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698" r:id="rId6"/>
  </p:sldMasterIdLst>
  <p:notesMasterIdLst>
    <p:notesMasterId r:id="rId34"/>
  </p:notesMasterIdLst>
  <p:sldIdLst>
    <p:sldId id="256" r:id="rId7"/>
    <p:sldId id="294" r:id="rId8"/>
    <p:sldId id="2147376067" r:id="rId9"/>
    <p:sldId id="2147480596" r:id="rId10"/>
    <p:sldId id="2147471297" r:id="rId11"/>
    <p:sldId id="2147480590" r:id="rId12"/>
    <p:sldId id="2147376066" r:id="rId13"/>
    <p:sldId id="2147480597" r:id="rId14"/>
    <p:sldId id="2147480581" r:id="rId15"/>
    <p:sldId id="2147480582" r:id="rId16"/>
    <p:sldId id="2147480594" r:id="rId17"/>
    <p:sldId id="2147480598" r:id="rId18"/>
    <p:sldId id="2147480520" r:id="rId19"/>
    <p:sldId id="2147480600" r:id="rId20"/>
    <p:sldId id="2147480585" r:id="rId21"/>
    <p:sldId id="2147480586" r:id="rId22"/>
    <p:sldId id="2147480521" r:id="rId23"/>
    <p:sldId id="2147480601" r:id="rId24"/>
    <p:sldId id="2147480602" r:id="rId25"/>
    <p:sldId id="2147480604" r:id="rId26"/>
    <p:sldId id="2147480605" r:id="rId27"/>
    <p:sldId id="2147480603" r:id="rId28"/>
    <p:sldId id="2147480606" r:id="rId29"/>
    <p:sldId id="2147480610" r:id="rId30"/>
    <p:sldId id="2147480607" r:id="rId31"/>
    <p:sldId id="2147480609" r:id="rId32"/>
    <p:sldId id="2145708496" r:id="rId33"/>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E652D3-4B74-A152-B316-2BB837A592B2}" name="PHILPOTT, Helen" initials="HP" userId="S::Helen.PHILPOTT@education.gov.uk::ffecf096-9a88-468c-87ba-9d8111d20ee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76D9-3FB3-447F-AF85-1232E39CB5AD}" v="95" dt="2025-05-28T14:26:24.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9" autoAdjust="0"/>
    <p:restoredTop sz="93872" autoAdjust="0"/>
  </p:normalViewPr>
  <p:slideViewPr>
    <p:cSldViewPr snapToGrid="0">
      <p:cViewPr varScale="1">
        <p:scale>
          <a:sx n="67" d="100"/>
          <a:sy n="67" d="100"/>
        </p:scale>
        <p:origin x="522" y="72"/>
      </p:cViewPr>
      <p:guideLst/>
    </p:cSldViewPr>
  </p:slideViewPr>
  <p:notesTextViewPr>
    <p:cViewPr>
      <p:scale>
        <a:sx n="1" d="1"/>
        <a:sy n="1" d="1"/>
      </p:scale>
      <p:origin x="0" y="0"/>
    </p:cViewPr>
  </p:notesTextViewPr>
  <p:notesViewPr>
    <p:cSldViewPr snapToGrid="0">
      <p:cViewPr varScale="1">
        <p:scale>
          <a:sx n="77" d="100"/>
          <a:sy n="77" d="100"/>
        </p:scale>
        <p:origin x="281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8T12:38:17.416"/>
    </inkml:context>
    <inkml:brush xml:id="br0">
      <inkml:brushProperty name="width" value="0.21167" units="cm"/>
      <inkml:brushProperty name="height" value="0.42333" units="cm"/>
      <inkml:brushProperty name="color" value="#FFFC00"/>
      <inkml:brushProperty name="tip" value="rectangle"/>
      <inkml:brushProperty name="rasterOp" value="maskPen"/>
      <inkml:brushProperty name="ignorePressure" value="1"/>
    </inkml:brush>
  </inkml:definitions>
  <inkml:trace contextRef="#ctx0" brushRef="#br0">0 1,'17212'0,"-17193"0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8T12:38:32.613"/>
    </inkml:context>
    <inkml:brush xml:id="br0">
      <inkml:brushProperty name="width" value="0.15875" units="cm"/>
      <inkml:brushProperty name="height" value="0.3175" units="cm"/>
      <inkml:brushProperty name="color" value="#FFFC00"/>
      <inkml:brushProperty name="tip" value="rectangle"/>
      <inkml:brushProperty name="rasterOp" value="maskPen"/>
      <inkml:brushProperty name="ignorePressure" value="1"/>
    </inkml:brush>
  </inkml:definitions>
  <inkml:trace contextRef="#ctx0" brushRef="#br0">0 0,'19845'0,"-19823"0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8T12:46:06.976"/>
    </inkml:context>
    <inkml:brush xml:id="br0">
      <inkml:brushProperty name="width" value="0.15875" units="cm"/>
      <inkml:brushProperty name="height" value="0.3175" units="cm"/>
      <inkml:brushProperty name="color" value="#FFFC00"/>
      <inkml:brushProperty name="tip" value="rectangle"/>
      <inkml:brushProperty name="rasterOp" value="maskPen"/>
      <inkml:brushProperty name="ignorePressure" value="1"/>
    </inkml:brush>
  </inkml:definitions>
  <inkml:trace contextRef="#ctx0" brushRef="#br0">0 1,'28399'0,"-28370"0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5-28T12:30:39.55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1,'15241'0,"-15225"0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EBBFB-77E0-4AE5-8ED0-A799E683C10A}" type="datetimeFigureOut">
              <a:t>7/10/2025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1FAFD-8EBD-423B-8972-8B02AFFF729A}" type="slidenum">
              <a:t>‹#›</a:t>
            </a:fld>
            <a:endParaRPr lang="en-GB"/>
          </a:p>
        </p:txBody>
      </p:sp>
    </p:spTree>
    <p:extLst>
      <p:ext uri="{BB962C8B-B14F-4D97-AF65-F5344CB8AC3E}">
        <p14:creationId xmlns:p14="http://schemas.microsoft.com/office/powerpoint/2010/main" val="3651587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1FAFD-8EBD-423B-8972-8B02AFFF729A}" type="slidenum">
              <a:rPr lang="en-GB" smtClean="0"/>
              <a:t>1</a:t>
            </a:fld>
            <a:endParaRPr lang="en-GB"/>
          </a:p>
        </p:txBody>
      </p:sp>
    </p:spTree>
    <p:extLst>
      <p:ext uri="{BB962C8B-B14F-4D97-AF65-F5344CB8AC3E}">
        <p14:creationId xmlns:p14="http://schemas.microsoft.com/office/powerpoint/2010/main" val="3308204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CD9D5-9631-D3FF-0669-2055D3AA78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6D9AF6-2A4C-125C-5B82-B947295AEC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F42A60-029D-62BB-2D3C-C790184C8884}"/>
              </a:ext>
            </a:extLst>
          </p:cNvPr>
          <p:cNvSpPr>
            <a:spLocks noGrp="1"/>
          </p:cNvSpPr>
          <p:nvPr>
            <p:ph type="body" idx="1"/>
          </p:nvPr>
        </p:nvSpPr>
        <p:spPr/>
        <p:txBody>
          <a:bodyPr/>
          <a:lstStyle/>
          <a:p>
            <a:pPr marL="0" lvl="0" indent="0">
              <a:lnSpc>
                <a:spcPct val="115000"/>
              </a:lnSpc>
              <a:spcAft>
                <a:spcPts val="800"/>
              </a:spcAft>
              <a:buFont typeface="Symbol" panose="05050102010706020507" pitchFamily="18" charset="2"/>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lnSpc>
                <a:spcPct val="115000"/>
              </a:lnSpc>
              <a:spcAft>
                <a:spcPts val="800"/>
              </a:spcAft>
              <a:buFont typeface="Symbol" panose="05050102010706020507" pitchFamily="18" charset="2"/>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6C312CF-D6E1-6FEF-27C6-86CC721BDE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744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06D85-3377-7717-1685-ECAF767F9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945208-ED0F-4E0E-ADA4-94E667BECE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855F8-7FE7-BB4E-AB2F-F069D3C2FC8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E76ABCA-4CD0-9790-FB9D-11C81BB8D6D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6E4C7-5822-423E-A44D-3CC940118F2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762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BA6BB-8679-1F49-FDB7-8A0D910A9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D3A28-D106-D3DE-EE90-BC2591A2D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49BD1A-BDAE-8104-07BD-D6B5D62C9D46}"/>
              </a:ext>
            </a:extLst>
          </p:cNvPr>
          <p:cNvSpPr>
            <a:spLocks noGrp="1"/>
          </p:cNvSpPr>
          <p:nvPr>
            <p:ph type="body" idx="1"/>
          </p:nvPr>
        </p:nvSpPr>
        <p:spPr/>
        <p:txBody>
          <a:bodyPr/>
          <a:lstStyle/>
          <a:p>
            <a:endParaRPr lang="en-GB" b="0" dirty="0"/>
          </a:p>
        </p:txBody>
      </p:sp>
    </p:spTree>
    <p:extLst>
      <p:ext uri="{BB962C8B-B14F-4D97-AF65-F5344CB8AC3E}">
        <p14:creationId xmlns:p14="http://schemas.microsoft.com/office/powerpoint/2010/main" val="1920166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CA876-E6C3-17F6-05C8-51F89D73EB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21D4A9-ECC0-3CB6-9068-F2D526C3B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D0BC3-F99D-FA6F-7CC5-2EA51D3702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1A1ED3A-EFF5-FBE8-559B-99B19A77D08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C2CF40-E7BF-41D6-9E15-D9A6D75C64B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7233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0A964-5792-9812-D095-22E2B92F9A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C26E3-8A6D-C97C-3D5D-73DA3A8222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5769F2-CBBE-83E6-2399-FC52FDD6A49A}"/>
              </a:ext>
            </a:extLst>
          </p:cNvPr>
          <p:cNvSpPr>
            <a:spLocks noGrp="1"/>
          </p:cNvSpPr>
          <p:nvPr>
            <p:ph type="body" idx="1"/>
          </p:nvPr>
        </p:nvSpPr>
        <p:spPr/>
        <p:txBody>
          <a:bodyPr/>
          <a:lstStyle/>
          <a:p>
            <a:endParaRPr lang="en-GB" b="0">
              <a:cs typeface="Arial"/>
            </a:endParaRPr>
          </a:p>
        </p:txBody>
      </p:sp>
    </p:spTree>
    <p:extLst>
      <p:ext uri="{BB962C8B-B14F-4D97-AF65-F5344CB8AC3E}">
        <p14:creationId xmlns:p14="http://schemas.microsoft.com/office/powerpoint/2010/main" val="1907367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2B54D-73BA-90C5-2E0F-0EBA0FC1B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353FB-3F30-4D37-D139-AB42254741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495B33-D750-5259-186B-F21EBCC9DD14}"/>
              </a:ext>
            </a:extLst>
          </p:cNvPr>
          <p:cNvSpPr>
            <a:spLocks noGrp="1"/>
          </p:cNvSpPr>
          <p:nvPr>
            <p:ph type="body" idx="1"/>
          </p:nvPr>
        </p:nvSpPr>
        <p:spPr/>
        <p:txBody>
          <a:bodyPr/>
          <a:lstStyle/>
          <a:p>
            <a:endParaRPr lang="en-GB" b="0">
              <a:cs typeface="Arial"/>
            </a:endParaRPr>
          </a:p>
        </p:txBody>
      </p:sp>
    </p:spTree>
    <p:extLst>
      <p:ext uri="{BB962C8B-B14F-4D97-AF65-F5344CB8AC3E}">
        <p14:creationId xmlns:p14="http://schemas.microsoft.com/office/powerpoint/2010/main" val="34901081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4268F-5CF2-D725-06C2-1D1C669C6B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ECDD6A-568B-A4E8-A27D-8CF7423BE5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A224D2-92AD-694F-CB26-CD11C515F36F}"/>
              </a:ext>
            </a:extLst>
          </p:cNvPr>
          <p:cNvSpPr>
            <a:spLocks noGrp="1"/>
          </p:cNvSpPr>
          <p:nvPr>
            <p:ph type="body" idx="1"/>
          </p:nvPr>
        </p:nvSpPr>
        <p:spPr/>
        <p:txBody>
          <a:bodyPr/>
          <a:lstStyle/>
          <a:p>
            <a:endParaRPr lang="en-GB" b="0">
              <a:cs typeface="Arial"/>
            </a:endParaRPr>
          </a:p>
        </p:txBody>
      </p:sp>
    </p:spTree>
    <p:extLst>
      <p:ext uri="{BB962C8B-B14F-4D97-AF65-F5344CB8AC3E}">
        <p14:creationId xmlns:p14="http://schemas.microsoft.com/office/powerpoint/2010/main" val="637388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04781-5637-3C49-41D3-93CB1FE61E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C22B40-C4A8-6D86-A716-1816CD329D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3B2D43-16A5-622E-D118-5D5780ADA2E8}"/>
              </a:ext>
            </a:extLst>
          </p:cNvPr>
          <p:cNvSpPr>
            <a:spLocks noGrp="1"/>
          </p:cNvSpPr>
          <p:nvPr>
            <p:ph type="body" idx="1"/>
          </p:nvPr>
        </p:nvSpPr>
        <p:spPr/>
        <p:txBody>
          <a:bodyPr/>
          <a:lstStyle/>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latin typeface="Calibri"/>
            </a:endParaRPr>
          </a:p>
          <a:p>
            <a:endParaRPr lang="en-GB" dirty="0"/>
          </a:p>
        </p:txBody>
      </p:sp>
      <p:sp>
        <p:nvSpPr>
          <p:cNvPr id="4" name="Slide Number Placeholder 3">
            <a:extLst>
              <a:ext uri="{FF2B5EF4-FFF2-40B4-BE49-F238E27FC236}">
                <a16:creationId xmlns:a16="http://schemas.microsoft.com/office/drawing/2014/main" id="{171BBF3C-6F16-5815-EB7E-459F5F1532A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7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EE0D0-3550-1753-2CE3-0FEEF78EB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A63D7-3D62-B628-041A-90D8191E8B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17553E-8432-1ADD-D2CC-D7F2B91A335C}"/>
              </a:ext>
            </a:extLst>
          </p:cNvPr>
          <p:cNvSpPr>
            <a:spLocks noGrp="1"/>
          </p:cNvSpPr>
          <p:nvPr>
            <p:ph type="body" idx="1"/>
          </p:nvPr>
        </p:nvSpPr>
        <p:spPr/>
        <p:txBody>
          <a:bodyPr/>
          <a:lstStyle/>
          <a:p>
            <a:endParaRPr lang="en-GB" b="1" dirty="0">
              <a:cs typeface="Arial"/>
            </a:endParaRPr>
          </a:p>
        </p:txBody>
      </p:sp>
      <p:sp>
        <p:nvSpPr>
          <p:cNvPr id="4" name="Slide Number Placeholder 3">
            <a:extLst>
              <a:ext uri="{FF2B5EF4-FFF2-40B4-BE49-F238E27FC236}">
                <a16:creationId xmlns:a16="http://schemas.microsoft.com/office/drawing/2014/main" id="{1D391B20-41DB-0725-FE41-782E08231B0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920698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9695F-E8DD-5420-61C1-368E2ACCA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E664A-A831-1ED4-0424-BE599199C7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350EED-8E74-4350-FB7B-8F089B14E525}"/>
              </a:ext>
            </a:extLst>
          </p:cNvPr>
          <p:cNvSpPr>
            <a:spLocks noGrp="1"/>
          </p:cNvSpPr>
          <p:nvPr>
            <p:ph type="body" idx="1"/>
          </p:nvPr>
        </p:nvSpPr>
        <p:spPr/>
        <p:txBody>
          <a:bodyPr/>
          <a:lstStyle/>
          <a:p>
            <a:endParaRPr lang="en-GB" b="1" dirty="0">
              <a:cs typeface="Arial"/>
            </a:endParaRPr>
          </a:p>
        </p:txBody>
      </p:sp>
      <p:sp>
        <p:nvSpPr>
          <p:cNvPr id="4" name="Slide Number Placeholder 3">
            <a:extLst>
              <a:ext uri="{FF2B5EF4-FFF2-40B4-BE49-F238E27FC236}">
                <a16:creationId xmlns:a16="http://schemas.microsoft.com/office/drawing/2014/main" id="{149E8154-BC48-5D56-9EA8-7FD99CE960DA}"/>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441357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atin typeface="Arial"/>
              <a:cs typeface="Aria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83252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00AC0A-0072-47EB-8419-D21FAD4CB2B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91605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84780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E884835-F7F3-43EF-AF88-7BF1A5F85027}" type="slidenum">
              <a:rPr lang="en-GB" smtClean="0"/>
              <a:t>4</a:t>
            </a:fld>
            <a:endParaRPr lang="en-GB"/>
          </a:p>
        </p:txBody>
      </p:sp>
    </p:spTree>
    <p:extLst>
      <p:ext uri="{BB962C8B-B14F-4D97-AF65-F5344CB8AC3E}">
        <p14:creationId xmlns:p14="http://schemas.microsoft.com/office/powerpoint/2010/main" val="1315174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5489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C2CF40-E7BF-41D6-9E15-D9A6D75C64BC}" type="slidenum">
              <a:rPr lang="en-GB" smtClean="0"/>
              <a:t>6</a:t>
            </a:fld>
            <a:endParaRPr lang="en-GB"/>
          </a:p>
        </p:txBody>
      </p:sp>
    </p:spTree>
    <p:extLst>
      <p:ext uri="{BB962C8B-B14F-4D97-AF65-F5344CB8AC3E}">
        <p14:creationId xmlns:p14="http://schemas.microsoft.com/office/powerpoint/2010/main" val="1974653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97D422-3671-CFF4-11CE-3A047BAE08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B02E7-BA86-8940-E334-1CA8B410FF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5FC23-8023-3C5D-1C1E-7B61360A01A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7E1F5F6-CC9A-AEEF-DA94-30E484497B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19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4B09D-EF90-FE65-7257-B0F4CFEE8F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B4FFF5-7085-4D1D-272E-6655B89CD7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DFA970-278C-1146-151F-75C2AE71E8A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A1116AA-BA84-12AC-B277-5CF84BAE9C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76E4C7-5822-423E-A44D-3CC940118F2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3510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B1AFC-96F8-E48B-BDBA-3929853159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AE683-A06B-CD88-39DD-478E2C4B17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48D4C-5A88-1063-6F6B-99BC117E16AB}"/>
              </a:ext>
            </a:extLst>
          </p:cNvPr>
          <p:cNvSpPr>
            <a:spLocks noGrp="1"/>
          </p:cNvSpPr>
          <p:nvPr>
            <p:ph type="body" idx="1"/>
          </p:nvPr>
        </p:nvSpPr>
        <p:spPr/>
        <p:txBody>
          <a:bodyPr/>
          <a:lstStyle/>
          <a:p>
            <a:pPr marL="0" lvl="0" indent="0">
              <a:lnSpc>
                <a:spcPct val="115000"/>
              </a:lnSpc>
              <a:spcAft>
                <a:spcPts val="800"/>
              </a:spcAft>
              <a:buFont typeface="Symbol" panose="05050102010706020507" pitchFamily="18" charset="2"/>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25D5843-2631-4A49-B1AD-DF420B690B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884835-F7F3-43EF-AF88-7BF1A5F8502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759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3101341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p:cNvSpPr>
            <a:spLocks noGrp="1"/>
          </p:cNvSpPr>
          <p:nvPr>
            <p:ph idx="1"/>
          </p:nvPr>
        </p:nvSpPr>
        <p:spPr>
          <a:xfrm>
            <a:off x="647546" y="1361856"/>
            <a:ext cx="5288033" cy="4660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113247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982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GB" noProof="0"/>
              <a:t>Click to edit Master title style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GB" noProof="0"/>
              <a:t>Click to edit Master text styles</a:t>
            </a:r>
          </a:p>
        </p:txBody>
      </p:sp>
    </p:spTree>
    <p:extLst>
      <p:ext uri="{BB962C8B-B14F-4D97-AF65-F5344CB8AC3E}">
        <p14:creationId xmlns:p14="http://schemas.microsoft.com/office/powerpoint/2010/main" val="78601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descr="Company name&#10;&#10;Description automatically generated">
            <a:extLst>
              <a:ext uri="{FF2B5EF4-FFF2-40B4-BE49-F238E27FC236}">
                <a16:creationId xmlns:a16="http://schemas.microsoft.com/office/drawing/2014/main" id="{A88935C7-A5E9-61B8-9078-34C9EB54C5F8}"/>
              </a:ext>
            </a:extLst>
          </p:cNvPr>
          <p:cNvPicPr>
            <a:picLocks noChangeAspect="1"/>
          </p:cNvPicPr>
          <p:nvPr userDrawn="1"/>
        </p:nvPicPr>
        <p:blipFill rotWithShape="1">
          <a:blip r:embed="rId2">
            <a:duotone>
              <a:schemeClr val="accent1">
                <a:shade val="45000"/>
                <a:satMod val="135000"/>
              </a:schemeClr>
              <a:prstClr val="white"/>
            </a:duotone>
            <a:alphaModFix amt="85000"/>
          </a:blip>
          <a:srcRect l="13764" t="66596" r="13802"/>
          <a:stretch/>
        </p:blipFill>
        <p:spPr>
          <a:xfrm rot="16200000">
            <a:off x="10220442" y="657847"/>
            <a:ext cx="2710307" cy="1249891"/>
          </a:xfrm>
          <a:prstGeom prst="rect">
            <a:avLst/>
          </a:prstGeom>
        </p:spPr>
      </p:pic>
      <p:pic>
        <p:nvPicPr>
          <p:cNvPr id="8" name="Picture 7" descr="A picture containing text, sign, vector graphics&#10;&#10;Description automatically generated">
            <a:extLst>
              <a:ext uri="{FF2B5EF4-FFF2-40B4-BE49-F238E27FC236}">
                <a16:creationId xmlns:a16="http://schemas.microsoft.com/office/drawing/2014/main" id="{694FA48B-769C-9657-BF28-9B1105F63022}"/>
              </a:ext>
            </a:extLst>
          </p:cNvPr>
          <p:cNvPicPr>
            <a:picLocks noChangeAspect="1"/>
          </p:cNvPicPr>
          <p:nvPr userDrawn="1"/>
        </p:nvPicPr>
        <p:blipFill>
          <a:blip r:embed="rId3">
            <a:duotone>
              <a:schemeClr val="accent1">
                <a:shade val="45000"/>
                <a:satMod val="135000"/>
              </a:schemeClr>
              <a:prstClr val="white"/>
            </a:duotone>
            <a:alphaModFix amt="20000"/>
          </a:blip>
          <a:srcRect t="65762"/>
          <a:stretch/>
        </p:blipFill>
        <p:spPr>
          <a:xfrm>
            <a:off x="123093" y="6423174"/>
            <a:ext cx="1270000" cy="434825"/>
          </a:xfrm>
          <a:prstGeom prst="rect">
            <a:avLst/>
          </a:prstGeom>
        </p:spPr>
      </p:pic>
    </p:spTree>
    <p:extLst>
      <p:ext uri="{BB962C8B-B14F-4D97-AF65-F5344CB8AC3E}">
        <p14:creationId xmlns:p14="http://schemas.microsoft.com/office/powerpoint/2010/main" val="1806494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Department for Education">
            <a:extLst>
              <a:ext uri="{FF2B5EF4-FFF2-40B4-BE49-F238E27FC236}">
                <a16:creationId xmlns:a16="http://schemas.microsoft.com/office/drawing/2014/main" id="{5F290C33-4E3D-48B5-9792-BE113CB1BE3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76867" y="1754910"/>
            <a:ext cx="7296081" cy="1357746"/>
          </a:xfrm>
        </p:spPr>
        <p:txBody>
          <a:bodyPr lIns="0" tIns="0" rIns="0" bIns="0" anchor="b" anchorCtr="0">
            <a:noAutofit/>
          </a:bodyPr>
          <a:lstStyle>
            <a:lvl1pPr algn="l">
              <a:lnSpc>
                <a:spcPct val="85000"/>
              </a:lnSpc>
              <a:defRPr sz="4000" b="1" cap="none" baseline="0">
                <a:solidFill>
                  <a:schemeClr val="tx1"/>
                </a:solidFill>
                <a:latin typeface="+mj-lt"/>
              </a:defRPr>
            </a:lvl1pPr>
          </a:lstStyle>
          <a:p>
            <a:r>
              <a:rPr lang="en-GB" noProof="0"/>
              <a:t>Click to edit Master title style</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676867" y="6253382"/>
            <a:ext cx="3229663" cy="374650"/>
          </a:xfrm>
        </p:spPr>
        <p:txBody>
          <a:bodyPr lIns="0" tIns="0" rIns="0" bIns="0">
            <a:noAutofit/>
          </a:bodyPr>
          <a:lstStyle>
            <a:lvl1pPr marL="0" indent="0" algn="l">
              <a:buNone/>
              <a:defRPr sz="1200">
                <a:solidFill>
                  <a:schemeClr val="tx1"/>
                </a:solidFill>
              </a:defRPr>
            </a:lvl1pPr>
            <a:lvl5pPr marL="744101" indent="0" algn="l">
              <a:buNone/>
              <a:defRPr/>
            </a:lvl5pPr>
          </a:lstStyle>
          <a:p>
            <a:pPr lvl="0"/>
            <a:r>
              <a:rPr lang="en-GB"/>
              <a:t>Month </a:t>
            </a:r>
            <a:r>
              <a:rPr lang="en-GB" noProof="0"/>
              <a:t>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p:nvPr>
        </p:nvSpPr>
        <p:spPr>
          <a:xfrm>
            <a:off x="676867" y="3191521"/>
            <a:ext cx="7296081" cy="857250"/>
          </a:xfrm>
        </p:spPr>
        <p:txBody>
          <a:bodyPr lIns="0" tIns="0" rIns="0" bIns="0">
            <a:noAutofit/>
          </a:bodyPr>
          <a:lstStyle>
            <a:lvl1pPr>
              <a:defRPr sz="3200" b="0">
                <a:solidFill>
                  <a:schemeClr val="tx1"/>
                </a:solidFill>
              </a:defRPr>
            </a:lvl1pPr>
          </a:lstStyle>
          <a:p>
            <a:pPr lvl="0"/>
            <a:r>
              <a:rPr lang="en-GB" noProof="0"/>
              <a:t>Click to edit Master text styles</a:t>
            </a:r>
          </a:p>
        </p:txBody>
      </p:sp>
    </p:spTree>
    <p:extLst>
      <p:ext uri="{BB962C8B-B14F-4D97-AF65-F5344CB8AC3E}">
        <p14:creationId xmlns:p14="http://schemas.microsoft.com/office/powerpoint/2010/main" val="3499639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FC6B-0F83-E595-B0D4-628B635F4DAE}"/>
              </a:ext>
            </a:extLst>
          </p:cNvPr>
          <p:cNvSpPr>
            <a:spLocks noGrp="1"/>
          </p:cNvSpPr>
          <p:nvPr>
            <p:ph type="title"/>
          </p:nvPr>
        </p:nvSpPr>
        <p:spPr/>
        <p:txBody>
          <a:bodyPr/>
          <a:lstStyle/>
          <a:p>
            <a:r>
              <a:rPr lang="en-GB"/>
              <a:t>Click to edit Master title style</a:t>
            </a:r>
          </a:p>
        </p:txBody>
      </p:sp>
      <p:sp>
        <p:nvSpPr>
          <p:cNvPr id="3" name="Footer Placeholder 2">
            <a:extLst>
              <a:ext uri="{FF2B5EF4-FFF2-40B4-BE49-F238E27FC236}">
                <a16:creationId xmlns:a16="http://schemas.microsoft.com/office/drawing/2014/main" id="{AA972DB4-6D0A-ACB4-97B7-64C0FCA87971}"/>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4" name="Slide Number Placeholder 3">
            <a:extLst>
              <a:ext uri="{FF2B5EF4-FFF2-40B4-BE49-F238E27FC236}">
                <a16:creationId xmlns:a16="http://schemas.microsoft.com/office/drawing/2014/main" id="{0C69D35E-960B-D540-05DC-F8151ED8852D}"/>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1294684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BA4E23-FCBE-46E9-AF92-F481572D77BD}"/>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838586" y="2836677"/>
            <a:ext cx="7492777" cy="1630088"/>
          </a:xfrm>
        </p:spPr>
        <p:txBody>
          <a:bodyPr anchor="t" anchorCtr="0">
            <a:normAutofit/>
          </a:bodyPr>
          <a:lstStyle>
            <a:lvl1pPr algn="l">
              <a:lnSpc>
                <a:spcPct val="85000"/>
              </a:lnSpc>
              <a:defRPr sz="3600" b="1" cap="none" baseline="0">
                <a:solidFill>
                  <a:schemeClr val="tx1"/>
                </a:solidFill>
              </a:defRPr>
            </a:lvl1pPr>
          </a:lstStyle>
          <a:p>
            <a:r>
              <a:rPr lang="en-US"/>
              <a:t>Section title</a:t>
            </a:r>
          </a:p>
        </p:txBody>
      </p:sp>
    </p:spTree>
    <p:extLst>
      <p:ext uri="{BB962C8B-B14F-4D97-AF65-F5344CB8AC3E}">
        <p14:creationId xmlns:p14="http://schemas.microsoft.com/office/powerpoint/2010/main" val="1603046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slide ">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546" y="1361856"/>
            <a:ext cx="10956797" cy="46933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4" name="Footer Placeholder 3">
            <a:extLst>
              <a:ext uri="{FF2B5EF4-FFF2-40B4-BE49-F238E27FC236}">
                <a16:creationId xmlns:a16="http://schemas.microsoft.com/office/drawing/2014/main" id="{E763F045-6FE1-4010-B19A-965F3782071A}"/>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5" name="Slide Number Placeholder 4">
            <a:extLst>
              <a:ext uri="{FF2B5EF4-FFF2-40B4-BE49-F238E27FC236}">
                <a16:creationId xmlns:a16="http://schemas.microsoft.com/office/drawing/2014/main" id="{9980D8CA-E46C-483D-8651-178424FBAAFC}"/>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62255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 name="Content Placeholder 2"/>
          <p:cNvSpPr>
            <a:spLocks noGrp="1"/>
          </p:cNvSpPr>
          <p:nvPr>
            <p:ph idx="1"/>
          </p:nvPr>
        </p:nvSpPr>
        <p:spPr>
          <a:xfrm>
            <a:off x="647546" y="1361856"/>
            <a:ext cx="5288033" cy="4660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On the Insert ribbon select Header and Footer to edit this holding text</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548976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4BF72B-E63F-4D7A-9EDC-FE7CB2CEA6D5}"/>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5" name="Slide Number Placeholder 4">
            <a:extLst>
              <a:ext uri="{FF2B5EF4-FFF2-40B4-BE49-F238E27FC236}">
                <a16:creationId xmlns:a16="http://schemas.microsoft.com/office/drawing/2014/main" id="{376E03D2-9C7C-4AF2-BDB8-6D1A8E0800B8}"/>
              </a:ext>
            </a:extLst>
          </p:cNvPr>
          <p:cNvSpPr>
            <a:spLocks noGrp="1"/>
          </p:cNvSpPr>
          <p:nvPr>
            <p:ph type="sldNum" sz="quarter" idx="16"/>
          </p:nvPr>
        </p:nvSpPr>
        <p:spPr/>
        <p:txBody>
          <a:bodyPr/>
          <a:lstStyle/>
          <a:p>
            <a:fld id="{4FAB73BC-B049-4115-A692-8D63A059BFB8}" type="slidenum">
              <a:rPr lang="en-US" smtClean="0"/>
              <a:pPr/>
              <a:t>‹#›</a:t>
            </a:fld>
            <a:endParaRPr lang="en-US"/>
          </a:p>
        </p:txBody>
      </p:sp>
      <p:sp>
        <p:nvSpPr>
          <p:cNvPr id="2" name="Title 1">
            <a:extLst>
              <a:ext uri="{FF2B5EF4-FFF2-40B4-BE49-F238E27FC236}">
                <a16:creationId xmlns:a16="http://schemas.microsoft.com/office/drawing/2014/main" id="{3EAE47C9-FA90-491B-A398-CE785F59473E}"/>
              </a:ext>
            </a:extLst>
          </p:cNvPr>
          <p:cNvSpPr>
            <a:spLocks noGrp="1"/>
          </p:cNvSpPr>
          <p:nvPr>
            <p:ph type="title"/>
          </p:nvPr>
        </p:nvSpPr>
        <p:spPr>
          <a:xfrm>
            <a:off x="5283199" y="1145808"/>
            <a:ext cx="6321143" cy="4626341"/>
          </a:xfrm>
        </p:spPr>
        <p:txBody>
          <a:bodyPr/>
          <a:lstStyle>
            <a:lvl1pPr>
              <a:defRPr sz="2800">
                <a:solidFill>
                  <a:schemeClr val="tx1"/>
                </a:solidFill>
              </a:defRPr>
            </a:lvl1pPr>
          </a:lstStyle>
          <a:p>
            <a:r>
              <a:rPr lang="en-GB"/>
              <a:t>Click to edit Master title style</a:t>
            </a:r>
          </a:p>
        </p:txBody>
      </p:sp>
    </p:spTree>
    <p:extLst>
      <p:ext uri="{BB962C8B-B14F-4D97-AF65-F5344CB8AC3E}">
        <p14:creationId xmlns:p14="http://schemas.microsoft.com/office/powerpoint/2010/main" val="235389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ear Cover slide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E39FA2-65DE-4E96-9C1B-DA718C416653}"/>
              </a:ext>
              <a:ext uri="{C183D7F6-B498-43B3-948B-1728B52AA6E4}">
                <adec:decorative xmlns=""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A1183695-5B41-4020-8AEA-8FE559E32813}"/>
              </a:ext>
            </a:extLst>
          </p:cNvPr>
          <p:cNvSpPr>
            <a:spLocks noGrp="1"/>
          </p:cNvSpPr>
          <p:nvPr>
            <p:ph type="title" hasCustomPrompt="1"/>
          </p:nvPr>
        </p:nvSpPr>
        <p:spPr>
          <a:xfrm>
            <a:off x="1260000" y="5775074"/>
            <a:ext cx="2973917" cy="946149"/>
          </a:xfrm>
        </p:spPr>
        <p:txBody>
          <a:bodyPr/>
          <a:lstStyle>
            <a:lvl1pPr marL="0" marR="0" indent="0" algn="l" defTabSz="685783" rtl="0" eaLnBrk="1" fontAlgn="auto" latinLnBrk="0" hangingPunct="1">
              <a:lnSpc>
                <a:spcPct val="90000"/>
              </a:lnSpc>
              <a:spcBef>
                <a:spcPct val="0"/>
              </a:spcBef>
              <a:spcAft>
                <a:spcPts val="0"/>
              </a:spcAft>
              <a:buClrTx/>
              <a:buSzTx/>
              <a:buFontTx/>
              <a:buNone/>
              <a:tabLst/>
              <a:defRPr sz="1100">
                <a:solidFill>
                  <a:schemeClr val="tx1"/>
                </a:solidFill>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lang="en-GB" noProof="0"/>
              <a:t>Department for Education</a:t>
            </a:r>
          </a:p>
        </p:txBody>
      </p:sp>
    </p:spTree>
    <p:extLst>
      <p:ext uri="{BB962C8B-B14F-4D97-AF65-F5344CB8AC3E}">
        <p14:creationId xmlns:p14="http://schemas.microsoft.com/office/powerpoint/2010/main" val="74451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E4A81-3FB2-D512-7D20-17B2D006CF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D3AFD1-85CE-55D2-EB68-2B33E5D857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FB95C0-9FAF-E024-D82E-2C52AAF549D5}"/>
              </a:ext>
            </a:extLst>
          </p:cNvPr>
          <p:cNvSpPr>
            <a:spLocks noGrp="1"/>
          </p:cNvSpPr>
          <p:nvPr>
            <p:ph type="dt" sz="half" idx="10"/>
          </p:nvPr>
        </p:nvSpPr>
        <p:spPr/>
        <p:txBody>
          <a:bodyPr/>
          <a:lstStyle/>
          <a:p>
            <a:fld id="{31838BF7-214C-4D20-B8AB-53C93C671E8D}" type="datetimeFigureOut">
              <a:rPr lang="en-GB" smtClean="0"/>
              <a:t>10/07/2025</a:t>
            </a:fld>
            <a:endParaRPr lang="en-GB"/>
          </a:p>
        </p:txBody>
      </p:sp>
      <p:sp>
        <p:nvSpPr>
          <p:cNvPr id="5" name="Footer Placeholder 4">
            <a:extLst>
              <a:ext uri="{FF2B5EF4-FFF2-40B4-BE49-F238E27FC236}">
                <a16:creationId xmlns:a16="http://schemas.microsoft.com/office/drawing/2014/main" id="{0DE4B82D-8374-C89B-FDF8-1B8591FCAB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AD5C65-3FC6-980A-DFE1-6C51003A341E}"/>
              </a:ext>
            </a:extLst>
          </p:cNvPr>
          <p:cNvSpPr>
            <a:spLocks noGrp="1"/>
          </p:cNvSpPr>
          <p:nvPr>
            <p:ph type="sldNum" sz="quarter" idx="12"/>
          </p:nvPr>
        </p:nvSpPr>
        <p:spPr/>
        <p:txBody>
          <a:bodyPr/>
          <a:lstStyle/>
          <a:p>
            <a:fld id="{2B28DF19-4EBB-4C53-B14F-7494A016C4A1}" type="slidenum">
              <a:rPr lang="en-GB" smtClean="0"/>
              <a:t>‹#›</a:t>
            </a:fld>
            <a:endParaRPr lang="en-GB"/>
          </a:p>
        </p:txBody>
      </p:sp>
    </p:spTree>
    <p:extLst>
      <p:ext uri="{BB962C8B-B14F-4D97-AF65-F5344CB8AC3E}">
        <p14:creationId xmlns:p14="http://schemas.microsoft.com/office/powerpoint/2010/main" val="1408817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16DB07B-09C9-453F-B765-54897D475D93}"/>
              </a:ext>
            </a:extLst>
          </p:cNvPr>
          <p:cNvSpPr>
            <a:spLocks noGrp="1"/>
          </p:cNvSpPr>
          <p:nvPr>
            <p:ph sz="quarter" idx="14"/>
          </p:nvPr>
        </p:nvSpPr>
        <p:spPr>
          <a:xfrm>
            <a:off x="6096000" y="1361856"/>
            <a:ext cx="5508625" cy="4661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ontent Placeholder 2"/>
          <p:cNvSpPr>
            <a:spLocks noGrp="1"/>
          </p:cNvSpPr>
          <p:nvPr>
            <p:ph idx="1"/>
          </p:nvPr>
        </p:nvSpPr>
        <p:spPr>
          <a:xfrm>
            <a:off x="647546" y="1361856"/>
            <a:ext cx="5288033" cy="4660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453442" y="63484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900" b="0">
              <a:solidFill>
                <a:srgbClr val="000000"/>
              </a:solidFill>
            </a:endParaRPr>
          </a:p>
        </p:txBody>
      </p:sp>
      <p:sp>
        <p:nvSpPr>
          <p:cNvPr id="2" name="Title 1">
            <a:extLst>
              <a:ext uri="{FF2B5EF4-FFF2-40B4-BE49-F238E27FC236}">
                <a16:creationId xmlns:a16="http://schemas.microsoft.com/office/drawing/2014/main" id="{36D6E40B-1386-4F79-92BB-AF61607C3236}"/>
              </a:ext>
            </a:extLst>
          </p:cNvPr>
          <p:cNvSpPr>
            <a:spLocks noGrp="1"/>
          </p:cNvSpPr>
          <p:nvPr>
            <p:ph type="title" hasCustomPrompt="1"/>
          </p:nvPr>
        </p:nvSpPr>
        <p:spPr/>
        <p:txBody>
          <a:bodyPr/>
          <a:lstStyle/>
          <a:p>
            <a:r>
              <a:rPr lang="en-US"/>
              <a:t>Click to edit title</a:t>
            </a:r>
            <a:endParaRPr lang="en-GB"/>
          </a:p>
        </p:txBody>
      </p:sp>
      <p:sp>
        <p:nvSpPr>
          <p:cNvPr id="15" name="Footer Placeholder 14">
            <a:extLst>
              <a:ext uri="{FF2B5EF4-FFF2-40B4-BE49-F238E27FC236}">
                <a16:creationId xmlns:a16="http://schemas.microsoft.com/office/drawing/2014/main" id="{25D7DA47-9A89-48CB-829C-3D9A4879EB16}"/>
              </a:ext>
            </a:extLst>
          </p:cNvPr>
          <p:cNvSpPr>
            <a:spLocks noGrp="1"/>
          </p:cNvSpPr>
          <p:nvPr>
            <p:ph type="ftr" sz="quarter" idx="10"/>
          </p:nvPr>
        </p:nvSpPr>
        <p:spPr/>
        <p:txBody>
          <a:bodyPr/>
          <a:lstStyle/>
          <a:p>
            <a:r>
              <a:rPr lang="en-GB"/>
              <a:t>Official-Sensitive</a:t>
            </a:r>
            <a:endParaRPr lang="en-US"/>
          </a:p>
        </p:txBody>
      </p:sp>
      <p:sp>
        <p:nvSpPr>
          <p:cNvPr id="16" name="Slide Number Placeholder 15">
            <a:extLst>
              <a:ext uri="{FF2B5EF4-FFF2-40B4-BE49-F238E27FC236}">
                <a16:creationId xmlns:a16="http://schemas.microsoft.com/office/drawing/2014/main" id="{E0539D99-764F-4E3A-A750-F4EE808509D6}"/>
              </a:ext>
            </a:extLst>
          </p:cNvPr>
          <p:cNvSpPr>
            <a:spLocks noGrp="1"/>
          </p:cNvSpPr>
          <p:nvPr>
            <p:ph type="sldNum" sz="quarter" idx="11"/>
          </p:nvPr>
        </p:nvSpPr>
        <p:spPr/>
        <p:txBody>
          <a:bodyPr/>
          <a:lstStyle/>
          <a:p>
            <a:fld id="{4FAB73BC-B049-4115-A692-8D63A059BFB8}" type="slidenum">
              <a:rPr lang="en-GB" smtClean="0"/>
              <a:pPr/>
              <a:t>‹#›</a:t>
            </a:fld>
            <a:endParaRPr lang="en-GB"/>
          </a:p>
        </p:txBody>
      </p:sp>
    </p:spTree>
    <p:extLst>
      <p:ext uri="{BB962C8B-B14F-4D97-AF65-F5344CB8AC3E}">
        <p14:creationId xmlns:p14="http://schemas.microsoft.com/office/powerpoint/2010/main" val="3541138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245A-7D5B-BCB9-ACD6-10D3A346100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7D79ABD-C7F9-F202-115E-D4D91229C8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6CC7CF7-53FC-916A-E122-72E5092B2D61}"/>
              </a:ext>
            </a:extLst>
          </p:cNvPr>
          <p:cNvSpPr>
            <a:spLocks noGrp="1"/>
          </p:cNvSpPr>
          <p:nvPr>
            <p:ph type="dt" sz="half" idx="10"/>
          </p:nvPr>
        </p:nvSpPr>
        <p:spPr/>
        <p:txBody>
          <a:bodyPr/>
          <a:lstStyle/>
          <a:p>
            <a:fld id="{03835619-B072-436E-98CB-0C5E3EFC84CE}" type="datetimeFigureOut">
              <a:rPr lang="en-GB" smtClean="0"/>
              <a:t>10/07/2025</a:t>
            </a:fld>
            <a:endParaRPr lang="en-GB"/>
          </a:p>
        </p:txBody>
      </p:sp>
      <p:sp>
        <p:nvSpPr>
          <p:cNvPr id="5" name="Footer Placeholder 4">
            <a:extLst>
              <a:ext uri="{FF2B5EF4-FFF2-40B4-BE49-F238E27FC236}">
                <a16:creationId xmlns:a16="http://schemas.microsoft.com/office/drawing/2014/main" id="{7492641B-C58D-98EB-D24E-7E96371A12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79820C-2B61-117B-FA88-6B73F71A7235}"/>
              </a:ext>
            </a:extLst>
          </p:cNvPr>
          <p:cNvSpPr>
            <a:spLocks noGrp="1"/>
          </p:cNvSpPr>
          <p:nvPr>
            <p:ph type="sldNum" sz="quarter" idx="12"/>
          </p:nvPr>
        </p:nvSpPr>
        <p:spPr/>
        <p:txBody>
          <a:bodyPr/>
          <a:lstStyle/>
          <a:p>
            <a:fld id="{8A2AE4C2-52B2-4462-95DF-ADDD98A1FC5C}" type="slidenum">
              <a:rPr lang="en-GB" smtClean="0"/>
              <a:t>‹#›</a:t>
            </a:fld>
            <a:endParaRPr lang="en-GB"/>
          </a:p>
        </p:txBody>
      </p:sp>
    </p:spTree>
    <p:extLst>
      <p:ext uri="{BB962C8B-B14F-4D97-AF65-F5344CB8AC3E}">
        <p14:creationId xmlns:p14="http://schemas.microsoft.com/office/powerpoint/2010/main" val="24662729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4B3F-330C-57A1-B72D-FEA7323827D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AB55597-F13D-2E47-FDC4-D579375384C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8F93F68-E2D5-D9B1-F675-6C96B4E2D613}"/>
              </a:ext>
            </a:extLst>
          </p:cNvPr>
          <p:cNvSpPr>
            <a:spLocks noGrp="1"/>
          </p:cNvSpPr>
          <p:nvPr>
            <p:ph type="dt" sz="half" idx="10"/>
          </p:nvPr>
        </p:nvSpPr>
        <p:spPr/>
        <p:txBody>
          <a:bodyPr/>
          <a:lstStyle/>
          <a:p>
            <a:fld id="{03835619-B072-436E-98CB-0C5E3EFC84CE}" type="datetimeFigureOut">
              <a:rPr lang="en-GB" smtClean="0"/>
              <a:t>10/07/2025</a:t>
            </a:fld>
            <a:endParaRPr lang="en-GB"/>
          </a:p>
        </p:txBody>
      </p:sp>
      <p:sp>
        <p:nvSpPr>
          <p:cNvPr id="5" name="Footer Placeholder 4">
            <a:extLst>
              <a:ext uri="{FF2B5EF4-FFF2-40B4-BE49-F238E27FC236}">
                <a16:creationId xmlns:a16="http://schemas.microsoft.com/office/drawing/2014/main" id="{CFFEB5D4-F386-4B22-6629-432D1A02A8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49AB915-74D7-F009-1BE9-DA4C535E81A1}"/>
              </a:ext>
            </a:extLst>
          </p:cNvPr>
          <p:cNvSpPr>
            <a:spLocks noGrp="1"/>
          </p:cNvSpPr>
          <p:nvPr>
            <p:ph type="sldNum" sz="quarter" idx="12"/>
          </p:nvPr>
        </p:nvSpPr>
        <p:spPr/>
        <p:txBody>
          <a:bodyPr/>
          <a:lstStyle/>
          <a:p>
            <a:fld id="{8A2AE4C2-52B2-4462-95DF-ADDD98A1FC5C}" type="slidenum">
              <a:rPr lang="en-GB" smtClean="0"/>
              <a:t>‹#›</a:t>
            </a:fld>
            <a:endParaRPr lang="en-GB"/>
          </a:p>
        </p:txBody>
      </p:sp>
    </p:spTree>
    <p:extLst>
      <p:ext uri="{BB962C8B-B14F-4D97-AF65-F5344CB8AC3E}">
        <p14:creationId xmlns:p14="http://schemas.microsoft.com/office/powerpoint/2010/main" val="40082698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DC49-9A01-16BA-E4E0-F878935123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CE4F9DA-5EC6-79AA-2ABB-CDF73F59DBD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D207AC-45CA-2965-CA0E-8900B5296F1D}"/>
              </a:ext>
            </a:extLst>
          </p:cNvPr>
          <p:cNvSpPr>
            <a:spLocks noGrp="1"/>
          </p:cNvSpPr>
          <p:nvPr>
            <p:ph type="dt" sz="half" idx="10"/>
          </p:nvPr>
        </p:nvSpPr>
        <p:spPr/>
        <p:txBody>
          <a:bodyPr/>
          <a:lstStyle/>
          <a:p>
            <a:fld id="{03835619-B072-436E-98CB-0C5E3EFC84CE}" type="datetimeFigureOut">
              <a:rPr lang="en-GB" smtClean="0"/>
              <a:t>10/07/2025</a:t>
            </a:fld>
            <a:endParaRPr lang="en-GB"/>
          </a:p>
        </p:txBody>
      </p:sp>
      <p:sp>
        <p:nvSpPr>
          <p:cNvPr id="5" name="Footer Placeholder 4">
            <a:extLst>
              <a:ext uri="{FF2B5EF4-FFF2-40B4-BE49-F238E27FC236}">
                <a16:creationId xmlns:a16="http://schemas.microsoft.com/office/drawing/2014/main" id="{A988CCA9-5245-16C2-D883-AFDF59C87F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8C7F6-A49E-7010-FE42-55BF547F4C59}"/>
              </a:ext>
            </a:extLst>
          </p:cNvPr>
          <p:cNvSpPr>
            <a:spLocks noGrp="1"/>
          </p:cNvSpPr>
          <p:nvPr>
            <p:ph type="sldNum" sz="quarter" idx="12"/>
          </p:nvPr>
        </p:nvSpPr>
        <p:spPr/>
        <p:txBody>
          <a:bodyPr/>
          <a:lstStyle/>
          <a:p>
            <a:fld id="{8A2AE4C2-52B2-4462-95DF-ADDD98A1FC5C}" type="slidenum">
              <a:rPr lang="en-GB" smtClean="0"/>
              <a:t>‹#›</a:t>
            </a:fld>
            <a:endParaRPr lang="en-GB"/>
          </a:p>
        </p:txBody>
      </p:sp>
    </p:spTree>
    <p:extLst>
      <p:ext uri="{BB962C8B-B14F-4D97-AF65-F5344CB8AC3E}">
        <p14:creationId xmlns:p14="http://schemas.microsoft.com/office/powerpoint/2010/main" val="22911869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6F3D9-C0B7-8518-DABE-F4B75A17EF9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4F4F988B-539D-71E2-6450-BC812813BC8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A06A091-1E7E-7C5F-EA6C-3D7A598D6B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462F3B9-D44B-3851-9073-7CFBB5CF90C6}"/>
              </a:ext>
            </a:extLst>
          </p:cNvPr>
          <p:cNvSpPr>
            <a:spLocks noGrp="1"/>
          </p:cNvSpPr>
          <p:nvPr>
            <p:ph type="dt" sz="half" idx="10"/>
          </p:nvPr>
        </p:nvSpPr>
        <p:spPr/>
        <p:txBody>
          <a:bodyPr/>
          <a:lstStyle/>
          <a:p>
            <a:fld id="{03835619-B072-436E-98CB-0C5E3EFC84CE}" type="datetimeFigureOut">
              <a:rPr lang="en-GB" smtClean="0"/>
              <a:t>10/07/2025</a:t>
            </a:fld>
            <a:endParaRPr lang="en-GB"/>
          </a:p>
        </p:txBody>
      </p:sp>
      <p:sp>
        <p:nvSpPr>
          <p:cNvPr id="6" name="Footer Placeholder 5">
            <a:extLst>
              <a:ext uri="{FF2B5EF4-FFF2-40B4-BE49-F238E27FC236}">
                <a16:creationId xmlns:a16="http://schemas.microsoft.com/office/drawing/2014/main" id="{492B8CA3-BED1-4A33-665B-A014BBAD99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67C0EF-F45C-CA8C-C116-8B15FB0197C1}"/>
              </a:ext>
            </a:extLst>
          </p:cNvPr>
          <p:cNvSpPr>
            <a:spLocks noGrp="1"/>
          </p:cNvSpPr>
          <p:nvPr>
            <p:ph type="sldNum" sz="quarter" idx="12"/>
          </p:nvPr>
        </p:nvSpPr>
        <p:spPr/>
        <p:txBody>
          <a:bodyPr/>
          <a:lstStyle/>
          <a:p>
            <a:fld id="{8A2AE4C2-52B2-4462-95DF-ADDD98A1FC5C}" type="slidenum">
              <a:rPr lang="en-GB" smtClean="0"/>
              <a:t>‹#›</a:t>
            </a:fld>
            <a:endParaRPr lang="en-GB"/>
          </a:p>
        </p:txBody>
      </p:sp>
    </p:spTree>
    <p:extLst>
      <p:ext uri="{BB962C8B-B14F-4D97-AF65-F5344CB8AC3E}">
        <p14:creationId xmlns:p14="http://schemas.microsoft.com/office/powerpoint/2010/main" val="71663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10/07/2025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319F-8FA0-EC9D-5AFA-22154ABCEAB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96DA2E5-F39C-A9CC-8F45-D2D5DEE645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A46C291-F75E-BDB7-FAA6-D2B1DC5F497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9410D07-C13C-6588-36F7-E96B19376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0A6E531-51B9-2059-CCEB-6CABFC3AD02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8E9AC9FC-487D-047A-CEC1-68980F52DB42}"/>
              </a:ext>
            </a:extLst>
          </p:cNvPr>
          <p:cNvSpPr>
            <a:spLocks noGrp="1"/>
          </p:cNvSpPr>
          <p:nvPr>
            <p:ph type="dt" sz="half" idx="10"/>
          </p:nvPr>
        </p:nvSpPr>
        <p:spPr/>
        <p:txBody>
          <a:bodyPr/>
          <a:lstStyle/>
          <a:p>
            <a:fld id="{03835619-B072-436E-98CB-0C5E3EFC84CE}" type="datetimeFigureOut">
              <a:rPr lang="en-GB" smtClean="0"/>
              <a:t>10/07/2025</a:t>
            </a:fld>
            <a:endParaRPr lang="en-GB"/>
          </a:p>
        </p:txBody>
      </p:sp>
      <p:sp>
        <p:nvSpPr>
          <p:cNvPr id="8" name="Footer Placeholder 7">
            <a:extLst>
              <a:ext uri="{FF2B5EF4-FFF2-40B4-BE49-F238E27FC236}">
                <a16:creationId xmlns:a16="http://schemas.microsoft.com/office/drawing/2014/main" id="{D95DB729-6994-86E9-0E3C-D70B35C79F2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5AF0D57-4E03-B91A-EC3B-DD78DDE019FF}"/>
              </a:ext>
            </a:extLst>
          </p:cNvPr>
          <p:cNvSpPr>
            <a:spLocks noGrp="1"/>
          </p:cNvSpPr>
          <p:nvPr>
            <p:ph type="sldNum" sz="quarter" idx="12"/>
          </p:nvPr>
        </p:nvSpPr>
        <p:spPr/>
        <p:txBody>
          <a:bodyPr/>
          <a:lstStyle/>
          <a:p>
            <a:fld id="{8A2AE4C2-52B2-4462-95DF-ADDD98A1FC5C}" type="slidenum">
              <a:rPr lang="en-GB" smtClean="0"/>
              <a:t>‹#›</a:t>
            </a:fld>
            <a:endParaRPr lang="en-GB"/>
          </a:p>
        </p:txBody>
      </p:sp>
    </p:spTree>
    <p:extLst>
      <p:ext uri="{BB962C8B-B14F-4D97-AF65-F5344CB8AC3E}">
        <p14:creationId xmlns:p14="http://schemas.microsoft.com/office/powerpoint/2010/main" val="2303974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9BB1E-9D1D-2D6E-80D7-BFE499F1E66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166C373-FD11-3C23-6193-DCF4B3754920}"/>
              </a:ext>
            </a:extLst>
          </p:cNvPr>
          <p:cNvSpPr>
            <a:spLocks noGrp="1"/>
          </p:cNvSpPr>
          <p:nvPr>
            <p:ph type="dt" sz="half" idx="10"/>
          </p:nvPr>
        </p:nvSpPr>
        <p:spPr/>
        <p:txBody>
          <a:bodyPr/>
          <a:lstStyle/>
          <a:p>
            <a:fld id="{03835619-B072-436E-98CB-0C5E3EFC84CE}" type="datetimeFigureOut">
              <a:rPr lang="en-GB" smtClean="0"/>
              <a:t>10/07/2025</a:t>
            </a:fld>
            <a:endParaRPr lang="en-GB"/>
          </a:p>
        </p:txBody>
      </p:sp>
      <p:sp>
        <p:nvSpPr>
          <p:cNvPr id="4" name="Footer Placeholder 3">
            <a:extLst>
              <a:ext uri="{FF2B5EF4-FFF2-40B4-BE49-F238E27FC236}">
                <a16:creationId xmlns:a16="http://schemas.microsoft.com/office/drawing/2014/main" id="{7C1AA63F-A680-152A-BF90-94748D77BEA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4EB51A8-6E40-8C8C-BF4C-71C88B6A37FD}"/>
              </a:ext>
            </a:extLst>
          </p:cNvPr>
          <p:cNvSpPr>
            <a:spLocks noGrp="1"/>
          </p:cNvSpPr>
          <p:nvPr>
            <p:ph type="sldNum" sz="quarter" idx="12"/>
          </p:nvPr>
        </p:nvSpPr>
        <p:spPr/>
        <p:txBody>
          <a:bodyPr/>
          <a:lstStyle/>
          <a:p>
            <a:fld id="{8A2AE4C2-52B2-4462-95DF-ADDD98A1FC5C}" type="slidenum">
              <a:rPr lang="en-GB" smtClean="0"/>
              <a:t>‹#›</a:t>
            </a:fld>
            <a:endParaRPr lang="en-GB"/>
          </a:p>
        </p:txBody>
      </p:sp>
    </p:spTree>
    <p:extLst>
      <p:ext uri="{BB962C8B-B14F-4D97-AF65-F5344CB8AC3E}">
        <p14:creationId xmlns:p14="http://schemas.microsoft.com/office/powerpoint/2010/main" val="2740697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2D9E98-E32D-682F-AEC9-C101BF33F38C}"/>
              </a:ext>
            </a:extLst>
          </p:cNvPr>
          <p:cNvSpPr>
            <a:spLocks noGrp="1"/>
          </p:cNvSpPr>
          <p:nvPr>
            <p:ph type="dt" sz="half" idx="10"/>
          </p:nvPr>
        </p:nvSpPr>
        <p:spPr/>
        <p:txBody>
          <a:bodyPr/>
          <a:lstStyle/>
          <a:p>
            <a:fld id="{03835619-B072-436E-98CB-0C5E3EFC84CE}" type="datetimeFigureOut">
              <a:rPr lang="en-GB" smtClean="0"/>
              <a:t>10/07/2025</a:t>
            </a:fld>
            <a:endParaRPr lang="en-GB"/>
          </a:p>
        </p:txBody>
      </p:sp>
      <p:sp>
        <p:nvSpPr>
          <p:cNvPr id="3" name="Footer Placeholder 2">
            <a:extLst>
              <a:ext uri="{FF2B5EF4-FFF2-40B4-BE49-F238E27FC236}">
                <a16:creationId xmlns:a16="http://schemas.microsoft.com/office/drawing/2014/main" id="{3A61CF5D-8522-44EA-43C0-ACAEAFE12A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99BB06-4F93-EB6B-7EF6-A2164E34C17C}"/>
              </a:ext>
            </a:extLst>
          </p:cNvPr>
          <p:cNvSpPr>
            <a:spLocks noGrp="1"/>
          </p:cNvSpPr>
          <p:nvPr>
            <p:ph type="sldNum" sz="quarter" idx="12"/>
          </p:nvPr>
        </p:nvSpPr>
        <p:spPr/>
        <p:txBody>
          <a:bodyPr/>
          <a:lstStyle/>
          <a:p>
            <a:fld id="{8A2AE4C2-52B2-4462-95DF-ADDD98A1FC5C}" type="slidenum">
              <a:rPr lang="en-GB" smtClean="0"/>
              <a:t>‹#›</a:t>
            </a:fld>
            <a:endParaRPr lang="en-GB"/>
          </a:p>
        </p:txBody>
      </p:sp>
    </p:spTree>
    <p:extLst>
      <p:ext uri="{BB962C8B-B14F-4D97-AF65-F5344CB8AC3E}">
        <p14:creationId xmlns:p14="http://schemas.microsoft.com/office/powerpoint/2010/main" val="4079314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9A97-614A-66D6-2B06-867FC3BB343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B5751F6-432D-AD86-5322-6E6948093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EE0260E1-55EE-6552-BA02-C9BCC84514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B07C40A-2B0E-D14D-C332-D966F673C8C1}"/>
              </a:ext>
            </a:extLst>
          </p:cNvPr>
          <p:cNvSpPr>
            <a:spLocks noGrp="1"/>
          </p:cNvSpPr>
          <p:nvPr>
            <p:ph type="dt" sz="half" idx="10"/>
          </p:nvPr>
        </p:nvSpPr>
        <p:spPr/>
        <p:txBody>
          <a:bodyPr/>
          <a:lstStyle/>
          <a:p>
            <a:fld id="{03835619-B072-436E-98CB-0C5E3EFC84CE}" type="datetimeFigureOut">
              <a:rPr lang="en-GB" smtClean="0"/>
              <a:t>10/07/2025</a:t>
            </a:fld>
            <a:endParaRPr lang="en-GB"/>
          </a:p>
        </p:txBody>
      </p:sp>
      <p:sp>
        <p:nvSpPr>
          <p:cNvPr id="6" name="Footer Placeholder 5">
            <a:extLst>
              <a:ext uri="{FF2B5EF4-FFF2-40B4-BE49-F238E27FC236}">
                <a16:creationId xmlns:a16="http://schemas.microsoft.com/office/drawing/2014/main" id="{ABA50179-7191-7D5B-6D62-DFB4FE5C37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36BAF7-DED6-AC7C-CF59-E7E6B24E5193}"/>
              </a:ext>
            </a:extLst>
          </p:cNvPr>
          <p:cNvSpPr>
            <a:spLocks noGrp="1"/>
          </p:cNvSpPr>
          <p:nvPr>
            <p:ph type="sldNum" sz="quarter" idx="12"/>
          </p:nvPr>
        </p:nvSpPr>
        <p:spPr/>
        <p:txBody>
          <a:bodyPr/>
          <a:lstStyle/>
          <a:p>
            <a:fld id="{8A2AE4C2-52B2-4462-95DF-ADDD98A1FC5C}" type="slidenum">
              <a:rPr lang="en-GB" smtClean="0"/>
              <a:t>‹#›</a:t>
            </a:fld>
            <a:endParaRPr lang="en-GB"/>
          </a:p>
        </p:txBody>
      </p:sp>
    </p:spTree>
    <p:extLst>
      <p:ext uri="{BB962C8B-B14F-4D97-AF65-F5344CB8AC3E}">
        <p14:creationId xmlns:p14="http://schemas.microsoft.com/office/powerpoint/2010/main" val="2071979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27562-34F2-CB2C-58A4-1EC665270E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55A433AA-8E03-FA7F-88D5-F4378A0AA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1F84F2B-110A-1F33-4626-44083AE0BA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18E0079-9BC5-CB51-0944-66AD0D18513C}"/>
              </a:ext>
            </a:extLst>
          </p:cNvPr>
          <p:cNvSpPr>
            <a:spLocks noGrp="1"/>
          </p:cNvSpPr>
          <p:nvPr>
            <p:ph type="dt" sz="half" idx="10"/>
          </p:nvPr>
        </p:nvSpPr>
        <p:spPr/>
        <p:txBody>
          <a:bodyPr/>
          <a:lstStyle/>
          <a:p>
            <a:fld id="{03835619-B072-436E-98CB-0C5E3EFC84CE}" type="datetimeFigureOut">
              <a:rPr lang="en-GB" smtClean="0"/>
              <a:t>10/07/2025</a:t>
            </a:fld>
            <a:endParaRPr lang="en-GB"/>
          </a:p>
        </p:txBody>
      </p:sp>
      <p:sp>
        <p:nvSpPr>
          <p:cNvPr id="6" name="Footer Placeholder 5">
            <a:extLst>
              <a:ext uri="{FF2B5EF4-FFF2-40B4-BE49-F238E27FC236}">
                <a16:creationId xmlns:a16="http://schemas.microsoft.com/office/drawing/2014/main" id="{E7F3ADFF-C6B8-52F8-C0CC-04143C65F88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23102A-3879-3A5B-7F87-69B4B3336472}"/>
              </a:ext>
            </a:extLst>
          </p:cNvPr>
          <p:cNvSpPr>
            <a:spLocks noGrp="1"/>
          </p:cNvSpPr>
          <p:nvPr>
            <p:ph type="sldNum" sz="quarter" idx="12"/>
          </p:nvPr>
        </p:nvSpPr>
        <p:spPr/>
        <p:txBody>
          <a:bodyPr/>
          <a:lstStyle/>
          <a:p>
            <a:fld id="{8A2AE4C2-52B2-4462-95DF-ADDD98A1FC5C}" type="slidenum">
              <a:rPr lang="en-GB" smtClean="0"/>
              <a:t>‹#›</a:t>
            </a:fld>
            <a:endParaRPr lang="en-GB"/>
          </a:p>
        </p:txBody>
      </p:sp>
    </p:spTree>
    <p:extLst>
      <p:ext uri="{BB962C8B-B14F-4D97-AF65-F5344CB8AC3E}">
        <p14:creationId xmlns:p14="http://schemas.microsoft.com/office/powerpoint/2010/main" val="24473995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79E09-3160-2F8A-0311-FDA80F210AA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3422028E-386B-4106-208A-2164ACAC452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81C593B-0047-DB94-C9BA-F6FF1F284C7D}"/>
              </a:ext>
            </a:extLst>
          </p:cNvPr>
          <p:cNvSpPr>
            <a:spLocks noGrp="1"/>
          </p:cNvSpPr>
          <p:nvPr>
            <p:ph type="dt" sz="half" idx="10"/>
          </p:nvPr>
        </p:nvSpPr>
        <p:spPr/>
        <p:txBody>
          <a:bodyPr/>
          <a:lstStyle/>
          <a:p>
            <a:fld id="{03835619-B072-436E-98CB-0C5E3EFC84CE}" type="datetimeFigureOut">
              <a:rPr lang="en-GB" smtClean="0"/>
              <a:t>10/07/2025</a:t>
            </a:fld>
            <a:endParaRPr lang="en-GB"/>
          </a:p>
        </p:txBody>
      </p:sp>
      <p:sp>
        <p:nvSpPr>
          <p:cNvPr id="5" name="Footer Placeholder 4">
            <a:extLst>
              <a:ext uri="{FF2B5EF4-FFF2-40B4-BE49-F238E27FC236}">
                <a16:creationId xmlns:a16="http://schemas.microsoft.com/office/drawing/2014/main" id="{B6CB17E8-9752-7838-4A52-EA818EAD48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102E4A-5066-C9B0-5DFF-55E94C7F6E57}"/>
              </a:ext>
            </a:extLst>
          </p:cNvPr>
          <p:cNvSpPr>
            <a:spLocks noGrp="1"/>
          </p:cNvSpPr>
          <p:nvPr>
            <p:ph type="sldNum" sz="quarter" idx="12"/>
          </p:nvPr>
        </p:nvSpPr>
        <p:spPr/>
        <p:txBody>
          <a:bodyPr/>
          <a:lstStyle/>
          <a:p>
            <a:fld id="{8A2AE4C2-52B2-4462-95DF-ADDD98A1FC5C}" type="slidenum">
              <a:rPr lang="en-GB" smtClean="0"/>
              <a:t>‹#›</a:t>
            </a:fld>
            <a:endParaRPr lang="en-GB"/>
          </a:p>
        </p:txBody>
      </p:sp>
    </p:spTree>
    <p:extLst>
      <p:ext uri="{BB962C8B-B14F-4D97-AF65-F5344CB8AC3E}">
        <p14:creationId xmlns:p14="http://schemas.microsoft.com/office/powerpoint/2010/main" val="39834107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B44B7-8CCD-F5B1-A0A5-89E6330CE64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D3BA87B-BA68-D0BB-9E53-984DBF96B49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DCD0E17-9EAF-0674-59D0-0CBE195FC510}"/>
              </a:ext>
            </a:extLst>
          </p:cNvPr>
          <p:cNvSpPr>
            <a:spLocks noGrp="1"/>
          </p:cNvSpPr>
          <p:nvPr>
            <p:ph type="dt" sz="half" idx="10"/>
          </p:nvPr>
        </p:nvSpPr>
        <p:spPr/>
        <p:txBody>
          <a:bodyPr/>
          <a:lstStyle/>
          <a:p>
            <a:fld id="{03835619-B072-436E-98CB-0C5E3EFC84CE}" type="datetimeFigureOut">
              <a:rPr lang="en-GB" smtClean="0"/>
              <a:t>10/07/2025</a:t>
            </a:fld>
            <a:endParaRPr lang="en-GB"/>
          </a:p>
        </p:txBody>
      </p:sp>
      <p:sp>
        <p:nvSpPr>
          <p:cNvPr id="5" name="Footer Placeholder 4">
            <a:extLst>
              <a:ext uri="{FF2B5EF4-FFF2-40B4-BE49-F238E27FC236}">
                <a16:creationId xmlns:a16="http://schemas.microsoft.com/office/drawing/2014/main" id="{D2DF64DD-877D-C534-6FDE-4FF19BA5AA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295AD-AB34-A093-436B-2DB193FD385C}"/>
              </a:ext>
            </a:extLst>
          </p:cNvPr>
          <p:cNvSpPr>
            <a:spLocks noGrp="1"/>
          </p:cNvSpPr>
          <p:nvPr>
            <p:ph type="sldNum" sz="quarter" idx="12"/>
          </p:nvPr>
        </p:nvSpPr>
        <p:spPr/>
        <p:txBody>
          <a:bodyPr/>
          <a:lstStyle/>
          <a:p>
            <a:fld id="{8A2AE4C2-52B2-4462-95DF-ADDD98A1FC5C}" type="slidenum">
              <a:rPr lang="en-GB" smtClean="0"/>
              <a:t>‹#›</a:t>
            </a:fld>
            <a:endParaRPr lang="en-GB"/>
          </a:p>
        </p:txBody>
      </p:sp>
    </p:spTree>
    <p:extLst>
      <p:ext uri="{BB962C8B-B14F-4D97-AF65-F5344CB8AC3E}">
        <p14:creationId xmlns:p14="http://schemas.microsoft.com/office/powerpoint/2010/main" val="32492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10/07/2025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a:xfrm>
            <a:off x="838200" y="5528930"/>
            <a:ext cx="1330842" cy="1192545"/>
          </a:xfrm>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a:xfrm>
            <a:off x="9126471" y="5567795"/>
            <a:ext cx="2011326" cy="1192545"/>
          </a:xfrm>
        </p:spPr>
        <p:txBody>
          <a:bodyPr/>
          <a:lstStyle/>
          <a:p>
            <a:endParaRPr lang="en-GB" dirty="0"/>
          </a:p>
        </p:txBody>
      </p:sp>
      <p:pic>
        <p:nvPicPr>
          <p:cNvPr id="6" name="Picture 5">
            <a:extLst>
              <a:ext uri="{FF2B5EF4-FFF2-40B4-BE49-F238E27FC236}">
                <a16:creationId xmlns:a16="http://schemas.microsoft.com/office/drawing/2014/main" id="{2C937741-B40D-729C-855B-10E28F4B3C9A}"/>
              </a:ext>
            </a:extLst>
          </p:cNvPr>
          <p:cNvPicPr>
            <a:picLocks noChangeAspect="1"/>
          </p:cNvPicPr>
          <p:nvPr userDrawn="1"/>
        </p:nvPicPr>
        <p:blipFill>
          <a:blip r:embed="rId2"/>
          <a:stretch>
            <a:fillRect/>
          </a:stretch>
        </p:blipFill>
        <p:spPr>
          <a:xfrm>
            <a:off x="838200" y="5390634"/>
            <a:ext cx="1330841" cy="1330841"/>
          </a:xfrm>
          <a:prstGeom prst="rect">
            <a:avLst/>
          </a:prstGeom>
        </p:spPr>
      </p:pic>
      <p:pic>
        <p:nvPicPr>
          <p:cNvPr id="7" name="Picture 6">
            <a:extLst>
              <a:ext uri="{FF2B5EF4-FFF2-40B4-BE49-F238E27FC236}">
                <a16:creationId xmlns:a16="http://schemas.microsoft.com/office/drawing/2014/main" id="{9CF86D10-4C6C-E812-44E5-3D7DCD5AE763}"/>
              </a:ext>
            </a:extLst>
          </p:cNvPr>
          <p:cNvPicPr>
            <a:picLocks noChangeAspect="1"/>
          </p:cNvPicPr>
          <p:nvPr userDrawn="1"/>
        </p:nvPicPr>
        <p:blipFill>
          <a:blip r:embed="rId3"/>
          <a:stretch>
            <a:fillRect/>
          </a:stretch>
        </p:blipFill>
        <p:spPr>
          <a:xfrm>
            <a:off x="9185143" y="5606662"/>
            <a:ext cx="1893983" cy="1114813"/>
          </a:xfrm>
          <a:prstGeom prst="rect">
            <a:avLst/>
          </a:prstGeom>
        </p:spPr>
      </p:pic>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10/07/2025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10/07/2025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10/07/2025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727" r:id="rId15"/>
    <p:sldLayoutId id="2147483728"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334" y="501048"/>
            <a:ext cx="10956620" cy="512514"/>
          </a:xfrm>
          <a:prstGeom prst="rect">
            <a:avLst/>
          </a:prstGeom>
        </p:spPr>
        <p:txBody>
          <a:bodyPr vert="horz" lIns="0" tIns="0" rIns="0" bIns="0" rtlCol="0" anchor="t" anchorCtr="0">
            <a:noAutofit/>
          </a:bodyPr>
          <a:lstStyle/>
          <a:p>
            <a:r>
              <a:rPr lang="en-GB" noProof="0"/>
              <a:t>Click to edit Master title style</a:t>
            </a:r>
          </a:p>
        </p:txBody>
      </p:sp>
      <p:sp>
        <p:nvSpPr>
          <p:cNvPr id="3" name="Text Placeholder 2"/>
          <p:cNvSpPr>
            <a:spLocks noGrp="1"/>
          </p:cNvSpPr>
          <p:nvPr>
            <p:ph type="body" idx="1"/>
          </p:nvPr>
        </p:nvSpPr>
        <p:spPr>
          <a:xfrm>
            <a:off x="647723" y="1368979"/>
            <a:ext cx="10956620" cy="4670874"/>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Footer Placeholder 4"/>
          <p:cNvSpPr>
            <a:spLocks noGrp="1"/>
          </p:cNvSpPr>
          <p:nvPr>
            <p:ph type="ftr" sz="quarter" idx="3"/>
          </p:nvPr>
        </p:nvSpPr>
        <p:spPr>
          <a:xfrm>
            <a:off x="647724" y="6201808"/>
            <a:ext cx="10154233" cy="365125"/>
          </a:xfrm>
          <a:prstGeom prst="rect">
            <a:avLst/>
          </a:prstGeom>
        </p:spPr>
        <p:txBody>
          <a:bodyPr vert="horz" lIns="0" tIns="0" rIns="0" bIns="0" rtlCol="0" anchor="t" anchorCtr="0"/>
          <a:lstStyle>
            <a:lvl1pPr algn="l">
              <a:defRPr sz="1050" b="0">
                <a:solidFill>
                  <a:srgbClr val="4D4D4D"/>
                </a:solidFill>
              </a:defRPr>
            </a:lvl1pPr>
          </a:lstStyle>
          <a:p>
            <a:r>
              <a:rPr lang="en-GB"/>
              <a:t>On the Insert ribbon select Header and Footer to edit this holding text</a:t>
            </a:r>
            <a:endParaRPr lang="en-US"/>
          </a:p>
        </p:txBody>
      </p:sp>
      <p:sp>
        <p:nvSpPr>
          <p:cNvPr id="6" name="Slide Number Placeholder 5"/>
          <p:cNvSpPr>
            <a:spLocks noGrp="1"/>
          </p:cNvSpPr>
          <p:nvPr>
            <p:ph type="sldNum" sz="quarter" idx="4"/>
          </p:nvPr>
        </p:nvSpPr>
        <p:spPr>
          <a:xfrm>
            <a:off x="10853642" y="6201808"/>
            <a:ext cx="750701" cy="365125"/>
          </a:xfrm>
          <a:prstGeom prst="rect">
            <a:avLst/>
          </a:prstGeom>
        </p:spPr>
        <p:txBody>
          <a:bodyPr vert="horz" lIns="91440" tIns="45720" rIns="91440" bIns="45720" rtlCol="0" anchor="t" anchorCtr="0"/>
          <a:lstStyle>
            <a:lvl1pPr algn="r">
              <a:defRPr lang="en-US" sz="1050" b="0" kern="1200" smtClean="0">
                <a:solidFill>
                  <a:srgbClr val="4D4D4D"/>
                </a:solidFill>
                <a:latin typeface="+mn-lt"/>
                <a:ea typeface="+mn-ea"/>
                <a:cs typeface="+mn-cs"/>
              </a:defRPr>
            </a:lvl1pPr>
          </a:lstStyle>
          <a:p>
            <a:fld id="{4FAB73BC-B049-4115-A692-8D63A059BFB8}" type="slidenum">
              <a:rPr lang="en-GB" smtClean="0"/>
              <a:pPr/>
              <a:t>‹#›</a:t>
            </a:fld>
            <a:endParaRPr lang="en-GB"/>
          </a:p>
        </p:txBody>
      </p:sp>
    </p:spTree>
    <p:extLst>
      <p:ext uri="{BB962C8B-B14F-4D97-AF65-F5344CB8AC3E}">
        <p14:creationId xmlns:p14="http://schemas.microsoft.com/office/powerpoint/2010/main" val="3983401122"/>
      </p:ext>
    </p:extLst>
  </p:cSld>
  <p:clrMap bg1="lt1" tx1="dk1" bg2="lt2" tx2="dk2" accent1="accent1" accent2="accent2" accent3="accent3" accent4="accent4" accent5="accent5" accent6="accent6" hlink="hlink" folHlink="folHlink"/>
  <p:sldLayoutIdLst>
    <p:sldLayoutId id="2147483677" r:id="rId1"/>
    <p:sldLayoutId id="2147483697" r:id="rId2"/>
    <p:sldLayoutId id="2147483678" r:id="rId3"/>
    <p:sldLayoutId id="2147483679" r:id="rId4"/>
    <p:sldLayoutId id="2147483680" r:id="rId5"/>
    <p:sldLayoutId id="2147483681" r:id="rId6"/>
    <p:sldLayoutId id="2147483682" r:id="rId7"/>
    <p:sldLayoutId id="2147483683" r:id="rId8"/>
    <p:sldLayoutId id="2147483684" r:id="rId9"/>
  </p:sldLayoutIdLst>
  <p:hf sldNum="0" hdr="0" ftr="0" dt="0"/>
  <p:txStyles>
    <p:title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p:titleStyle>
    <p:body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5EFE69-EEE2-1CCD-80FC-22FCF5040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D897C5F-6A81-2BCD-FA45-EB6D92F0C1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BEEE758-1E6E-097D-66EC-BA74B79D7F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835619-B072-436E-98CB-0C5E3EFC84CE}" type="datetimeFigureOut">
              <a:rPr lang="en-GB" smtClean="0"/>
              <a:t>10/07/2025</a:t>
            </a:fld>
            <a:endParaRPr lang="en-GB"/>
          </a:p>
        </p:txBody>
      </p:sp>
      <p:sp>
        <p:nvSpPr>
          <p:cNvPr id="5" name="Footer Placeholder 4">
            <a:extLst>
              <a:ext uri="{FF2B5EF4-FFF2-40B4-BE49-F238E27FC236}">
                <a16:creationId xmlns:a16="http://schemas.microsoft.com/office/drawing/2014/main" id="{C4978787-6ECA-F71A-99D6-681D25FD8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28C6BD6-5554-7EE2-629E-ABFA96BF2B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A2AE4C2-52B2-4462-95DF-ADDD98A1FC5C}" type="slidenum">
              <a:rPr lang="en-GB" smtClean="0"/>
              <a:t>‹#›</a:t>
            </a:fld>
            <a:endParaRPr lang="en-GB"/>
          </a:p>
        </p:txBody>
      </p:sp>
    </p:spTree>
    <p:extLst>
      <p:ext uri="{BB962C8B-B14F-4D97-AF65-F5344CB8AC3E}">
        <p14:creationId xmlns:p14="http://schemas.microsoft.com/office/powerpoint/2010/main" val="41507861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2.png"/><Relationship Id="rId12" Type="http://schemas.openxmlformats.org/officeDocument/2006/relationships/image" Target="../media/image46.sv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43.svg"/><Relationship Id="rId11" Type="http://schemas.openxmlformats.org/officeDocument/2006/relationships/image" Target="../media/image34.png"/><Relationship Id="rId5" Type="http://schemas.openxmlformats.org/officeDocument/2006/relationships/image" Target="../media/image31.png"/><Relationship Id="rId15" Type="http://schemas.openxmlformats.org/officeDocument/2006/relationships/image" Target="../media/image16.png"/><Relationship Id="rId10" Type="http://schemas.openxmlformats.org/officeDocument/2006/relationships/image" Target="../media/image45.svg"/><Relationship Id="rId4" Type="http://schemas.openxmlformats.org/officeDocument/2006/relationships/image" Target="../media/image42.svg"/><Relationship Id="rId9" Type="http://schemas.openxmlformats.org/officeDocument/2006/relationships/image" Target="../media/image33.png"/><Relationship Id="rId14" Type="http://schemas.openxmlformats.org/officeDocument/2006/relationships/image" Target="../media/image47.sv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39.png"/><Relationship Id="rId7" Type="http://schemas.openxmlformats.org/officeDocument/2006/relationships/image" Target="../media/image41.png"/><Relationship Id="rId12"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54.svg"/><Relationship Id="rId11" Type="http://schemas.openxmlformats.org/officeDocument/2006/relationships/image" Target="../media/image4.png"/><Relationship Id="rId5" Type="http://schemas.openxmlformats.org/officeDocument/2006/relationships/image" Target="../media/image40.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eventbrite.com/cc/discovery-mornings-secondary-attendance-4203283?just_published=true" TargetMode="Externa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forms.office.com/Pages/ResponsePage.aspx?id=yXfS-grGoU2187O4s0qC-Zbw7P-ImoxGh7qdgRHSDuxUNFJTSVVRTEJKN0hGR1ZXRUwwSkVIUVZVNS4u" TargetMode="External"/><Relationship Id="rId5" Type="http://schemas.openxmlformats.org/officeDocument/2006/relationships/hyperlink" Target="https://www.gov.uk/government/publications/regional-improvement-for-standards-and-excellence-rise/regional-improvement-for-standards-and-excellence-rise"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hyperlink" Target="http://www.inclusioninpractice.org.uk/" TargetMode="Externa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63.png"/><Relationship Id="rId2" Type="http://schemas.openxmlformats.org/officeDocument/2006/relationships/image" Target="../media/image44.png"/><Relationship Id="rId1" Type="http://schemas.openxmlformats.org/officeDocument/2006/relationships/slideLayout" Target="../slideLayouts/slideLayout14.xml"/><Relationship Id="rId6" Type="http://schemas.openxmlformats.org/officeDocument/2006/relationships/customXml" Target="../ink/ink2.xml"/><Relationship Id="rId5" Type="http://schemas.openxmlformats.org/officeDocument/2006/relationships/image" Target="../media/image45.png"/><Relationship Id="rId4"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customXml" Target="../ink/ink3.xml"/><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1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65.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4.xml"/><Relationship Id="rId6" Type="http://schemas.openxmlformats.org/officeDocument/2006/relationships/image" Target="../media/image73.png"/><Relationship Id="rId5" Type="http://schemas.openxmlformats.org/officeDocument/2006/relationships/customXml" Target="../ink/ink4.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4.xml"/><Relationship Id="rId5" Type="http://schemas.openxmlformats.org/officeDocument/2006/relationships/image" Target="../media/image57.emf"/><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4.xml"/><Relationship Id="rId4" Type="http://schemas.openxmlformats.org/officeDocument/2006/relationships/hyperlink" Target="https://explore-education-statistics.service.gov.uk/find-statistics/suspensions-and-permanent-exclusions-in-england/2023-24-spring-ter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0.png"/><Relationship Id="rId1" Type="http://schemas.openxmlformats.org/officeDocument/2006/relationships/slideLayout" Target="../slideLayouts/slideLayout14.xml"/><Relationship Id="rId5" Type="http://schemas.openxmlformats.org/officeDocument/2006/relationships/image" Target="../media/image66.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8" Type="http://schemas.openxmlformats.org/officeDocument/2006/relationships/hyperlink" Target="mailto:jon.lunn@tedwraggtrust.co.uk" TargetMode="External"/><Relationship Id="rId13" Type="http://schemas.openxmlformats.org/officeDocument/2006/relationships/hyperlink" Target="mailto:amy.clough@education.gov.uk" TargetMode="External"/><Relationship Id="rId18" Type="http://schemas.openxmlformats.org/officeDocument/2006/relationships/image" Target="../media/image77.jpeg"/><Relationship Id="rId3" Type="http://schemas.openxmlformats.org/officeDocument/2006/relationships/image" Target="../media/image69.jpeg"/><Relationship Id="rId21" Type="http://schemas.openxmlformats.org/officeDocument/2006/relationships/image" Target="../media/image80.png"/><Relationship Id="rId7" Type="http://schemas.openxmlformats.org/officeDocument/2006/relationships/image" Target="../media/image72.jpeg"/><Relationship Id="rId12" Type="http://schemas.openxmlformats.org/officeDocument/2006/relationships/hyperlink" Target="mailto:david.watson@sast.org.uk" TargetMode="External"/><Relationship Id="rId17" Type="http://schemas.openxmlformats.org/officeDocument/2006/relationships/hyperlink" Target="mailto:Tdexter@futuralearning.co.uk" TargetMode="External"/><Relationship Id="rId25" Type="http://schemas.openxmlformats.org/officeDocument/2006/relationships/image" Target="../media/image15.png"/><Relationship Id="rId2" Type="http://schemas.openxmlformats.org/officeDocument/2006/relationships/notesSlide" Target="../notesSlides/notesSlide20.xml"/><Relationship Id="rId16" Type="http://schemas.openxmlformats.org/officeDocument/2006/relationships/image" Target="../media/image76.png"/><Relationship Id="rId20"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71.jpeg"/><Relationship Id="rId11" Type="http://schemas.openxmlformats.org/officeDocument/2006/relationships/hyperlink" Target="mailto:dnicholls@twhf.org.uk" TargetMode="External"/><Relationship Id="rId24" Type="http://schemas.openxmlformats.org/officeDocument/2006/relationships/image" Target="../media/image83.png"/><Relationship Id="rId5" Type="http://schemas.openxmlformats.org/officeDocument/2006/relationships/image" Target="../media/image70.png"/><Relationship Id="rId15" Type="http://schemas.openxmlformats.org/officeDocument/2006/relationships/image" Target="../media/image75.jpeg"/><Relationship Id="rId23" Type="http://schemas.openxmlformats.org/officeDocument/2006/relationships/image" Target="../media/image82.png"/><Relationship Id="rId10" Type="http://schemas.openxmlformats.org/officeDocument/2006/relationships/hyperlink" Target="mailto:jhicks@dsat.org.uk" TargetMode="External"/><Relationship Id="rId19" Type="http://schemas.openxmlformats.org/officeDocument/2006/relationships/image" Target="../media/image78.jpeg"/><Relationship Id="rId4" Type="http://schemas.openxmlformats.org/officeDocument/2006/relationships/hyperlink" Target="mailto:sarah.gardner@olympustrust.co.uk" TargetMode="External"/><Relationship Id="rId9" Type="http://schemas.openxmlformats.org/officeDocument/2006/relationships/image" Target="../media/image73.jpeg"/><Relationship Id="rId14" Type="http://schemas.openxmlformats.org/officeDocument/2006/relationships/image" Target="../media/image74.jpeg"/><Relationship Id="rId22" Type="http://schemas.openxmlformats.org/officeDocument/2006/relationships/image" Target="../media/image8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15.png"/><Relationship Id="rId4" Type="http://schemas.microsoft.com/office/2007/relationships/hdphoto" Target="../media/hdphoto1.wdp"/><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9.svg"/><Relationship Id="rId3" Type="http://schemas.openxmlformats.org/officeDocument/2006/relationships/image" Target="../media/image16.png"/><Relationship Id="rId7" Type="http://schemas.openxmlformats.org/officeDocument/2006/relationships/image" Target="../media/image33.svg"/><Relationship Id="rId12"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1.png"/><Relationship Id="rId11" Type="http://schemas.openxmlformats.org/officeDocument/2006/relationships/image" Target="../media/image37.svg"/><Relationship Id="rId5" Type="http://schemas.openxmlformats.org/officeDocument/2006/relationships/image" Target="../media/image31.svg"/><Relationship Id="rId15" Type="http://schemas.openxmlformats.org/officeDocument/2006/relationships/image" Target="../media/image41.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1E725F-2941-7243-57B3-2B218B861689}"/>
              </a:ext>
            </a:extLst>
          </p:cNvPr>
          <p:cNvSpPr>
            <a:spLocks noGrp="1"/>
          </p:cNvSpPr>
          <p:nvPr>
            <p:ph type="ctrTitle"/>
          </p:nvPr>
        </p:nvSpPr>
        <p:spPr>
          <a:xfrm>
            <a:off x="676867" y="1969222"/>
            <a:ext cx="7296081" cy="857250"/>
          </a:xfrm>
        </p:spPr>
        <p:txBody>
          <a:bodyPr/>
          <a:lstStyle/>
          <a:p>
            <a:r>
              <a:rPr lang="en-GB" dirty="0"/>
              <a:t>DfE Regions Group update May 2025</a:t>
            </a:r>
          </a:p>
        </p:txBody>
      </p:sp>
      <p:sp>
        <p:nvSpPr>
          <p:cNvPr id="6" name="Text Placeholder 5">
            <a:extLst>
              <a:ext uri="{FF2B5EF4-FFF2-40B4-BE49-F238E27FC236}">
                <a16:creationId xmlns:a16="http://schemas.microsoft.com/office/drawing/2014/main" id="{894D3477-9670-03D0-1BE2-0EF007E6F600}"/>
              </a:ext>
            </a:extLst>
          </p:cNvPr>
          <p:cNvSpPr>
            <a:spLocks noGrp="1"/>
          </p:cNvSpPr>
          <p:nvPr>
            <p:ph type="body" sz="quarter" idx="11"/>
          </p:nvPr>
        </p:nvSpPr>
        <p:spPr/>
        <p:txBody>
          <a:bodyPr/>
          <a:lstStyle/>
          <a:p>
            <a:r>
              <a:rPr lang="en-GB" dirty="0"/>
              <a:t>Jade Poole– Team Leader, Cornwall and the Isles of Scilly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CF32F-B375-0230-7A94-A23DE3491A12}"/>
            </a:ext>
          </a:extLst>
        </p:cNvPr>
        <p:cNvGrpSpPr/>
        <p:nvPr/>
      </p:nvGrpSpPr>
      <p:grpSpPr>
        <a:xfrm>
          <a:off x="0" y="0"/>
          <a:ext cx="0" cy="0"/>
          <a:chOff x="0" y="0"/>
          <a:chExt cx="0" cy="0"/>
        </a:xfrm>
      </p:grpSpPr>
      <p:sp>
        <p:nvSpPr>
          <p:cNvPr id="5" name="Title 4" descr="Title">
            <a:extLst>
              <a:ext uri="{FF2B5EF4-FFF2-40B4-BE49-F238E27FC236}">
                <a16:creationId xmlns:a16="http://schemas.microsoft.com/office/drawing/2014/main" id="{D02D879B-F99A-7E6A-601E-B0E49CFC63E6}"/>
              </a:ext>
            </a:extLst>
          </p:cNvPr>
          <p:cNvSpPr>
            <a:spLocks noGrp="1"/>
          </p:cNvSpPr>
          <p:nvPr>
            <p:ph type="title" idx="4294967295"/>
          </p:nvPr>
        </p:nvSpPr>
        <p:spPr>
          <a:xfrm>
            <a:off x="269092" y="184443"/>
            <a:ext cx="6664325" cy="512762"/>
          </a:xfrm>
        </p:spPr>
        <p:txBody>
          <a:bodyPr>
            <a:noAutofit/>
          </a:bodyPr>
          <a:lstStyle/>
          <a:p>
            <a:r>
              <a:rPr lang="en-GB" sz="3200">
                <a:solidFill>
                  <a:schemeClr val="accent1"/>
                </a:solidFill>
                <a:latin typeface="+mj-lt"/>
              </a:rPr>
              <a:t>Targeted RISE: step by step (2)</a:t>
            </a:r>
          </a:p>
        </p:txBody>
      </p:sp>
      <p:sp>
        <p:nvSpPr>
          <p:cNvPr id="2" name="TextBox 1" descr="Subtitle">
            <a:extLst>
              <a:ext uri="{FF2B5EF4-FFF2-40B4-BE49-F238E27FC236}">
                <a16:creationId xmlns:a16="http://schemas.microsoft.com/office/drawing/2014/main" id="{477817D6-2EB1-CC0F-C9B8-7D4209C483E3}"/>
              </a:ext>
            </a:extLst>
          </p:cNvPr>
          <p:cNvSpPr txBox="1"/>
          <p:nvPr/>
        </p:nvSpPr>
        <p:spPr>
          <a:xfrm>
            <a:off x="269092" y="2990861"/>
            <a:ext cx="11922908" cy="3570208"/>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Aptos Display" panose="02110004020202020204"/>
                <a:ea typeface="+mn-ea"/>
                <a:cs typeface="Times New Roman"/>
              </a:rPr>
              <a:t>Diagnose and plan</a:t>
            </a:r>
            <a:r>
              <a:rPr kumimoji="0" lang="en-GB" sz="1600" b="0" i="0" u="none" strike="noStrike" kern="1200" cap="none" spc="0" normalizeH="0" baseline="0" noProof="0">
                <a:ln>
                  <a:noFill/>
                </a:ln>
                <a:solidFill>
                  <a:prstClr val="black"/>
                </a:solidFill>
                <a:effectLst/>
                <a:uLnTx/>
                <a:uFillTx/>
                <a:latin typeface="Aptos Display" panose="02110004020202020204"/>
                <a:ea typeface="+mn-ea"/>
                <a:cs typeface="Times New Roman"/>
              </a:rPr>
              <a:t>: </a:t>
            </a:r>
          </a:p>
          <a:p>
            <a:pPr marL="800100" marR="0" lvl="1"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ptos Display" panose="02110004020202020204"/>
                <a:ea typeface="+mn-ea"/>
                <a:cs typeface="Times New Roman"/>
              </a:rPr>
              <a:t>The adviser, school, diocese (where applicable) RB and supporting organisation will </a:t>
            </a:r>
            <a:r>
              <a:rPr kumimoji="0" lang="en-GB" sz="1600" b="0" i="0" u="sng" strike="noStrike" kern="1200" cap="none" spc="0" normalizeH="0" baseline="0" noProof="0">
                <a:ln>
                  <a:noFill/>
                </a:ln>
                <a:solidFill>
                  <a:prstClr val="black"/>
                </a:solidFill>
                <a:effectLst/>
                <a:uLnTx/>
                <a:uFillTx/>
                <a:latin typeface="Aptos Display" panose="02110004020202020204"/>
                <a:ea typeface="+mn-ea"/>
                <a:cs typeface="Times New Roman"/>
              </a:rPr>
              <a:t>co-construct</a:t>
            </a:r>
            <a:r>
              <a:rPr kumimoji="0" lang="en-GB" sz="1600" b="0" i="0" u="none" strike="noStrike" kern="1200" cap="none" spc="0" normalizeH="0" baseline="0" noProof="0">
                <a:ln>
                  <a:noFill/>
                </a:ln>
                <a:solidFill>
                  <a:prstClr val="black"/>
                </a:solidFill>
                <a:effectLst/>
                <a:uLnTx/>
                <a:uFillTx/>
                <a:latin typeface="Aptos Display" panose="02110004020202020204"/>
                <a:ea typeface="+mn-ea"/>
                <a:cs typeface="Times New Roman"/>
              </a:rPr>
              <a:t> an improvement plan (or update/refresh any current plans). </a:t>
            </a:r>
          </a:p>
          <a:p>
            <a:pPr marL="800100" marR="0" lvl="1"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ptos Display" panose="02110004020202020204"/>
                <a:ea typeface="+mn-ea"/>
                <a:cs typeface="Times New Roman"/>
              </a:rPr>
              <a:t>RISE teams will be able to draw on funding to support this activity where necessary. Funding could potentially cover, for example: including training, resources, additional hub support, leadership support and additional staffing to cover specific and time limited activities – but there is no guarantee of funding.</a:t>
            </a:r>
          </a:p>
          <a:p>
            <a:pPr marL="342900" marR="0" lvl="0"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600" b="1" i="0" u="none" strike="noStrike" kern="1200" cap="none" spc="0" normalizeH="0" baseline="0" noProof="0">
                <a:ln>
                  <a:noFill/>
                </a:ln>
                <a:solidFill>
                  <a:prstClr val="black"/>
                </a:solidFill>
                <a:effectLst/>
                <a:uLnTx/>
                <a:uFillTx/>
                <a:latin typeface="Aptos Display" panose="02110004020202020204"/>
                <a:ea typeface="+mn-ea"/>
                <a:cs typeface="Times New Roman"/>
              </a:rPr>
              <a:t>Implement &amp; monitor: </a:t>
            </a:r>
          </a:p>
          <a:p>
            <a:pPr marL="800100" marR="0" lvl="1"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ptos Display" panose="02110004020202020204"/>
                <a:ea typeface="+mn-ea"/>
                <a:cs typeface="Times New Roman"/>
              </a:rPr>
              <a:t>Led by the RB and working with the supporting organisation, to happen over an agreed period (12-24 months). The RISE adviser is there to support and monitor progress of the implementation of the plan, agreeing how best to do this with the RB. </a:t>
            </a:r>
          </a:p>
          <a:p>
            <a:pPr marL="800100" marR="0" lvl="1"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Aptos Display" panose="02110004020202020204"/>
                <a:ea typeface="+mn-ea"/>
                <a:cs typeface="Times New Roman"/>
              </a:rPr>
              <a:t>The RB – the trust for an academy, and the governing body and LA for a maintained school – will continue to be accountable for their schools, including driving school improvement. </a:t>
            </a:r>
          </a:p>
        </p:txBody>
      </p:sp>
      <p:sp>
        <p:nvSpPr>
          <p:cNvPr id="3" name="Oval 2">
            <a:extLst>
              <a:ext uri="{FF2B5EF4-FFF2-40B4-BE49-F238E27FC236}">
                <a16:creationId xmlns:a16="http://schemas.microsoft.com/office/drawing/2014/main" id="{99965664-7994-0B8B-A169-AA8A3A636026}"/>
              </a:ext>
            </a:extLst>
          </p:cNvPr>
          <p:cNvSpPr/>
          <p:nvPr/>
        </p:nvSpPr>
        <p:spPr>
          <a:xfrm>
            <a:off x="1162243" y="988424"/>
            <a:ext cx="1207116" cy="1207116"/>
          </a:xfrm>
          <a:prstGeom prst="ellipse">
            <a:avLst/>
          </a:prstGeom>
          <a:solidFill>
            <a:schemeClr val="accent3">
              <a:lumMod val="20000"/>
              <a:lumOff val="8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2CCA02E7-54C7-A27E-09A8-DA3E3C8CBB72}"/>
              </a:ext>
            </a:extLst>
          </p:cNvPr>
          <p:cNvSpPr/>
          <p:nvPr/>
        </p:nvSpPr>
        <p:spPr>
          <a:xfrm>
            <a:off x="2858552" y="972902"/>
            <a:ext cx="1207116" cy="1207116"/>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Oval 5">
            <a:extLst>
              <a:ext uri="{FF2B5EF4-FFF2-40B4-BE49-F238E27FC236}">
                <a16:creationId xmlns:a16="http://schemas.microsoft.com/office/drawing/2014/main" id="{172F6FB8-A9F2-8689-CA83-0A6A69BD68F9}"/>
              </a:ext>
            </a:extLst>
          </p:cNvPr>
          <p:cNvSpPr/>
          <p:nvPr/>
        </p:nvSpPr>
        <p:spPr>
          <a:xfrm>
            <a:off x="4575359" y="988424"/>
            <a:ext cx="1207116" cy="1207116"/>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Oval 6">
            <a:extLst>
              <a:ext uri="{FF2B5EF4-FFF2-40B4-BE49-F238E27FC236}">
                <a16:creationId xmlns:a16="http://schemas.microsoft.com/office/drawing/2014/main" id="{6F9E1421-9765-2104-F52C-33FE2F43D545}"/>
              </a:ext>
            </a:extLst>
          </p:cNvPr>
          <p:cNvSpPr/>
          <p:nvPr/>
        </p:nvSpPr>
        <p:spPr>
          <a:xfrm>
            <a:off x="6271668" y="972902"/>
            <a:ext cx="1207116" cy="1207116"/>
          </a:xfrm>
          <a:prstGeom prst="ellipse">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Oval 7">
            <a:extLst>
              <a:ext uri="{FF2B5EF4-FFF2-40B4-BE49-F238E27FC236}">
                <a16:creationId xmlns:a16="http://schemas.microsoft.com/office/drawing/2014/main" id="{02CA3131-C406-4818-7A9E-2E3CA70DDE10}"/>
              </a:ext>
            </a:extLst>
          </p:cNvPr>
          <p:cNvSpPr/>
          <p:nvPr/>
        </p:nvSpPr>
        <p:spPr>
          <a:xfrm>
            <a:off x="7972276" y="969687"/>
            <a:ext cx="1207116" cy="1207116"/>
          </a:xfrm>
          <a:prstGeom prst="ellipse">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Oval 8">
            <a:extLst>
              <a:ext uri="{FF2B5EF4-FFF2-40B4-BE49-F238E27FC236}">
                <a16:creationId xmlns:a16="http://schemas.microsoft.com/office/drawing/2014/main" id="{F075BDC2-DC11-2D01-6C5D-B2A65E2D9A03}"/>
              </a:ext>
            </a:extLst>
          </p:cNvPr>
          <p:cNvSpPr/>
          <p:nvPr/>
        </p:nvSpPr>
        <p:spPr>
          <a:xfrm>
            <a:off x="9678221" y="1010672"/>
            <a:ext cx="1207116" cy="1207116"/>
          </a:xfrm>
          <a:prstGeom prst="ellipse">
            <a:avLst/>
          </a:prstGeom>
          <a:solidFill>
            <a:schemeClr val="accent6">
              <a:lumMod val="20000"/>
              <a:lumOff val="8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Freeform: Shape 32">
            <a:extLst>
              <a:ext uri="{FF2B5EF4-FFF2-40B4-BE49-F238E27FC236}">
                <a16:creationId xmlns:a16="http://schemas.microsoft.com/office/drawing/2014/main" id="{B403348E-F330-1207-7D31-AD1E3D5A2E03}"/>
              </a:ext>
            </a:extLst>
          </p:cNvPr>
          <p:cNvSpPr/>
          <p:nvPr/>
        </p:nvSpPr>
        <p:spPr>
          <a:xfrm>
            <a:off x="947571" y="1625131"/>
            <a:ext cx="1634511" cy="734900"/>
          </a:xfrm>
          <a:custGeom>
            <a:avLst/>
            <a:gdLst>
              <a:gd name="connsiteX0" fmla="*/ 195742 w 1634511"/>
              <a:gd name="connsiteY0" fmla="*/ 0 h 4375544"/>
              <a:gd name="connsiteX1" fmla="*/ 208319 w 1634511"/>
              <a:gd name="connsiteY1" fmla="*/ 124755 h 4375544"/>
              <a:gd name="connsiteX2" fmla="*/ 820568 w 1634511"/>
              <a:gd name="connsiteY2" fmla="*/ 623752 h 4375544"/>
              <a:gd name="connsiteX3" fmla="*/ 1432817 w 1634511"/>
              <a:gd name="connsiteY3" fmla="*/ 124755 h 4375544"/>
              <a:gd name="connsiteX4" fmla="*/ 1445262 w 1634511"/>
              <a:gd name="connsiteY4" fmla="*/ 1311 h 4375544"/>
              <a:gd name="connsiteX5" fmla="*/ 1468127 w 1634511"/>
              <a:gd name="connsiteY5" fmla="*/ 5928 h 4375544"/>
              <a:gd name="connsiteX6" fmla="*/ 1634511 w 1634511"/>
              <a:gd name="connsiteY6" fmla="*/ 256943 h 4375544"/>
              <a:gd name="connsiteX7" fmla="*/ 1634511 w 1634511"/>
              <a:gd name="connsiteY7" fmla="*/ 4103120 h 4375544"/>
              <a:gd name="connsiteX8" fmla="*/ 1362087 w 1634511"/>
              <a:gd name="connsiteY8" fmla="*/ 4375544 h 4375544"/>
              <a:gd name="connsiteX9" fmla="*/ 272424 w 1634511"/>
              <a:gd name="connsiteY9" fmla="*/ 4375544 h 4375544"/>
              <a:gd name="connsiteX10" fmla="*/ 0 w 1634511"/>
              <a:gd name="connsiteY10" fmla="*/ 4103120 h 4375544"/>
              <a:gd name="connsiteX11" fmla="*/ 0 w 1634511"/>
              <a:gd name="connsiteY11" fmla="*/ 256943 h 4375544"/>
              <a:gd name="connsiteX12" fmla="*/ 166384 w 1634511"/>
              <a:gd name="connsiteY12" fmla="*/ 5928 h 437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5544">
                <a:moveTo>
                  <a:pt x="195742" y="0"/>
                </a:moveTo>
                <a:lnTo>
                  <a:pt x="208319" y="124755"/>
                </a:lnTo>
                <a:cubicBezTo>
                  <a:pt x="266593" y="409532"/>
                  <a:pt x="518564" y="623752"/>
                  <a:pt x="820568" y="623752"/>
                </a:cubicBezTo>
                <a:cubicBezTo>
                  <a:pt x="1122573" y="623752"/>
                  <a:pt x="1374543" y="409532"/>
                  <a:pt x="1432817" y="124755"/>
                </a:cubicBezTo>
                <a:lnTo>
                  <a:pt x="1445262" y="1311"/>
                </a:lnTo>
                <a:lnTo>
                  <a:pt x="1468127" y="5928"/>
                </a:lnTo>
                <a:cubicBezTo>
                  <a:pt x="1565904" y="47284"/>
                  <a:pt x="1634511" y="144101"/>
                  <a:pt x="1634511" y="256943"/>
                </a:cubicBezTo>
                <a:lnTo>
                  <a:pt x="1634511" y="4103120"/>
                </a:lnTo>
                <a:cubicBezTo>
                  <a:pt x="1634511" y="4253576"/>
                  <a:pt x="1512543" y="4375544"/>
                  <a:pt x="1362087" y="4375544"/>
                </a:cubicBezTo>
                <a:lnTo>
                  <a:pt x="272424" y="4375544"/>
                </a:lnTo>
                <a:cubicBezTo>
                  <a:pt x="121968" y="4375544"/>
                  <a:pt x="0" y="4253576"/>
                  <a:pt x="0" y="4103120"/>
                </a:cubicBezTo>
                <a:lnTo>
                  <a:pt x="0" y="256943"/>
                </a:lnTo>
                <a:cubicBezTo>
                  <a:pt x="0" y="144101"/>
                  <a:pt x="68607" y="47284"/>
                  <a:pt x="166384" y="5928"/>
                </a:cubicBezTo>
                <a:close/>
              </a:path>
            </a:pathLst>
          </a:custGeom>
          <a:solidFill>
            <a:schemeClr val="accent3">
              <a:lumMod val="60000"/>
              <a:lumOff val="4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ysClr val="windowText" lastClr="000000"/>
                </a:solidFill>
                <a:effectLst/>
                <a:uLnTx/>
                <a:uFillTx/>
                <a:latin typeface="Arial" panose="020B0604020202020204"/>
                <a:ea typeface="+mn-ea"/>
                <a:cs typeface="+mn-cs"/>
              </a:rPr>
              <a:t>Eligibility</a:t>
            </a:r>
          </a:p>
        </p:txBody>
      </p:sp>
      <p:sp>
        <p:nvSpPr>
          <p:cNvPr id="11" name="Freeform: Shape 33">
            <a:extLst>
              <a:ext uri="{FF2B5EF4-FFF2-40B4-BE49-F238E27FC236}">
                <a16:creationId xmlns:a16="http://schemas.microsoft.com/office/drawing/2014/main" id="{28F9566D-F8BE-14DB-9449-ADBE0660BC3D}"/>
              </a:ext>
            </a:extLst>
          </p:cNvPr>
          <p:cNvSpPr/>
          <p:nvPr/>
        </p:nvSpPr>
        <p:spPr>
          <a:xfrm>
            <a:off x="2638311" y="1638193"/>
            <a:ext cx="1634511" cy="735106"/>
          </a:xfrm>
          <a:custGeom>
            <a:avLst/>
            <a:gdLst>
              <a:gd name="connsiteX0" fmla="*/ 201811 w 1634511"/>
              <a:gd name="connsiteY0" fmla="*/ 0 h 4376769"/>
              <a:gd name="connsiteX1" fmla="*/ 212203 w 1634511"/>
              <a:gd name="connsiteY1" fmla="*/ 103085 h 4376769"/>
              <a:gd name="connsiteX2" fmla="*/ 824452 w 1634511"/>
              <a:gd name="connsiteY2" fmla="*/ 602082 h 4376769"/>
              <a:gd name="connsiteX3" fmla="*/ 1436701 w 1634511"/>
              <a:gd name="connsiteY3" fmla="*/ 103085 h 4376769"/>
              <a:gd name="connsiteX4" fmla="*/ 1446806 w 1634511"/>
              <a:gd name="connsiteY4" fmla="*/ 2848 h 4376769"/>
              <a:gd name="connsiteX5" fmla="*/ 1468127 w 1634511"/>
              <a:gd name="connsiteY5" fmla="*/ 7153 h 4376769"/>
              <a:gd name="connsiteX6" fmla="*/ 1634511 w 1634511"/>
              <a:gd name="connsiteY6" fmla="*/ 258168 h 4376769"/>
              <a:gd name="connsiteX7" fmla="*/ 1634511 w 1634511"/>
              <a:gd name="connsiteY7" fmla="*/ 4104345 h 4376769"/>
              <a:gd name="connsiteX8" fmla="*/ 1362087 w 1634511"/>
              <a:gd name="connsiteY8" fmla="*/ 4376769 h 4376769"/>
              <a:gd name="connsiteX9" fmla="*/ 272424 w 1634511"/>
              <a:gd name="connsiteY9" fmla="*/ 4376769 h 4376769"/>
              <a:gd name="connsiteX10" fmla="*/ 0 w 1634511"/>
              <a:gd name="connsiteY10" fmla="*/ 4104345 h 4376769"/>
              <a:gd name="connsiteX11" fmla="*/ 0 w 1634511"/>
              <a:gd name="connsiteY11" fmla="*/ 258168 h 4376769"/>
              <a:gd name="connsiteX12" fmla="*/ 166384 w 1634511"/>
              <a:gd name="connsiteY12" fmla="*/ 7153 h 437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6769">
                <a:moveTo>
                  <a:pt x="201811" y="0"/>
                </a:moveTo>
                <a:lnTo>
                  <a:pt x="212203" y="103085"/>
                </a:lnTo>
                <a:cubicBezTo>
                  <a:pt x="270477" y="387862"/>
                  <a:pt x="522448" y="602082"/>
                  <a:pt x="824452" y="602082"/>
                </a:cubicBezTo>
                <a:cubicBezTo>
                  <a:pt x="1126457" y="602082"/>
                  <a:pt x="1378428" y="387862"/>
                  <a:pt x="1436701" y="103085"/>
                </a:cubicBezTo>
                <a:lnTo>
                  <a:pt x="1446806" y="2848"/>
                </a:lnTo>
                <a:lnTo>
                  <a:pt x="1468127" y="7153"/>
                </a:lnTo>
                <a:cubicBezTo>
                  <a:pt x="1565904" y="48509"/>
                  <a:pt x="1634511" y="145326"/>
                  <a:pt x="1634511" y="258168"/>
                </a:cubicBezTo>
                <a:lnTo>
                  <a:pt x="1634511" y="4104345"/>
                </a:lnTo>
                <a:cubicBezTo>
                  <a:pt x="1634511" y="4254801"/>
                  <a:pt x="1512543" y="4376769"/>
                  <a:pt x="1362087" y="4376769"/>
                </a:cubicBezTo>
                <a:lnTo>
                  <a:pt x="272424" y="4376769"/>
                </a:lnTo>
                <a:cubicBezTo>
                  <a:pt x="121968" y="4376769"/>
                  <a:pt x="0" y="4254801"/>
                  <a:pt x="0" y="4104345"/>
                </a:cubicBezTo>
                <a:lnTo>
                  <a:pt x="0" y="258168"/>
                </a:lnTo>
                <a:cubicBezTo>
                  <a:pt x="0" y="145326"/>
                  <a:pt x="68607" y="48509"/>
                  <a:pt x="166384" y="7153"/>
                </a:cubicBezTo>
                <a:close/>
              </a:path>
            </a:pathLst>
          </a:custGeom>
          <a:solidFill>
            <a:schemeClr val="accent5">
              <a:lumMod val="60000"/>
              <a:lumOff val="4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ysClr val="windowText" lastClr="000000"/>
                </a:solidFill>
                <a:effectLst/>
                <a:uLnTx/>
                <a:uFillTx/>
                <a:latin typeface="Arial" panose="020B0604020202020204"/>
                <a:ea typeface="+mn-ea"/>
                <a:cs typeface="+mn-cs"/>
              </a:rPr>
              <a:t>Initial diagnosis</a:t>
            </a:r>
          </a:p>
        </p:txBody>
      </p:sp>
      <p:sp>
        <p:nvSpPr>
          <p:cNvPr id="12" name="Freeform: Shape 34">
            <a:extLst>
              <a:ext uri="{FF2B5EF4-FFF2-40B4-BE49-F238E27FC236}">
                <a16:creationId xmlns:a16="http://schemas.microsoft.com/office/drawing/2014/main" id="{70E53404-D9BB-A6AF-48DB-49F46CD7F49B}"/>
              </a:ext>
            </a:extLst>
          </p:cNvPr>
          <p:cNvSpPr/>
          <p:nvPr/>
        </p:nvSpPr>
        <p:spPr>
          <a:xfrm>
            <a:off x="4347734" y="1638193"/>
            <a:ext cx="1634511" cy="730488"/>
          </a:xfrm>
          <a:custGeom>
            <a:avLst/>
            <a:gdLst>
              <a:gd name="connsiteX0" fmla="*/ 203842 w 1634511"/>
              <a:gd name="connsiteY0" fmla="*/ 0 h 4377179"/>
              <a:gd name="connsiteX1" fmla="*/ 203797 w 1634511"/>
              <a:gd name="connsiteY1" fmla="*/ 441 h 4377179"/>
              <a:gd name="connsiteX2" fmla="*/ 828743 w 1634511"/>
              <a:gd name="connsiteY2" fmla="*/ 625387 h 4377179"/>
              <a:gd name="connsiteX3" fmla="*/ 1440993 w 1634511"/>
              <a:gd name="connsiteY3" fmla="*/ 126390 h 4377179"/>
              <a:gd name="connsiteX4" fmla="*/ 1453274 w 1634511"/>
              <a:gd name="connsiteY4" fmla="*/ 4564 h 4377179"/>
              <a:gd name="connsiteX5" fmla="*/ 1468127 w 1634511"/>
              <a:gd name="connsiteY5" fmla="*/ 7563 h 4377179"/>
              <a:gd name="connsiteX6" fmla="*/ 1634511 w 1634511"/>
              <a:gd name="connsiteY6" fmla="*/ 258578 h 4377179"/>
              <a:gd name="connsiteX7" fmla="*/ 1634511 w 1634511"/>
              <a:gd name="connsiteY7" fmla="*/ 4104755 h 4377179"/>
              <a:gd name="connsiteX8" fmla="*/ 1362087 w 1634511"/>
              <a:gd name="connsiteY8" fmla="*/ 4377179 h 4377179"/>
              <a:gd name="connsiteX9" fmla="*/ 272424 w 1634511"/>
              <a:gd name="connsiteY9" fmla="*/ 4377179 h 4377179"/>
              <a:gd name="connsiteX10" fmla="*/ 0 w 1634511"/>
              <a:gd name="connsiteY10" fmla="*/ 4104755 h 4377179"/>
              <a:gd name="connsiteX11" fmla="*/ 0 w 1634511"/>
              <a:gd name="connsiteY11" fmla="*/ 258578 h 4377179"/>
              <a:gd name="connsiteX12" fmla="*/ 166384 w 1634511"/>
              <a:gd name="connsiteY12" fmla="*/ 7563 h 437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7179">
                <a:moveTo>
                  <a:pt x="203842" y="0"/>
                </a:moveTo>
                <a:lnTo>
                  <a:pt x="203797" y="441"/>
                </a:lnTo>
                <a:cubicBezTo>
                  <a:pt x="203797" y="345589"/>
                  <a:pt x="483595" y="625387"/>
                  <a:pt x="828743" y="625387"/>
                </a:cubicBezTo>
                <a:cubicBezTo>
                  <a:pt x="1130748" y="625387"/>
                  <a:pt x="1382719" y="411167"/>
                  <a:pt x="1440993" y="126390"/>
                </a:cubicBezTo>
                <a:lnTo>
                  <a:pt x="1453274" y="4564"/>
                </a:lnTo>
                <a:lnTo>
                  <a:pt x="1468127" y="7563"/>
                </a:lnTo>
                <a:cubicBezTo>
                  <a:pt x="1565904" y="48919"/>
                  <a:pt x="1634511" y="145736"/>
                  <a:pt x="1634511" y="258578"/>
                </a:cubicBezTo>
                <a:lnTo>
                  <a:pt x="1634511" y="4104755"/>
                </a:lnTo>
                <a:cubicBezTo>
                  <a:pt x="1634511" y="4255211"/>
                  <a:pt x="1512543" y="4377179"/>
                  <a:pt x="1362087" y="4377179"/>
                </a:cubicBezTo>
                <a:lnTo>
                  <a:pt x="272424" y="4377179"/>
                </a:lnTo>
                <a:cubicBezTo>
                  <a:pt x="121968" y="4377179"/>
                  <a:pt x="0" y="4255211"/>
                  <a:pt x="0" y="4104755"/>
                </a:cubicBezTo>
                <a:lnTo>
                  <a:pt x="0" y="258578"/>
                </a:lnTo>
                <a:cubicBezTo>
                  <a:pt x="0" y="145736"/>
                  <a:pt x="68607" y="48919"/>
                  <a:pt x="166384" y="7563"/>
                </a:cubicBezTo>
                <a:close/>
              </a:path>
            </a:pathLst>
          </a:custGeom>
          <a:solidFill>
            <a:schemeClr val="accent5">
              <a:lumMod val="60000"/>
              <a:lumOff val="4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ysClr val="windowText" lastClr="000000"/>
                </a:solidFill>
                <a:effectLst/>
                <a:uLnTx/>
                <a:uFillTx/>
                <a:latin typeface="Arial" panose="020B0604020202020204"/>
                <a:ea typeface="+mn-ea"/>
                <a:cs typeface="+mn-cs"/>
              </a:rPr>
              <a:t>Match</a:t>
            </a:r>
          </a:p>
        </p:txBody>
      </p:sp>
      <p:sp>
        <p:nvSpPr>
          <p:cNvPr id="13" name="Freeform: Shape 35">
            <a:extLst>
              <a:ext uri="{FF2B5EF4-FFF2-40B4-BE49-F238E27FC236}">
                <a16:creationId xmlns:a16="http://schemas.microsoft.com/office/drawing/2014/main" id="{3FCA920C-440F-FCCE-EA0D-651DD2D76F4D}"/>
              </a:ext>
            </a:extLst>
          </p:cNvPr>
          <p:cNvSpPr/>
          <p:nvPr/>
        </p:nvSpPr>
        <p:spPr>
          <a:xfrm>
            <a:off x="6057157" y="1625308"/>
            <a:ext cx="1634511" cy="734870"/>
          </a:xfrm>
          <a:custGeom>
            <a:avLst/>
            <a:gdLst>
              <a:gd name="connsiteX0" fmla="*/ 1439645 w 1634511"/>
              <a:gd name="connsiteY0" fmla="*/ 0 h 4375367"/>
              <a:gd name="connsiteX1" fmla="*/ 1468127 w 1634511"/>
              <a:gd name="connsiteY1" fmla="*/ 5751 h 4375367"/>
              <a:gd name="connsiteX2" fmla="*/ 1634511 w 1634511"/>
              <a:gd name="connsiteY2" fmla="*/ 256766 h 4375367"/>
              <a:gd name="connsiteX3" fmla="*/ 1634511 w 1634511"/>
              <a:gd name="connsiteY3" fmla="*/ 4102943 h 4375367"/>
              <a:gd name="connsiteX4" fmla="*/ 1362087 w 1634511"/>
              <a:gd name="connsiteY4" fmla="*/ 4375367 h 4375367"/>
              <a:gd name="connsiteX5" fmla="*/ 272424 w 1634511"/>
              <a:gd name="connsiteY5" fmla="*/ 4375367 h 4375367"/>
              <a:gd name="connsiteX6" fmla="*/ 0 w 1634511"/>
              <a:gd name="connsiteY6" fmla="*/ 4102943 h 4375367"/>
              <a:gd name="connsiteX7" fmla="*/ 0 w 1634511"/>
              <a:gd name="connsiteY7" fmla="*/ 256766 h 4375367"/>
              <a:gd name="connsiteX8" fmla="*/ 166384 w 1634511"/>
              <a:gd name="connsiteY8" fmla="*/ 5751 h 4375367"/>
              <a:gd name="connsiteX9" fmla="*/ 192949 w 1634511"/>
              <a:gd name="connsiteY9" fmla="*/ 387 h 4375367"/>
              <a:gd name="connsiteX10" fmla="*/ 204028 w 1634511"/>
              <a:gd name="connsiteY10" fmla="*/ 110290 h 4375367"/>
              <a:gd name="connsiteX11" fmla="*/ 816277 w 1634511"/>
              <a:gd name="connsiteY11" fmla="*/ 609288 h 4375367"/>
              <a:gd name="connsiteX12" fmla="*/ 1428527 w 1634511"/>
              <a:gd name="connsiteY12" fmla="*/ 110290 h 437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5367">
                <a:moveTo>
                  <a:pt x="1439645" y="0"/>
                </a:moveTo>
                <a:lnTo>
                  <a:pt x="1468127" y="5751"/>
                </a:lnTo>
                <a:cubicBezTo>
                  <a:pt x="1565904" y="47107"/>
                  <a:pt x="1634511" y="143924"/>
                  <a:pt x="1634511" y="256766"/>
                </a:cubicBezTo>
                <a:lnTo>
                  <a:pt x="1634511" y="4102943"/>
                </a:lnTo>
                <a:cubicBezTo>
                  <a:pt x="1634511" y="4253399"/>
                  <a:pt x="1512543" y="4375367"/>
                  <a:pt x="1362087" y="4375367"/>
                </a:cubicBezTo>
                <a:lnTo>
                  <a:pt x="272424" y="4375367"/>
                </a:lnTo>
                <a:cubicBezTo>
                  <a:pt x="121968" y="4375367"/>
                  <a:pt x="0" y="4253399"/>
                  <a:pt x="0" y="4102943"/>
                </a:cubicBezTo>
                <a:lnTo>
                  <a:pt x="0" y="256766"/>
                </a:lnTo>
                <a:cubicBezTo>
                  <a:pt x="0" y="143924"/>
                  <a:pt x="68607" y="47107"/>
                  <a:pt x="166384" y="5751"/>
                </a:cubicBezTo>
                <a:lnTo>
                  <a:pt x="192949" y="387"/>
                </a:lnTo>
                <a:lnTo>
                  <a:pt x="204028" y="110290"/>
                </a:lnTo>
                <a:cubicBezTo>
                  <a:pt x="262302" y="395068"/>
                  <a:pt x="514273" y="609288"/>
                  <a:pt x="816277" y="609288"/>
                </a:cubicBezTo>
                <a:cubicBezTo>
                  <a:pt x="1118282" y="609288"/>
                  <a:pt x="1370253" y="395068"/>
                  <a:pt x="1428527" y="110290"/>
                </a:cubicBezTo>
                <a:close/>
              </a:path>
            </a:pathLst>
          </a:custGeom>
          <a:solidFill>
            <a:schemeClr val="accent4">
              <a:lumMod val="60000"/>
              <a:lumOff val="4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ysClr val="windowText" lastClr="000000"/>
                </a:solidFill>
                <a:effectLst/>
                <a:uLnTx/>
                <a:uFillTx/>
                <a:latin typeface="Arial" panose="020B0604020202020204"/>
                <a:ea typeface="+mn-ea"/>
                <a:cs typeface="+mn-cs"/>
              </a:rPr>
              <a:t>Diagnose and plan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14" name="Freeform: Shape 36">
            <a:extLst>
              <a:ext uri="{FF2B5EF4-FFF2-40B4-BE49-F238E27FC236}">
                <a16:creationId xmlns:a16="http://schemas.microsoft.com/office/drawing/2014/main" id="{FE0B19E7-6C4E-35F2-3AED-EA03B9A2239F}"/>
              </a:ext>
            </a:extLst>
          </p:cNvPr>
          <p:cNvSpPr/>
          <p:nvPr/>
        </p:nvSpPr>
        <p:spPr>
          <a:xfrm>
            <a:off x="7778067" y="1621820"/>
            <a:ext cx="1634511" cy="735456"/>
          </a:xfrm>
          <a:custGeom>
            <a:avLst/>
            <a:gdLst>
              <a:gd name="connsiteX0" fmla="*/ 1422367 w 1634511"/>
              <a:gd name="connsiteY0" fmla="*/ 0 h 4378855"/>
              <a:gd name="connsiteX1" fmla="*/ 1468127 w 1634511"/>
              <a:gd name="connsiteY1" fmla="*/ 9239 h 4378855"/>
              <a:gd name="connsiteX2" fmla="*/ 1634511 w 1634511"/>
              <a:gd name="connsiteY2" fmla="*/ 260254 h 4378855"/>
              <a:gd name="connsiteX3" fmla="*/ 1634511 w 1634511"/>
              <a:gd name="connsiteY3" fmla="*/ 4106431 h 4378855"/>
              <a:gd name="connsiteX4" fmla="*/ 1362087 w 1634511"/>
              <a:gd name="connsiteY4" fmla="*/ 4378855 h 4378855"/>
              <a:gd name="connsiteX5" fmla="*/ 272424 w 1634511"/>
              <a:gd name="connsiteY5" fmla="*/ 4378855 h 4378855"/>
              <a:gd name="connsiteX6" fmla="*/ 0 w 1634511"/>
              <a:gd name="connsiteY6" fmla="*/ 4106431 h 4378855"/>
              <a:gd name="connsiteX7" fmla="*/ 0 w 1634511"/>
              <a:gd name="connsiteY7" fmla="*/ 260254 h 4378855"/>
              <a:gd name="connsiteX8" fmla="*/ 166384 w 1634511"/>
              <a:gd name="connsiteY8" fmla="*/ 9239 h 4378855"/>
              <a:gd name="connsiteX9" fmla="*/ 177373 w 1634511"/>
              <a:gd name="connsiteY9" fmla="*/ 7020 h 4378855"/>
              <a:gd name="connsiteX10" fmla="*/ 187267 w 1634511"/>
              <a:gd name="connsiteY10" fmla="*/ 105171 h 4378855"/>
              <a:gd name="connsiteX11" fmla="*/ 799516 w 1634511"/>
              <a:gd name="connsiteY11" fmla="*/ 604168 h 4378855"/>
              <a:gd name="connsiteX12" fmla="*/ 1411765 w 1634511"/>
              <a:gd name="connsiteY12" fmla="*/ 105171 h 437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8855">
                <a:moveTo>
                  <a:pt x="1422367" y="0"/>
                </a:moveTo>
                <a:lnTo>
                  <a:pt x="1468127" y="9239"/>
                </a:lnTo>
                <a:cubicBezTo>
                  <a:pt x="1565904" y="50595"/>
                  <a:pt x="1634511" y="147412"/>
                  <a:pt x="1634511" y="260254"/>
                </a:cubicBezTo>
                <a:lnTo>
                  <a:pt x="1634511" y="4106431"/>
                </a:lnTo>
                <a:cubicBezTo>
                  <a:pt x="1634511" y="4256887"/>
                  <a:pt x="1512543" y="4378855"/>
                  <a:pt x="1362087" y="4378855"/>
                </a:cubicBezTo>
                <a:lnTo>
                  <a:pt x="272424" y="4378855"/>
                </a:lnTo>
                <a:cubicBezTo>
                  <a:pt x="121968" y="4378855"/>
                  <a:pt x="0" y="4256887"/>
                  <a:pt x="0" y="4106431"/>
                </a:cubicBezTo>
                <a:lnTo>
                  <a:pt x="0" y="260254"/>
                </a:lnTo>
                <a:cubicBezTo>
                  <a:pt x="0" y="147412"/>
                  <a:pt x="68607" y="50595"/>
                  <a:pt x="166384" y="9239"/>
                </a:cubicBezTo>
                <a:lnTo>
                  <a:pt x="177373" y="7020"/>
                </a:lnTo>
                <a:lnTo>
                  <a:pt x="187267" y="105171"/>
                </a:lnTo>
                <a:cubicBezTo>
                  <a:pt x="245541" y="389948"/>
                  <a:pt x="497512" y="604168"/>
                  <a:pt x="799516" y="604168"/>
                </a:cubicBezTo>
                <a:cubicBezTo>
                  <a:pt x="1101521" y="604168"/>
                  <a:pt x="1353492" y="389948"/>
                  <a:pt x="1411765" y="105171"/>
                </a:cubicBezTo>
                <a:close/>
              </a:path>
            </a:pathLst>
          </a:custGeom>
          <a:solidFill>
            <a:schemeClr val="accent4">
              <a:lumMod val="60000"/>
              <a:lumOff val="4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ysClr val="windowText" lastClr="000000"/>
                </a:solidFill>
                <a:effectLst/>
                <a:uLnTx/>
                <a:uFillTx/>
                <a:latin typeface="Arial" panose="020B0604020202020204"/>
                <a:ea typeface="+mn-ea"/>
                <a:cs typeface="+mn-cs"/>
              </a:rPr>
              <a:t>Implement</a:t>
            </a:r>
          </a:p>
        </p:txBody>
      </p:sp>
      <p:sp>
        <p:nvSpPr>
          <p:cNvPr id="15" name="Freeform: Shape 37">
            <a:extLst>
              <a:ext uri="{FF2B5EF4-FFF2-40B4-BE49-F238E27FC236}">
                <a16:creationId xmlns:a16="http://schemas.microsoft.com/office/drawing/2014/main" id="{671740B3-5A76-F437-F2BD-87179CF25956}"/>
              </a:ext>
            </a:extLst>
          </p:cNvPr>
          <p:cNvSpPr/>
          <p:nvPr/>
        </p:nvSpPr>
        <p:spPr>
          <a:xfrm>
            <a:off x="9478362" y="1618261"/>
            <a:ext cx="1634511" cy="735045"/>
          </a:xfrm>
          <a:custGeom>
            <a:avLst/>
            <a:gdLst>
              <a:gd name="connsiteX0" fmla="*/ 199999 w 1634511"/>
              <a:gd name="connsiteY0" fmla="*/ 0 h 4376403"/>
              <a:gd name="connsiteX1" fmla="*/ 212570 w 1634511"/>
              <a:gd name="connsiteY1" fmla="*/ 124697 h 4376403"/>
              <a:gd name="connsiteX2" fmla="*/ 824819 w 1634511"/>
              <a:gd name="connsiteY2" fmla="*/ 623694 h 4376403"/>
              <a:gd name="connsiteX3" fmla="*/ 1437068 w 1634511"/>
              <a:gd name="connsiteY3" fmla="*/ 124697 h 4376403"/>
              <a:gd name="connsiteX4" fmla="*/ 1449337 w 1634511"/>
              <a:gd name="connsiteY4" fmla="*/ 2993 h 4376403"/>
              <a:gd name="connsiteX5" fmla="*/ 1468127 w 1634511"/>
              <a:gd name="connsiteY5" fmla="*/ 6787 h 4376403"/>
              <a:gd name="connsiteX6" fmla="*/ 1634511 w 1634511"/>
              <a:gd name="connsiteY6" fmla="*/ 257802 h 4376403"/>
              <a:gd name="connsiteX7" fmla="*/ 1634511 w 1634511"/>
              <a:gd name="connsiteY7" fmla="*/ 4103979 h 4376403"/>
              <a:gd name="connsiteX8" fmla="*/ 1362087 w 1634511"/>
              <a:gd name="connsiteY8" fmla="*/ 4376403 h 4376403"/>
              <a:gd name="connsiteX9" fmla="*/ 272424 w 1634511"/>
              <a:gd name="connsiteY9" fmla="*/ 4376403 h 4376403"/>
              <a:gd name="connsiteX10" fmla="*/ 0 w 1634511"/>
              <a:gd name="connsiteY10" fmla="*/ 4103979 h 4376403"/>
              <a:gd name="connsiteX11" fmla="*/ 0 w 1634511"/>
              <a:gd name="connsiteY11" fmla="*/ 257802 h 4376403"/>
              <a:gd name="connsiteX12" fmla="*/ 166384 w 1634511"/>
              <a:gd name="connsiteY12" fmla="*/ 6787 h 437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6403">
                <a:moveTo>
                  <a:pt x="199999" y="0"/>
                </a:moveTo>
                <a:lnTo>
                  <a:pt x="212570" y="124697"/>
                </a:lnTo>
                <a:cubicBezTo>
                  <a:pt x="270844" y="409474"/>
                  <a:pt x="522815" y="623694"/>
                  <a:pt x="824819" y="623694"/>
                </a:cubicBezTo>
                <a:cubicBezTo>
                  <a:pt x="1126824" y="623694"/>
                  <a:pt x="1378794" y="409474"/>
                  <a:pt x="1437068" y="124697"/>
                </a:cubicBezTo>
                <a:lnTo>
                  <a:pt x="1449337" y="2993"/>
                </a:lnTo>
                <a:lnTo>
                  <a:pt x="1468127" y="6787"/>
                </a:lnTo>
                <a:cubicBezTo>
                  <a:pt x="1565904" y="48143"/>
                  <a:pt x="1634511" y="144960"/>
                  <a:pt x="1634511" y="257802"/>
                </a:cubicBezTo>
                <a:lnTo>
                  <a:pt x="1634511" y="4103979"/>
                </a:lnTo>
                <a:cubicBezTo>
                  <a:pt x="1634511" y="4254435"/>
                  <a:pt x="1512543" y="4376403"/>
                  <a:pt x="1362087" y="4376403"/>
                </a:cubicBezTo>
                <a:lnTo>
                  <a:pt x="272424" y="4376403"/>
                </a:lnTo>
                <a:cubicBezTo>
                  <a:pt x="121968" y="4376403"/>
                  <a:pt x="0" y="4254435"/>
                  <a:pt x="0" y="4103979"/>
                </a:cubicBezTo>
                <a:lnTo>
                  <a:pt x="0" y="257802"/>
                </a:lnTo>
                <a:cubicBezTo>
                  <a:pt x="0" y="144960"/>
                  <a:pt x="68607" y="48143"/>
                  <a:pt x="166384" y="6787"/>
                </a:cubicBezTo>
                <a:close/>
              </a:path>
            </a:pathLst>
          </a:custGeom>
          <a:solidFill>
            <a:schemeClr val="accent6">
              <a:lumMod val="60000"/>
              <a:lumOff val="4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ysClr val="windowText" lastClr="000000"/>
                </a:solidFill>
                <a:effectLst/>
                <a:uLnTx/>
                <a:uFillTx/>
                <a:latin typeface="Arial" panose="020B0604020202020204"/>
                <a:ea typeface="+mn-ea"/>
                <a:cs typeface="+mn-cs"/>
              </a:rPr>
              <a:t>Monitor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 b="0"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pic>
        <p:nvPicPr>
          <p:cNvPr id="16" name="Graphic 15" descr="Magnifying glass with solid fill">
            <a:extLst>
              <a:ext uri="{FF2B5EF4-FFF2-40B4-BE49-F238E27FC236}">
                <a16:creationId xmlns:a16="http://schemas.microsoft.com/office/drawing/2014/main" id="{57C70AA4-0E75-3CF0-3112-D7985DE189B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481474" y="1168915"/>
            <a:ext cx="568306" cy="568306"/>
          </a:xfrm>
          <a:prstGeom prst="rect">
            <a:avLst/>
          </a:prstGeom>
        </p:spPr>
      </p:pic>
      <p:pic>
        <p:nvPicPr>
          <p:cNvPr id="17" name="Graphic 16" descr="Clipboard Mixed with solid fill">
            <a:extLst>
              <a:ext uri="{FF2B5EF4-FFF2-40B4-BE49-F238E27FC236}">
                <a16:creationId xmlns:a16="http://schemas.microsoft.com/office/drawing/2014/main" id="{3CC8DF25-5B35-BD09-06AA-8D0C90920BB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174353" y="1190463"/>
            <a:ext cx="568306" cy="568306"/>
          </a:xfrm>
          <a:prstGeom prst="rect">
            <a:avLst/>
          </a:prstGeom>
        </p:spPr>
      </p:pic>
      <p:pic>
        <p:nvPicPr>
          <p:cNvPr id="18" name="Graphic 17" descr="Books with solid fill">
            <a:extLst>
              <a:ext uri="{FF2B5EF4-FFF2-40B4-BE49-F238E27FC236}">
                <a16:creationId xmlns:a16="http://schemas.microsoft.com/office/drawing/2014/main" id="{9ABFB2A7-7E87-9DB2-B740-43107B6A2D7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587114" y="1216651"/>
            <a:ext cx="568306" cy="568306"/>
          </a:xfrm>
          <a:prstGeom prst="rect">
            <a:avLst/>
          </a:prstGeom>
        </p:spPr>
      </p:pic>
      <p:pic>
        <p:nvPicPr>
          <p:cNvPr id="19" name="Graphic 18" descr="Boardroom with solid fill">
            <a:extLst>
              <a:ext uri="{FF2B5EF4-FFF2-40B4-BE49-F238E27FC236}">
                <a16:creationId xmlns:a16="http://schemas.microsoft.com/office/drawing/2014/main" id="{19CD1905-7A14-1075-1C4B-5E6132EA2FDC}"/>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4807363" y="1135305"/>
            <a:ext cx="692278" cy="692278"/>
          </a:xfrm>
          <a:prstGeom prst="rect">
            <a:avLst/>
          </a:prstGeom>
        </p:spPr>
      </p:pic>
      <p:pic>
        <p:nvPicPr>
          <p:cNvPr id="20" name="Graphic 19" descr="Play with solid fill">
            <a:extLst>
              <a:ext uri="{FF2B5EF4-FFF2-40B4-BE49-F238E27FC236}">
                <a16:creationId xmlns:a16="http://schemas.microsoft.com/office/drawing/2014/main" id="{0D7E3EE0-8D3F-00CF-0C8E-227A6CF0F26C}"/>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8345162" y="1168330"/>
            <a:ext cx="568306" cy="568306"/>
          </a:xfrm>
          <a:prstGeom prst="rect">
            <a:avLst/>
          </a:prstGeom>
        </p:spPr>
      </p:pic>
      <p:pic>
        <p:nvPicPr>
          <p:cNvPr id="21" name="Graphic 20" descr="Clipboard with solid fill">
            <a:extLst>
              <a:ext uri="{FF2B5EF4-FFF2-40B4-BE49-F238E27FC236}">
                <a16:creationId xmlns:a16="http://schemas.microsoft.com/office/drawing/2014/main" id="{9A186181-3CB9-5088-2B9F-373BEE6AA53F}"/>
              </a:ext>
            </a:extLst>
          </p:cNvPr>
          <p:cNvPicPr>
            <a:picLocks noChangeAspect="1"/>
          </p:cNvPicPr>
          <p:nvPr/>
        </p:nvPicPr>
        <p:blipFill>
          <a:blip r:embed="rId13">
            <a:extLst>
              <a:ext uri="{96DAC541-7B7A-43D3-8B79-37D633B846F1}">
                <asvg:svgBlip xmlns="" xmlns:asvg="http://schemas.microsoft.com/office/drawing/2016/SVG/main" r:embed="rId14"/>
              </a:ext>
            </a:extLst>
          </a:blip>
          <a:stretch>
            <a:fillRect/>
          </a:stretch>
        </p:blipFill>
        <p:spPr>
          <a:xfrm>
            <a:off x="9986896" y="1196707"/>
            <a:ext cx="568306" cy="568306"/>
          </a:xfrm>
          <a:prstGeom prst="rect">
            <a:avLst/>
          </a:prstGeom>
        </p:spPr>
      </p:pic>
      <p:sp>
        <p:nvSpPr>
          <p:cNvPr id="22" name="Arrow: Pentagon 21">
            <a:extLst>
              <a:ext uri="{FF2B5EF4-FFF2-40B4-BE49-F238E27FC236}">
                <a16:creationId xmlns:a16="http://schemas.microsoft.com/office/drawing/2014/main" id="{ADB5AB79-7408-E718-9D02-03D79884D5E0}"/>
              </a:ext>
            </a:extLst>
          </p:cNvPr>
          <p:cNvSpPr/>
          <p:nvPr/>
        </p:nvSpPr>
        <p:spPr>
          <a:xfrm>
            <a:off x="990703" y="2425604"/>
            <a:ext cx="1682170" cy="18000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Phase 1</a:t>
            </a:r>
          </a:p>
        </p:txBody>
      </p:sp>
      <p:sp>
        <p:nvSpPr>
          <p:cNvPr id="23" name="Arrow: Chevron 22">
            <a:extLst>
              <a:ext uri="{FF2B5EF4-FFF2-40B4-BE49-F238E27FC236}">
                <a16:creationId xmlns:a16="http://schemas.microsoft.com/office/drawing/2014/main" id="{4D49C4E3-9160-94BC-E8C3-9F2376AB29AC}"/>
              </a:ext>
            </a:extLst>
          </p:cNvPr>
          <p:cNvSpPr/>
          <p:nvPr/>
        </p:nvSpPr>
        <p:spPr>
          <a:xfrm>
            <a:off x="2651608" y="2425604"/>
            <a:ext cx="3362142" cy="180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Phase 2</a:t>
            </a:r>
          </a:p>
        </p:txBody>
      </p:sp>
      <p:sp>
        <p:nvSpPr>
          <p:cNvPr id="24" name="Arrow: Chevron 23">
            <a:extLst>
              <a:ext uri="{FF2B5EF4-FFF2-40B4-BE49-F238E27FC236}">
                <a16:creationId xmlns:a16="http://schemas.microsoft.com/office/drawing/2014/main" id="{1AC2680D-2710-B6F5-72AA-F3446C3FCE81}"/>
              </a:ext>
            </a:extLst>
          </p:cNvPr>
          <p:cNvSpPr/>
          <p:nvPr/>
        </p:nvSpPr>
        <p:spPr>
          <a:xfrm>
            <a:off x="5974418" y="2425604"/>
            <a:ext cx="1743819" cy="180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Phase 3</a:t>
            </a:r>
          </a:p>
        </p:txBody>
      </p:sp>
      <p:sp>
        <p:nvSpPr>
          <p:cNvPr id="25" name="Arrow: Chevron 24">
            <a:extLst>
              <a:ext uri="{FF2B5EF4-FFF2-40B4-BE49-F238E27FC236}">
                <a16:creationId xmlns:a16="http://schemas.microsoft.com/office/drawing/2014/main" id="{8BD7828D-DA40-15A3-5517-F92E4D90734D}"/>
              </a:ext>
            </a:extLst>
          </p:cNvPr>
          <p:cNvSpPr/>
          <p:nvPr/>
        </p:nvSpPr>
        <p:spPr>
          <a:xfrm>
            <a:off x="7680728" y="2425604"/>
            <a:ext cx="1743819" cy="180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Phase 4</a:t>
            </a:r>
          </a:p>
        </p:txBody>
      </p:sp>
      <p:sp>
        <p:nvSpPr>
          <p:cNvPr id="26" name="Arrow: Chevron 25">
            <a:extLst>
              <a:ext uri="{FF2B5EF4-FFF2-40B4-BE49-F238E27FC236}">
                <a16:creationId xmlns:a16="http://schemas.microsoft.com/office/drawing/2014/main" id="{60077681-ABE5-A0CE-26C8-34CB424F0534}"/>
              </a:ext>
            </a:extLst>
          </p:cNvPr>
          <p:cNvSpPr/>
          <p:nvPr/>
        </p:nvSpPr>
        <p:spPr>
          <a:xfrm>
            <a:off x="9385215" y="2425604"/>
            <a:ext cx="1743819" cy="180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Phase 5</a:t>
            </a:r>
          </a:p>
        </p:txBody>
      </p:sp>
      <p:sp>
        <p:nvSpPr>
          <p:cNvPr id="27" name="Arrow: Pentagon 26">
            <a:extLst>
              <a:ext uri="{FF2B5EF4-FFF2-40B4-BE49-F238E27FC236}">
                <a16:creationId xmlns:a16="http://schemas.microsoft.com/office/drawing/2014/main" id="{C103CA9D-9EA9-453B-E83B-21FAA201860C}"/>
              </a:ext>
            </a:extLst>
          </p:cNvPr>
          <p:cNvSpPr/>
          <p:nvPr/>
        </p:nvSpPr>
        <p:spPr>
          <a:xfrm>
            <a:off x="990702" y="2636040"/>
            <a:ext cx="1214595" cy="180000"/>
          </a:xfrm>
          <a:prstGeom prst="homePlate">
            <a:avLst/>
          </a:prstGeom>
          <a:solidFill>
            <a:schemeClr val="accent4">
              <a:lumMod val="40000"/>
              <a:lumOff val="60000"/>
            </a:schemeClr>
          </a:solidFill>
          <a:ln w="12700" cap="flat">
            <a:solidFill>
              <a:schemeClr val="bg1">
                <a:lumMod val="9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a:ea typeface="Helvetica Neue Medium"/>
                <a:cs typeface="Helvetica Neue Medium"/>
                <a:sym typeface="Helvetica Neue Medium"/>
              </a:rPr>
              <a:t>Start</a:t>
            </a:r>
          </a:p>
        </p:txBody>
      </p:sp>
      <p:sp>
        <p:nvSpPr>
          <p:cNvPr id="28" name="Arrow: Chevron 27">
            <a:extLst>
              <a:ext uri="{FF2B5EF4-FFF2-40B4-BE49-F238E27FC236}">
                <a16:creationId xmlns:a16="http://schemas.microsoft.com/office/drawing/2014/main" id="{B3E9276E-17CF-7DFF-728E-C9B5B3140313}"/>
              </a:ext>
            </a:extLst>
          </p:cNvPr>
          <p:cNvSpPr/>
          <p:nvPr/>
        </p:nvSpPr>
        <p:spPr>
          <a:xfrm>
            <a:off x="2142545" y="2636040"/>
            <a:ext cx="5538183" cy="180000"/>
          </a:xfrm>
          <a:prstGeom prst="chevron">
            <a:avLst/>
          </a:prstGeom>
          <a:solidFill>
            <a:schemeClr val="accent4">
              <a:lumMod val="40000"/>
              <a:lumOff val="60000"/>
            </a:schemeClr>
          </a:solidFill>
          <a:ln w="12700" cap="flat">
            <a:solidFill>
              <a:schemeClr val="bg1">
                <a:lumMod val="9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a:ea typeface="Helvetica Neue Medium"/>
                <a:cs typeface="Helvetica Neue Medium"/>
                <a:sym typeface="Helvetica Neue Medium"/>
              </a:rPr>
              <a:t>Term 1</a:t>
            </a:r>
          </a:p>
        </p:txBody>
      </p:sp>
      <p:sp>
        <p:nvSpPr>
          <p:cNvPr id="29" name="Arrow: Chevron 28">
            <a:extLst>
              <a:ext uri="{FF2B5EF4-FFF2-40B4-BE49-F238E27FC236}">
                <a16:creationId xmlns:a16="http://schemas.microsoft.com/office/drawing/2014/main" id="{4B55DEA7-A6B2-2595-0FF8-B9CB5CD57EDE}"/>
              </a:ext>
            </a:extLst>
          </p:cNvPr>
          <p:cNvSpPr/>
          <p:nvPr/>
        </p:nvSpPr>
        <p:spPr>
          <a:xfrm>
            <a:off x="7634295" y="2636040"/>
            <a:ext cx="1790251" cy="166771"/>
          </a:xfrm>
          <a:prstGeom prst="chevron">
            <a:avLst/>
          </a:prstGeom>
          <a:solidFill>
            <a:schemeClr val="accent4">
              <a:lumMod val="40000"/>
              <a:lumOff val="60000"/>
            </a:schemeClr>
          </a:solidFill>
          <a:ln w="12700" cap="flat">
            <a:solidFill>
              <a:schemeClr val="bg1">
                <a:lumMod val="9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a:ea typeface="Helvetica Neue Medium"/>
                <a:cs typeface="Helvetica Neue Medium"/>
                <a:sym typeface="Helvetica Neue Medium"/>
              </a:rPr>
              <a:t>Terms 2-7</a:t>
            </a:r>
          </a:p>
        </p:txBody>
      </p:sp>
      <p:sp>
        <p:nvSpPr>
          <p:cNvPr id="30" name="Arrow: Chevron 29">
            <a:extLst>
              <a:ext uri="{FF2B5EF4-FFF2-40B4-BE49-F238E27FC236}">
                <a16:creationId xmlns:a16="http://schemas.microsoft.com/office/drawing/2014/main" id="{E82A51AE-1536-0C2B-F4D5-6AF5D876E638}"/>
              </a:ext>
            </a:extLst>
          </p:cNvPr>
          <p:cNvSpPr/>
          <p:nvPr/>
        </p:nvSpPr>
        <p:spPr>
          <a:xfrm>
            <a:off x="9393655" y="2636040"/>
            <a:ext cx="1753918" cy="180000"/>
          </a:xfrm>
          <a:prstGeom prst="chevron">
            <a:avLst/>
          </a:prstGeom>
          <a:solidFill>
            <a:schemeClr val="accent4">
              <a:lumMod val="40000"/>
              <a:lumOff val="60000"/>
            </a:schemeClr>
          </a:solidFill>
          <a:ln w="12700" cap="flat">
            <a:solidFill>
              <a:schemeClr val="bg1">
                <a:lumMod val="9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a:ea typeface="Helvetica Neue Medium"/>
                <a:cs typeface="Helvetica Neue Medium"/>
                <a:sym typeface="Helvetica Neue Medium"/>
              </a:rPr>
              <a:t>Terms 2-7</a:t>
            </a:r>
          </a:p>
        </p:txBody>
      </p:sp>
      <p:pic>
        <p:nvPicPr>
          <p:cNvPr id="31" name="Picture 4" descr="A black background with white text&#10;&#10;Description automatically generated">
            <a:extLst>
              <a:ext uri="{FF2B5EF4-FFF2-40B4-BE49-F238E27FC236}">
                <a16:creationId xmlns:a16="http://schemas.microsoft.com/office/drawing/2014/main" id="{CFF181DB-D790-4FB6-2B93-D678AA3332C6}"/>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a:stretch/>
        </p:blipFill>
        <p:spPr bwMode="auto">
          <a:xfrm>
            <a:off x="11206101" y="70318"/>
            <a:ext cx="898634" cy="877522"/>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Rounded Corners 31">
            <a:extLst>
              <a:ext uri="{FF2B5EF4-FFF2-40B4-BE49-F238E27FC236}">
                <a16:creationId xmlns:a16="http://schemas.microsoft.com/office/drawing/2014/main" id="{ADFFEDF0-8666-1A17-D2D9-537E60742438}"/>
              </a:ext>
            </a:extLst>
          </p:cNvPr>
          <p:cNvSpPr/>
          <p:nvPr/>
        </p:nvSpPr>
        <p:spPr>
          <a:xfrm>
            <a:off x="6004992" y="745631"/>
            <a:ext cx="5141683" cy="2294467"/>
          </a:xfrm>
          <a:prstGeom prst="roundRect">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582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DA9976-2AF8-462F-BF33-EE5AA39AF990}"/>
            </a:ext>
          </a:extLst>
        </p:cNvPr>
        <p:cNvGrpSpPr/>
        <p:nvPr/>
      </p:nvGrpSpPr>
      <p:grpSpPr>
        <a:xfrm>
          <a:off x="0" y="0"/>
          <a:ext cx="0" cy="0"/>
          <a:chOff x="0" y="0"/>
          <a:chExt cx="0" cy="0"/>
        </a:xfrm>
      </p:grpSpPr>
      <p:sp>
        <p:nvSpPr>
          <p:cNvPr id="33796" name="Title 1">
            <a:extLst>
              <a:ext uri="{FF2B5EF4-FFF2-40B4-BE49-F238E27FC236}">
                <a16:creationId xmlns:a16="http://schemas.microsoft.com/office/drawing/2014/main" id="{7377FF17-DD3D-E829-EA32-627A9EB98120}"/>
              </a:ext>
            </a:extLst>
          </p:cNvPr>
          <p:cNvSpPr>
            <a:spLocks noGrp="1" noChangeArrowheads="1"/>
          </p:cNvSpPr>
          <p:nvPr>
            <p:ph type="title"/>
          </p:nvPr>
        </p:nvSpPr>
        <p:spPr>
          <a:xfrm>
            <a:off x="0" y="-13095"/>
            <a:ext cx="12192000" cy="552450"/>
          </a:xfrm>
          <a:noFill/>
        </p:spPr>
        <p:txBody>
          <a:bodyPr>
            <a:normAutofit/>
          </a:bodyPr>
          <a:lstStyle/>
          <a:p>
            <a:pPr eaLnBrk="1" hangingPunct="1"/>
            <a:r>
              <a:rPr lang="en-GB" altLang="en-US" sz="2800" b="1">
                <a:solidFill>
                  <a:schemeClr val="tx2"/>
                </a:solidFill>
                <a:latin typeface="Arial" panose="020B0604020202020204" pitchFamily="34" charset="0"/>
                <a:cs typeface="Arial" panose="020B0604020202020204" pitchFamily="34" charset="0"/>
              </a:rPr>
              <a:t>Targeted Intervention update</a:t>
            </a:r>
          </a:p>
        </p:txBody>
      </p:sp>
      <p:pic>
        <p:nvPicPr>
          <p:cNvPr id="33797" name="Picture 7">
            <a:extLst>
              <a:ext uri="{FF2B5EF4-FFF2-40B4-BE49-F238E27FC236}">
                <a16:creationId xmlns:a16="http://schemas.microsoft.com/office/drawing/2014/main" id="{5851030A-8C62-53B0-C5DB-903D943E62D8}"/>
              </a:ext>
              <a:ext uri="{C183D7F6-B498-43B3-948B-1728B52AA6E4}">
                <adec:decorative xmlns="" xmlns:adec="http://schemas.microsoft.com/office/drawing/2017/decorative" val="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18788" y="5842000"/>
            <a:ext cx="13620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EC1F81F9-C686-188B-F619-08E70F5912D7}"/>
              </a:ext>
            </a:extLst>
          </p:cNvPr>
          <p:cNvSpPr>
            <a:spLocks noChangeArrowheads="1"/>
          </p:cNvSpPr>
          <p:nvPr/>
        </p:nvSpPr>
        <p:spPr bwMode="auto">
          <a:xfrm>
            <a:off x="2813730" y="1830469"/>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TextBox 10">
            <a:extLst>
              <a:ext uri="{FF2B5EF4-FFF2-40B4-BE49-F238E27FC236}">
                <a16:creationId xmlns:a16="http://schemas.microsoft.com/office/drawing/2014/main" id="{41E1CC84-C87F-B4BC-B731-7A5E876A9B1A}"/>
              </a:ext>
            </a:extLst>
          </p:cNvPr>
          <p:cNvSpPr txBox="1"/>
          <p:nvPr/>
        </p:nvSpPr>
        <p:spPr>
          <a:xfrm>
            <a:off x="230293" y="1174920"/>
            <a:ext cx="11487574"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Responsible bodies for all eligible schools were contacted in February.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4 ‘test &amp; learn’ schools: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All schools and responsible bodies have engaged positively with our RISE advisers.</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Next steps involve finalising the matches where these are being recommended and then moving on to improvement plans being co-constructed.</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Lessons learnt exercises have been taking place nationally and will be fed forward in the future.</a:t>
            </a:r>
          </a:p>
          <a:p>
            <a:pPr marR="0" lvl="1" algn="l" defTabSz="914400" rtl="0" eaLnBrk="1" fontAlgn="auto" latinLnBrk="0" hangingPunct="1">
              <a:lnSpc>
                <a:spcPct val="100000"/>
              </a:lnSpc>
              <a:spcBef>
                <a:spcPts val="0"/>
              </a:spcBef>
              <a:spcAft>
                <a:spcPts val="0"/>
              </a:spcAft>
              <a:buClrTx/>
              <a:buSzTx/>
              <a:tabLst/>
              <a:defRPr/>
            </a:pPr>
            <a:endParaRPr lang="en-GB" noProof="0">
              <a:solidFill>
                <a:prstClr val="black"/>
              </a:solidFill>
              <a:latin typeface="Arial" panose="020B0604020202020204" pitchFamily="34" charset="0"/>
              <a:cs typeface="Arial" panose="020B0604020202020204" pitchFamily="34" charset="0"/>
            </a:endParaRPr>
          </a:p>
          <a:p>
            <a:pPr lvl="1" defTabSz="914400">
              <a:defRPr/>
            </a:pPr>
            <a:r>
              <a:rPr lang="en-GB" sz="1800" i="1">
                <a:effectLst/>
                <a:latin typeface="Arial" panose="020B0604020202020204" pitchFamily="34" charset="0"/>
                <a:ea typeface="Aptos" panose="020B0004020202020204" pitchFamily="34" charset="0"/>
                <a:cs typeface="Aptos" panose="020B0004020202020204" pitchFamily="34" charset="0"/>
              </a:rPr>
              <a:t>“We thoroughly enjoyed the RISE adviser’s visit and found it extremely useful and positive. Our thanks to the adviser for being so open and supportive.”</a:t>
            </a: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 schools in our April cohort. RISE advisers will shortly begin working with these schools.</a:t>
            </a: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We will engage with the other eligible schools from September.</a:t>
            </a:r>
          </a:p>
        </p:txBody>
      </p:sp>
    </p:spTree>
    <p:extLst>
      <p:ext uri="{BB962C8B-B14F-4D97-AF65-F5344CB8AC3E}">
        <p14:creationId xmlns:p14="http://schemas.microsoft.com/office/powerpoint/2010/main" val="209735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8727B-A9CF-04D2-1FF0-234BECBB2A2F}"/>
            </a:ext>
          </a:extLst>
        </p:cNvPr>
        <p:cNvGrpSpPr/>
        <p:nvPr/>
      </p:nvGrpSpPr>
      <p:grpSpPr>
        <a:xfrm>
          <a:off x="0" y="0"/>
          <a:ext cx="0" cy="0"/>
          <a:chOff x="0" y="0"/>
          <a:chExt cx="0" cy="0"/>
        </a:xfrm>
      </p:grpSpPr>
      <p:cxnSp>
        <p:nvCxnSpPr>
          <p:cNvPr id="34" name="Straight Connector 33">
            <a:extLst>
              <a:ext uri="{FF2B5EF4-FFF2-40B4-BE49-F238E27FC236}">
                <a16:creationId xmlns:a16="http://schemas.microsoft.com/office/drawing/2014/main" id="{EFB516E1-0D6B-D25E-C4F4-B2B1A0695F2A}"/>
              </a:ext>
            </a:extLst>
          </p:cNvPr>
          <p:cNvCxnSpPr>
            <a:cxnSpLocks/>
          </p:cNvCxnSpPr>
          <p:nvPr/>
        </p:nvCxnSpPr>
        <p:spPr>
          <a:xfrm>
            <a:off x="6113801" y="1999140"/>
            <a:ext cx="0" cy="36625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Company name&#10;&#10;Description automatically generated">
            <a:extLst>
              <a:ext uri="{FF2B5EF4-FFF2-40B4-BE49-F238E27FC236}">
                <a16:creationId xmlns:a16="http://schemas.microsoft.com/office/drawing/2014/main" id="{FE00A081-DA84-D3B8-75A1-FA845E0B2E42}"/>
              </a:ext>
            </a:extLst>
          </p:cNvPr>
          <p:cNvPicPr>
            <a:picLocks noChangeAspect="1"/>
          </p:cNvPicPr>
          <p:nvPr/>
        </p:nvPicPr>
        <p:blipFill rotWithShape="1">
          <a:blip r:embed="rId3">
            <a:duotone>
              <a:schemeClr val="accent1">
                <a:shade val="45000"/>
                <a:satMod val="135000"/>
              </a:schemeClr>
              <a:prstClr val="white"/>
            </a:duotone>
            <a:alphaModFix amt="85000"/>
          </a:blip>
          <a:srcRect l="13764" t="66596" r="13802"/>
          <a:stretch/>
        </p:blipFill>
        <p:spPr>
          <a:xfrm rot="16200000">
            <a:off x="10220443" y="673210"/>
            <a:ext cx="2710307" cy="1249891"/>
          </a:xfrm>
          <a:prstGeom prst="rect">
            <a:avLst/>
          </a:prstGeom>
        </p:spPr>
      </p:pic>
      <p:pic>
        <p:nvPicPr>
          <p:cNvPr id="4" name="Picture 3" descr="A picture containing text, sign, vector graphics&#10;&#10;Description automatically generated">
            <a:extLst>
              <a:ext uri="{FF2B5EF4-FFF2-40B4-BE49-F238E27FC236}">
                <a16:creationId xmlns:a16="http://schemas.microsoft.com/office/drawing/2014/main" id="{A440B86D-D193-EBA5-6779-2B2B09F03583}"/>
              </a:ext>
            </a:extLst>
          </p:cNvPr>
          <p:cNvPicPr>
            <a:picLocks noChangeAspect="1"/>
          </p:cNvPicPr>
          <p:nvPr/>
        </p:nvPicPr>
        <p:blipFill>
          <a:blip r:embed="rId4">
            <a:duotone>
              <a:schemeClr val="accent1">
                <a:shade val="45000"/>
                <a:satMod val="135000"/>
              </a:schemeClr>
              <a:prstClr val="white"/>
            </a:duotone>
            <a:alphaModFix amt="20000"/>
          </a:blip>
          <a:srcRect t="65762"/>
          <a:stretch/>
        </p:blipFill>
        <p:spPr>
          <a:xfrm>
            <a:off x="123093" y="6423174"/>
            <a:ext cx="1270000" cy="434825"/>
          </a:xfrm>
          <a:prstGeom prst="rect">
            <a:avLst/>
          </a:prstGeom>
        </p:spPr>
      </p:pic>
      <p:sp>
        <p:nvSpPr>
          <p:cNvPr id="7" name="Slide Number Placeholder 6">
            <a:extLst>
              <a:ext uri="{FF2B5EF4-FFF2-40B4-BE49-F238E27FC236}">
                <a16:creationId xmlns:a16="http://schemas.microsoft.com/office/drawing/2014/main" id="{DECEC742-3F26-E303-99C5-25D41CC80865}"/>
              </a:ext>
              <a:ext uri="{C183D7F6-B498-43B3-948B-1728B52AA6E4}">
                <adec:decorative xmlns="" xmlns:adec="http://schemas.microsoft.com/office/drawing/2017/decorative" val="1"/>
              </a:ext>
            </a:extLst>
          </p:cNvPr>
          <p:cNvSpPr>
            <a:spLocks noGrp="1"/>
          </p:cNvSpPr>
          <p:nvPr>
            <p:ph type="sldNum" sz="quarter" idx="11"/>
          </p:nvPr>
        </p:nvSpPr>
        <p:spPr>
          <a:xfrm>
            <a:off x="11365099" y="6492875"/>
            <a:ext cx="750701"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GB" sz="1050" b="0" i="0" u="none" strike="noStrike" kern="1200" cap="none" spc="0" normalizeH="0" baseline="0" noProof="0">
                <a:ln>
                  <a:noFill/>
                </a:ln>
                <a:solidFill>
                  <a:srgbClr val="4D4D4D"/>
                </a:solidFill>
                <a:effectLst/>
                <a:uLnTx/>
                <a:uFillTx/>
                <a:latin typeface="Trebuchet MS" panose="020B0603020202020204" pitchFamily="34" charset="0"/>
                <a:ea typeface="+mn-ea"/>
                <a:cs typeface="+mn-cs"/>
                <a:sym typeface="Roboto Black"/>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050" b="0" i="0" u="none" strike="noStrike" kern="1200" cap="none" spc="0" normalizeH="0" baseline="0" noProof="0">
              <a:ln>
                <a:noFill/>
              </a:ln>
              <a:solidFill>
                <a:srgbClr val="4D4D4D"/>
              </a:solidFill>
              <a:effectLst/>
              <a:uLnTx/>
              <a:uFillTx/>
              <a:latin typeface="Trebuchet MS" panose="020B0603020202020204" pitchFamily="34" charset="0"/>
              <a:ea typeface="+mn-ea"/>
              <a:cs typeface="+mn-cs"/>
              <a:sym typeface="Roboto Black"/>
            </a:endParaRPr>
          </a:p>
        </p:txBody>
      </p:sp>
      <p:sp>
        <p:nvSpPr>
          <p:cNvPr id="3" name="Rectangle 2">
            <a:extLst>
              <a:ext uri="{FF2B5EF4-FFF2-40B4-BE49-F238E27FC236}">
                <a16:creationId xmlns:a16="http://schemas.microsoft.com/office/drawing/2014/main" id="{FCCE2647-5AE3-7EE1-FDFE-D5189D95FEE4}"/>
              </a:ext>
            </a:extLst>
          </p:cNvPr>
          <p:cNvSpPr/>
          <p:nvPr/>
        </p:nvSpPr>
        <p:spPr>
          <a:xfrm>
            <a:off x="159892" y="588900"/>
            <a:ext cx="10540269" cy="9916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GB" sz="1500" b="0" i="0" u="none" strike="noStrike" kern="1200" cap="none" spc="0" normalizeH="0" baseline="0" noProof="0">
                <a:ln>
                  <a:noFill/>
                </a:ln>
                <a:solidFill>
                  <a:srgbClr val="000000"/>
                </a:solidFill>
                <a:effectLst/>
                <a:uLnTx/>
                <a:uFillTx/>
                <a:latin typeface="Arial" panose="020B0604020202020204"/>
                <a:ea typeface="+mn-ea"/>
                <a:cs typeface="Arial"/>
              </a:rPr>
              <a:t>The RISE universal support service is for all schools. It will transform how schools, with their responsible bodies, can access support and how the sector engages collectively in providing support. </a:t>
            </a:r>
            <a:endParaRPr lang="en-GB" sz="1500" b="0" i="0" u="none" strike="noStrike" kern="1200" cap="none" spc="0" normalizeH="0" baseline="0" noProof="0">
              <a:ln>
                <a:noFill/>
              </a:ln>
              <a:solidFill>
                <a:srgbClr val="000000"/>
              </a:solidFill>
              <a:effectLst/>
              <a:uLnTx/>
              <a:uFillTx/>
              <a:latin typeface="Arial" panose="020B0604020202020204"/>
              <a:cs typeface="Arial"/>
            </a:endParaRPr>
          </a:p>
        </p:txBody>
      </p:sp>
      <p:sp>
        <p:nvSpPr>
          <p:cNvPr id="18" name="Rectangle: Rounded Corners 17">
            <a:extLst>
              <a:ext uri="{FF2B5EF4-FFF2-40B4-BE49-F238E27FC236}">
                <a16:creationId xmlns:a16="http://schemas.microsoft.com/office/drawing/2014/main" id="{04671742-95EC-0021-0954-A8B9D20C7783}"/>
              </a:ext>
            </a:extLst>
          </p:cNvPr>
          <p:cNvSpPr/>
          <p:nvPr/>
        </p:nvSpPr>
        <p:spPr>
          <a:xfrm>
            <a:off x="4389396" y="2210424"/>
            <a:ext cx="3304005" cy="1128009"/>
          </a:xfrm>
          <a:prstGeom prst="roundRect">
            <a:avLst/>
          </a:prstGeom>
          <a:solidFill>
            <a:schemeClr val="accent3">
              <a:lumMod val="40000"/>
              <a:lumOff val="6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rPr>
              <a:t>RISE teams will </a:t>
            </a:r>
            <a:r>
              <a:rPr kumimoji="0" lang="en-GB" sz="1200" b="1" i="0" u="none" strike="noStrike" kern="1200" cap="none" spc="0" normalizeH="0" baseline="0" noProof="0">
                <a:ln>
                  <a:noFill/>
                </a:ln>
                <a:solidFill>
                  <a:srgbClr val="000000"/>
                </a:solidFill>
                <a:effectLst/>
                <a:uLnTx/>
                <a:uFillTx/>
                <a:latin typeface="Arial" panose="020B0604020202020204"/>
                <a:ea typeface="+mn-ea"/>
                <a:cs typeface="Arial"/>
              </a:rPr>
              <a:t>foster an open culture </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rPr>
              <a:t>of sharing best practice, including through regional roadshows or networks, and robust peer review</a:t>
            </a:r>
          </a:p>
        </p:txBody>
      </p:sp>
      <p:sp>
        <p:nvSpPr>
          <p:cNvPr id="20" name="Rectangle: Rounded Corners 19">
            <a:extLst>
              <a:ext uri="{FF2B5EF4-FFF2-40B4-BE49-F238E27FC236}">
                <a16:creationId xmlns:a16="http://schemas.microsoft.com/office/drawing/2014/main" id="{ECC8CC82-2DC4-B5A5-D13F-4FC8982D0DD5}"/>
              </a:ext>
            </a:extLst>
          </p:cNvPr>
          <p:cNvSpPr/>
          <p:nvPr/>
        </p:nvSpPr>
        <p:spPr>
          <a:xfrm>
            <a:off x="8569225" y="2214771"/>
            <a:ext cx="3304014" cy="1128009"/>
          </a:xfrm>
          <a:prstGeom prst="roundRect">
            <a:avLst/>
          </a:prstGeom>
          <a:solidFill>
            <a:schemeClr val="accent3">
              <a:lumMod val="40000"/>
              <a:lumOff val="6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rPr>
              <a:t>RISE teams will </a:t>
            </a:r>
            <a:r>
              <a:rPr kumimoji="0" lang="en-GB" sz="1200" b="1" i="0" u="none" strike="noStrike" kern="1200" cap="none" spc="0" normalizeH="0" baseline="0" noProof="0">
                <a:ln>
                  <a:noFill/>
                </a:ln>
                <a:solidFill>
                  <a:srgbClr val="000000"/>
                </a:solidFill>
                <a:effectLst/>
                <a:uLnTx/>
                <a:uFillTx/>
                <a:latin typeface="Arial" panose="020B0604020202020204"/>
                <a:ea typeface="+mn-ea"/>
                <a:cs typeface="Arial"/>
              </a:rPr>
              <a:t>convene and empower local partners </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rPr>
              <a:t>to deliver change against local priorities including commissioning capacity where needed</a:t>
            </a:r>
          </a:p>
        </p:txBody>
      </p:sp>
      <p:sp>
        <p:nvSpPr>
          <p:cNvPr id="6" name="Rectangle: Rounded Corners 5">
            <a:extLst>
              <a:ext uri="{FF2B5EF4-FFF2-40B4-BE49-F238E27FC236}">
                <a16:creationId xmlns:a16="http://schemas.microsoft.com/office/drawing/2014/main" id="{7F60C773-67D8-CE20-47BB-FA0E190BB5B0}"/>
              </a:ext>
            </a:extLst>
          </p:cNvPr>
          <p:cNvSpPr/>
          <p:nvPr/>
        </p:nvSpPr>
        <p:spPr>
          <a:xfrm>
            <a:off x="286980" y="5763263"/>
            <a:ext cx="11586259" cy="733131"/>
          </a:xfrm>
          <a:prstGeom prst="roundRect">
            <a:avLst/>
          </a:prstGeom>
          <a:solidFill>
            <a:schemeClr val="accent3">
              <a:lumMod val="40000"/>
              <a:lumOff val="60000"/>
            </a:schemeClr>
          </a:solidFill>
          <a:ln w="12700">
            <a:solidFill>
              <a:schemeClr val="accent1">
                <a:lumMod val="75000"/>
              </a:schemeClr>
            </a:solidFill>
          </a:ln>
        </p:spPr>
        <p:txBody>
          <a:bodyPr vert="horz" lIns="0" tIns="0" rIns="0" bIns="0" rtlCol="0" anchor="t">
            <a:noAutofit/>
          </a:bodyPr>
          <a:lstStyle/>
          <a:p>
            <a:pPr marL="0" marR="0" lvl="0" indent="0" algn="ctr" defTabSz="685783" rtl="0" eaLnBrk="1" fontAlgn="auto" latinLnBrk="0" hangingPunct="1">
              <a:lnSpc>
                <a:spcPct val="150000"/>
              </a:lnSpc>
              <a:spcBef>
                <a:spcPts val="0"/>
              </a:spcBef>
              <a:spcAft>
                <a:spcPts val="0"/>
              </a:spcAft>
              <a:buClr>
                <a:srgbClr val="0A548B"/>
              </a:buClr>
              <a:buSzPct val="100000"/>
              <a:buFontTx/>
              <a:buNone/>
              <a:tabLst/>
              <a:defRPr/>
            </a:pPr>
            <a:r>
              <a:rPr kumimoji="0" lang="en-GB" sz="1600" b="1" i="0" u="none" strike="noStrike" kern="1200" cap="none" spc="0" normalizeH="0" baseline="0" noProof="0">
                <a:ln>
                  <a:noFill/>
                </a:ln>
                <a:solidFill>
                  <a:srgbClr val="183860"/>
                </a:solidFill>
                <a:effectLst/>
                <a:uLnTx/>
                <a:uFillTx/>
                <a:latin typeface="Arial"/>
                <a:ea typeface="+mn-ea"/>
                <a:cs typeface="Arial"/>
              </a:rPr>
              <a:t>Regional and local priorities</a:t>
            </a:r>
          </a:p>
          <a:p>
            <a:pPr marL="0" marR="0" lvl="0" indent="0" algn="ctr" defTabSz="685783" rtl="0" eaLnBrk="1" fontAlgn="auto" latinLnBrk="0" hangingPunct="1">
              <a:lnSpc>
                <a:spcPct val="150000"/>
              </a:lnSpc>
              <a:spcBef>
                <a:spcPts val="0"/>
              </a:spcBef>
              <a:spcAft>
                <a:spcPts val="0"/>
              </a:spcAft>
              <a:buClr>
                <a:srgbClr val="0A548B"/>
              </a:buClr>
              <a:buSzPct val="100000"/>
              <a:buFontTx/>
              <a:buNone/>
              <a:tabLst/>
              <a:defRPr/>
            </a:pPr>
            <a:r>
              <a:rPr kumimoji="0" lang="en-GB" sz="1200" b="1" i="0" u="none" strike="noStrike" kern="1200" cap="none" spc="0" normalizeH="0" baseline="0" noProof="0">
                <a:ln>
                  <a:noFill/>
                </a:ln>
                <a:solidFill>
                  <a:srgbClr val="183860"/>
                </a:solidFill>
                <a:effectLst/>
                <a:uLnTx/>
                <a:uFillTx/>
                <a:latin typeface="Arial"/>
                <a:ea typeface="+mn-ea"/>
                <a:cs typeface="Arial"/>
              </a:rPr>
              <a:t>Regional Directors and RISE Teams working with LAs, dioceses and mayoral combined authorities to identify thematic improvement priorities</a:t>
            </a:r>
          </a:p>
        </p:txBody>
      </p:sp>
      <p:sp>
        <p:nvSpPr>
          <p:cNvPr id="17" name="Rectangle: Rounded Corners 16">
            <a:extLst>
              <a:ext uri="{FF2B5EF4-FFF2-40B4-BE49-F238E27FC236}">
                <a16:creationId xmlns:a16="http://schemas.microsoft.com/office/drawing/2014/main" id="{F841E1F8-D7A0-8CB4-48FA-C36D9D79F79C}"/>
              </a:ext>
            </a:extLst>
          </p:cNvPr>
          <p:cNvSpPr/>
          <p:nvPr/>
        </p:nvSpPr>
        <p:spPr>
          <a:xfrm>
            <a:off x="209571" y="2218290"/>
            <a:ext cx="3304005" cy="1128009"/>
          </a:xfrm>
          <a:prstGeom prst="roundRect">
            <a:avLst/>
          </a:prstGeom>
          <a:solidFill>
            <a:schemeClr val="accent3">
              <a:lumMod val="40000"/>
              <a:lumOff val="6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rPr>
              <a:t>RISE teams will map existing national and local best practice and make sure </a:t>
            </a:r>
            <a:r>
              <a:rPr kumimoji="0" lang="en-GB" sz="1200" b="1" i="0" u="none" strike="noStrike" kern="1200" cap="none" spc="0" normalizeH="0" baseline="0" noProof="0">
                <a:ln>
                  <a:noFill/>
                </a:ln>
                <a:solidFill>
                  <a:srgbClr val="000000"/>
                </a:solidFill>
                <a:effectLst/>
                <a:uLnTx/>
                <a:uFillTx/>
                <a:latin typeface="Arial" panose="020B0604020202020204"/>
                <a:ea typeface="+mn-ea"/>
                <a:cs typeface="Arial"/>
              </a:rPr>
              <a:t>signposting</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Arial"/>
              </a:rPr>
              <a:t> to support is much clearer than it is now</a:t>
            </a:r>
          </a:p>
        </p:txBody>
      </p:sp>
      <p:grpSp>
        <p:nvGrpSpPr>
          <p:cNvPr id="32" name="Group 31">
            <a:extLst>
              <a:ext uri="{FF2B5EF4-FFF2-40B4-BE49-F238E27FC236}">
                <a16:creationId xmlns:a16="http://schemas.microsoft.com/office/drawing/2014/main" id="{78946567-3905-7CB1-1ABB-2864577F216C}"/>
              </a:ext>
            </a:extLst>
          </p:cNvPr>
          <p:cNvGrpSpPr/>
          <p:nvPr/>
        </p:nvGrpSpPr>
        <p:grpSpPr>
          <a:xfrm>
            <a:off x="5699721" y="1748834"/>
            <a:ext cx="677973" cy="677973"/>
            <a:chOff x="8687752" y="3858485"/>
            <a:chExt cx="677973" cy="677973"/>
          </a:xfrm>
        </p:grpSpPr>
        <p:sp>
          <p:nvSpPr>
            <p:cNvPr id="31" name="Oval 30">
              <a:extLst>
                <a:ext uri="{FF2B5EF4-FFF2-40B4-BE49-F238E27FC236}">
                  <a16:creationId xmlns:a16="http://schemas.microsoft.com/office/drawing/2014/main" id="{6514D1B4-AA7D-B839-188F-03E0864BFDD3}"/>
                </a:ext>
              </a:extLst>
            </p:cNvPr>
            <p:cNvSpPr/>
            <p:nvPr/>
          </p:nvSpPr>
          <p:spPr>
            <a:xfrm>
              <a:off x="8687752" y="3858485"/>
              <a:ext cx="677973" cy="677973"/>
            </a:xfrm>
            <a:prstGeom prst="ellipse">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7" name="Picture 26" descr="A black screen with a black background&#10;&#10;Description automatically generated">
              <a:extLst>
                <a:ext uri="{FF2B5EF4-FFF2-40B4-BE49-F238E27FC236}">
                  <a16:creationId xmlns:a16="http://schemas.microsoft.com/office/drawing/2014/main" id="{4B84DA24-D798-2AAD-783D-8A107504516D}"/>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52778" t="50973" r="5832" b="7777"/>
            <a:stretch/>
          </p:blipFill>
          <p:spPr>
            <a:xfrm>
              <a:off x="8723081" y="3888371"/>
              <a:ext cx="609465" cy="607420"/>
            </a:xfrm>
            <a:prstGeom prst="rect">
              <a:avLst/>
            </a:prstGeom>
          </p:spPr>
        </p:pic>
      </p:grpSp>
      <p:grpSp>
        <p:nvGrpSpPr>
          <p:cNvPr id="33" name="Group 32">
            <a:extLst>
              <a:ext uri="{FF2B5EF4-FFF2-40B4-BE49-F238E27FC236}">
                <a16:creationId xmlns:a16="http://schemas.microsoft.com/office/drawing/2014/main" id="{3338B0CF-8881-39E8-90F0-1D304A8CD35B}"/>
              </a:ext>
            </a:extLst>
          </p:cNvPr>
          <p:cNvGrpSpPr/>
          <p:nvPr/>
        </p:nvGrpSpPr>
        <p:grpSpPr>
          <a:xfrm>
            <a:off x="9880860" y="1698285"/>
            <a:ext cx="680744" cy="677973"/>
            <a:chOff x="7172233" y="3910532"/>
            <a:chExt cx="680744" cy="677973"/>
          </a:xfrm>
        </p:grpSpPr>
        <p:sp>
          <p:nvSpPr>
            <p:cNvPr id="30" name="Oval 29">
              <a:extLst>
                <a:ext uri="{FF2B5EF4-FFF2-40B4-BE49-F238E27FC236}">
                  <a16:creationId xmlns:a16="http://schemas.microsoft.com/office/drawing/2014/main" id="{E392076C-137A-90B3-0392-F9C20372B96E}"/>
                </a:ext>
              </a:extLst>
            </p:cNvPr>
            <p:cNvSpPr/>
            <p:nvPr/>
          </p:nvSpPr>
          <p:spPr>
            <a:xfrm>
              <a:off x="7172233" y="3910532"/>
              <a:ext cx="677973" cy="677973"/>
            </a:xfrm>
            <a:prstGeom prst="ellipse">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6" name="Picture 25" descr="A black screen with a black background&#10;&#10;Description automatically generated">
              <a:extLst>
                <a:ext uri="{FF2B5EF4-FFF2-40B4-BE49-F238E27FC236}">
                  <a16:creationId xmlns:a16="http://schemas.microsoft.com/office/drawing/2014/main" id="{D3655CF5-C87F-4B67-3076-2C006CDA8877}"/>
                </a:ext>
              </a:extLst>
            </p:cNvPr>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3333" t="53478" r="55197" b="9306"/>
            <a:stretch/>
          </p:blipFill>
          <p:spPr>
            <a:xfrm>
              <a:off x="7199041" y="3976887"/>
              <a:ext cx="653936" cy="586873"/>
            </a:xfrm>
            <a:prstGeom prst="rect">
              <a:avLst/>
            </a:prstGeom>
          </p:spPr>
        </p:pic>
      </p:grpSp>
      <p:grpSp>
        <p:nvGrpSpPr>
          <p:cNvPr id="35" name="Group 34">
            <a:extLst>
              <a:ext uri="{FF2B5EF4-FFF2-40B4-BE49-F238E27FC236}">
                <a16:creationId xmlns:a16="http://schemas.microsoft.com/office/drawing/2014/main" id="{44AD389F-F7D8-78C5-7FDC-BBF3C79C4F1E}"/>
              </a:ext>
            </a:extLst>
          </p:cNvPr>
          <p:cNvGrpSpPr/>
          <p:nvPr/>
        </p:nvGrpSpPr>
        <p:grpSpPr>
          <a:xfrm>
            <a:off x="1518582" y="1763845"/>
            <a:ext cx="677973" cy="677973"/>
            <a:chOff x="911902" y="3911900"/>
            <a:chExt cx="677973" cy="677973"/>
          </a:xfrm>
        </p:grpSpPr>
        <p:sp>
          <p:nvSpPr>
            <p:cNvPr id="28" name="Oval 27">
              <a:extLst>
                <a:ext uri="{FF2B5EF4-FFF2-40B4-BE49-F238E27FC236}">
                  <a16:creationId xmlns:a16="http://schemas.microsoft.com/office/drawing/2014/main" id="{C2921E39-44DA-8A98-4435-C82B1BE05485}"/>
                </a:ext>
              </a:extLst>
            </p:cNvPr>
            <p:cNvSpPr/>
            <p:nvPr/>
          </p:nvSpPr>
          <p:spPr>
            <a:xfrm>
              <a:off x="911902" y="3911900"/>
              <a:ext cx="677973" cy="677973"/>
            </a:xfrm>
            <a:prstGeom prst="ellipse">
              <a:avLst/>
            </a:prstGeom>
            <a:solidFill>
              <a:schemeClr val="accent3">
                <a:lumMod val="20000"/>
                <a:lumOff val="80000"/>
              </a:schemeClr>
            </a:solid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4" name="Picture 23" descr="A black screen with a black background&#10;&#10;Description automatically generated">
              <a:extLst>
                <a:ext uri="{FF2B5EF4-FFF2-40B4-BE49-F238E27FC236}">
                  <a16:creationId xmlns:a16="http://schemas.microsoft.com/office/drawing/2014/main" id="{BE385007-A992-65B2-97F3-68E90E06979A}"/>
                </a:ext>
              </a:extLst>
            </p:cNvPr>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3750" t="3337" r="61528" b="55080"/>
            <a:stretch/>
          </p:blipFill>
          <p:spPr>
            <a:xfrm>
              <a:off x="985843" y="3949585"/>
              <a:ext cx="490043" cy="586873"/>
            </a:xfrm>
            <a:prstGeom prst="rect">
              <a:avLst/>
            </a:prstGeom>
          </p:spPr>
        </p:pic>
      </p:grpSp>
      <p:sp>
        <p:nvSpPr>
          <p:cNvPr id="11" name="Content Placeholder 7">
            <a:extLst>
              <a:ext uri="{FF2B5EF4-FFF2-40B4-BE49-F238E27FC236}">
                <a16:creationId xmlns:a16="http://schemas.microsoft.com/office/drawing/2014/main" id="{CFE66CD0-5C3F-A4DB-EA81-B80CECC08527}"/>
              </a:ext>
            </a:extLst>
          </p:cNvPr>
          <p:cNvSpPr txBox="1">
            <a:spLocks/>
          </p:cNvSpPr>
          <p:nvPr/>
        </p:nvSpPr>
        <p:spPr>
          <a:xfrm>
            <a:off x="1683334" y="3511605"/>
            <a:ext cx="8875496" cy="371400"/>
          </a:xfrm>
          <a:prstGeom prst="rect">
            <a:avLst/>
          </a:prstGeom>
          <a:solidFill>
            <a:schemeClr val="accent3">
              <a:lumMod val="40000"/>
              <a:lumOff val="60000"/>
            </a:schemeClr>
          </a:solidFill>
          <a:ln w="12700">
            <a:solidFill>
              <a:schemeClr val="accent1">
                <a:lumMod val="75000"/>
              </a:schemeClr>
            </a:solidFill>
          </a:ln>
        </p:spPr>
        <p:txBody>
          <a:bodyPr vert="horz" lIns="0" tIns="0" rIns="0" bIns="0" rtlCol="0" anchor="t">
            <a:noAutofit/>
          </a:bodyPr>
          <a:lst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0" marR="0" lvl="0" indent="0" algn="ctr" defTabSz="685783" rtl="0" eaLnBrk="1" fontAlgn="auto" latinLnBrk="0" hangingPunct="1">
              <a:lnSpc>
                <a:spcPct val="150000"/>
              </a:lnSpc>
              <a:spcBef>
                <a:spcPts val="0"/>
              </a:spcBef>
              <a:spcAft>
                <a:spcPts val="0"/>
              </a:spcAft>
              <a:buClr>
                <a:srgbClr val="0A548B"/>
              </a:buClr>
              <a:buSzPct val="100000"/>
              <a:buFont typeface="Corbel" pitchFamily="34" charset="0"/>
              <a:buNone/>
              <a:tabLst/>
              <a:defRPr/>
            </a:pPr>
            <a:r>
              <a:rPr kumimoji="0" lang="en-GB" sz="1600" b="1" i="0" u="none" strike="noStrike" kern="1200" cap="none" spc="0" normalizeH="0" baseline="0" noProof="0">
                <a:ln>
                  <a:noFill/>
                </a:ln>
                <a:solidFill>
                  <a:srgbClr val="183860"/>
                </a:solidFill>
                <a:effectLst/>
                <a:uLnTx/>
                <a:uFillTx/>
                <a:latin typeface="Arial"/>
                <a:ea typeface="+mn-ea"/>
                <a:cs typeface="Arial"/>
              </a:rPr>
              <a:t>National priorities</a:t>
            </a:r>
            <a:endParaRPr kumimoji="0" lang="en-GB" sz="1600" b="1" i="0" u="none" strike="noStrike" kern="1200" cap="none" spc="0" normalizeH="0" baseline="0" noProof="0">
              <a:ln>
                <a:noFill/>
              </a:ln>
              <a:solidFill>
                <a:srgbClr val="183860"/>
              </a:solidFill>
              <a:effectLst/>
              <a:uLnTx/>
              <a:uFillTx/>
              <a:latin typeface="Arial" panose="020B0604020202020204" pitchFamily="34" charset="0"/>
              <a:ea typeface="+mn-ea"/>
              <a:cs typeface="Arial" panose="020B0604020202020204" pitchFamily="34" charset="0"/>
            </a:endParaRPr>
          </a:p>
        </p:txBody>
      </p:sp>
      <p:sp>
        <p:nvSpPr>
          <p:cNvPr id="12" name="Rectangle: Rounded Corners 11">
            <a:extLst>
              <a:ext uri="{FF2B5EF4-FFF2-40B4-BE49-F238E27FC236}">
                <a16:creationId xmlns:a16="http://schemas.microsoft.com/office/drawing/2014/main" id="{AC3E6C24-829E-95E9-704B-684A028FE015}"/>
              </a:ext>
            </a:extLst>
          </p:cNvPr>
          <p:cNvSpPr/>
          <p:nvPr/>
        </p:nvSpPr>
        <p:spPr>
          <a:xfrm>
            <a:off x="6121082" y="4364352"/>
            <a:ext cx="1809619" cy="1148316"/>
          </a:xfrm>
          <a:prstGeom prst="roundRect">
            <a:avLst/>
          </a:prstGeom>
          <a:solidFill>
            <a:srgbClr val="99A8B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b="1">
                <a:solidFill>
                  <a:srgbClr val="FFFFFF"/>
                </a:solidFill>
                <a:latin typeface="Arial" panose="020B0604020202020204"/>
              </a:rPr>
              <a:t>Mainstream inclusion </a:t>
            </a:r>
            <a:endParaRPr lang="en-GB" sz="1400" b="1">
              <a:cs typeface="Arial"/>
            </a:endParaRPr>
          </a:p>
        </p:txBody>
      </p:sp>
      <p:sp>
        <p:nvSpPr>
          <p:cNvPr id="14" name="Rectangle: Rounded Corners 13">
            <a:extLst>
              <a:ext uri="{FF2B5EF4-FFF2-40B4-BE49-F238E27FC236}">
                <a16:creationId xmlns:a16="http://schemas.microsoft.com/office/drawing/2014/main" id="{0545A3DE-8DA0-7B8B-89E7-2862E6DB60F4}"/>
              </a:ext>
            </a:extLst>
          </p:cNvPr>
          <p:cNvSpPr/>
          <p:nvPr/>
        </p:nvSpPr>
        <p:spPr>
          <a:xfrm>
            <a:off x="2200559" y="4360362"/>
            <a:ext cx="1809619" cy="1148316"/>
          </a:xfrm>
          <a:prstGeom prst="roundRect">
            <a:avLst/>
          </a:prstGeom>
          <a:solidFill>
            <a:srgbClr val="99A8B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defRPr/>
            </a:pPr>
            <a:r>
              <a:rPr lang="en-GB" sz="1400" b="1">
                <a:solidFill>
                  <a:srgbClr val="FFFFFF"/>
                </a:solidFill>
                <a:latin typeface="Arial" panose="020B0604020202020204"/>
                <a:cs typeface="Arial"/>
              </a:rPr>
              <a:t>Attainment with a focus on English and maths</a:t>
            </a:r>
            <a:endParaRPr lang="en-GB" sz="1400">
              <a:solidFill>
                <a:srgbClr val="000000"/>
              </a:solidFill>
              <a:latin typeface="Arial" panose="020B0604020202020204"/>
              <a:cs typeface="Arial"/>
            </a:endParaRPr>
          </a:p>
          <a:p>
            <a:pPr marL="0" marR="0" lvl="0" indent="0" algn="ctr" defTabSz="914400">
              <a:lnSpc>
                <a:spcPct val="100000"/>
              </a:lnSpc>
              <a:spcBef>
                <a:spcPts val="0"/>
              </a:spcBef>
              <a:spcAft>
                <a:spcPts val="0"/>
              </a:spcAft>
              <a:buNone/>
              <a:tabLst/>
              <a:defRPr/>
            </a:pPr>
            <a:endParaRPr lang="en-GB" sz="1400" b="1">
              <a:cs typeface="Arial"/>
            </a:endParaRPr>
          </a:p>
        </p:txBody>
      </p:sp>
      <p:sp>
        <p:nvSpPr>
          <p:cNvPr id="15" name="Rectangle: Rounded Corners 14">
            <a:extLst>
              <a:ext uri="{FF2B5EF4-FFF2-40B4-BE49-F238E27FC236}">
                <a16:creationId xmlns:a16="http://schemas.microsoft.com/office/drawing/2014/main" id="{B5148D77-4D58-0E2F-4087-6D4D50336B9D}"/>
              </a:ext>
            </a:extLst>
          </p:cNvPr>
          <p:cNvSpPr/>
          <p:nvPr/>
        </p:nvSpPr>
        <p:spPr>
          <a:xfrm>
            <a:off x="4174944" y="4360362"/>
            <a:ext cx="1809619" cy="1148316"/>
          </a:xfrm>
          <a:prstGeom prst="roundRect">
            <a:avLst/>
          </a:prstGeom>
          <a:solidFill>
            <a:srgbClr val="99A8B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r>
              <a:rPr lang="en-GB" sz="1400" b="1">
                <a:solidFill>
                  <a:srgbClr val="FFFFFF"/>
                </a:solidFill>
                <a:latin typeface="Arial" panose="020B0604020202020204"/>
                <a:cs typeface="Arial"/>
              </a:rPr>
              <a:t>Reception Year quality</a:t>
            </a:r>
            <a:endParaRPr lang="en-US"/>
          </a:p>
        </p:txBody>
      </p:sp>
      <p:sp>
        <p:nvSpPr>
          <p:cNvPr id="16" name="Rectangle: Rounded Corners 15">
            <a:extLst>
              <a:ext uri="{FF2B5EF4-FFF2-40B4-BE49-F238E27FC236}">
                <a16:creationId xmlns:a16="http://schemas.microsoft.com/office/drawing/2014/main" id="{AE9E1563-AC77-140D-BC6B-652D14CC1CCA}"/>
              </a:ext>
            </a:extLst>
          </p:cNvPr>
          <p:cNvSpPr/>
          <p:nvPr/>
        </p:nvSpPr>
        <p:spPr>
          <a:xfrm>
            <a:off x="8099747" y="4360362"/>
            <a:ext cx="1809619" cy="1148316"/>
          </a:xfrm>
          <a:prstGeom prst="roundRect">
            <a:avLst/>
          </a:prstGeom>
          <a:solidFill>
            <a:srgbClr val="99A8BD"/>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defTabSz="914400">
              <a:defRPr/>
            </a:pPr>
            <a:r>
              <a:rPr lang="en-GB" sz="1400" b="1">
                <a:solidFill>
                  <a:srgbClr val="FFFFFF"/>
                </a:solidFill>
                <a:latin typeface="Arial" panose="020B0604020202020204"/>
                <a:cs typeface="Arial"/>
              </a:rPr>
              <a:t>Attendance</a:t>
            </a:r>
            <a:endParaRPr lang="en-GB" sz="1400">
              <a:solidFill>
                <a:srgbClr val="000000"/>
              </a:solidFill>
              <a:latin typeface="Arial" panose="020B0604020202020204"/>
              <a:cs typeface="Arial"/>
            </a:endParaRPr>
          </a:p>
        </p:txBody>
      </p:sp>
      <p:cxnSp>
        <p:nvCxnSpPr>
          <p:cNvPr id="23" name="Connector: Elbow 22">
            <a:extLst>
              <a:ext uri="{FF2B5EF4-FFF2-40B4-BE49-F238E27FC236}">
                <a16:creationId xmlns:a16="http://schemas.microsoft.com/office/drawing/2014/main" id="{9E070AD7-3DF8-6C44-1E37-C23DCE94ADFE}"/>
              </a:ext>
            </a:extLst>
          </p:cNvPr>
          <p:cNvCxnSpPr>
            <a:stCxn id="11" idx="2"/>
            <a:endCxn id="14" idx="0"/>
          </p:cNvCxnSpPr>
          <p:nvPr/>
        </p:nvCxnSpPr>
        <p:spPr>
          <a:xfrm rot="5400000">
            <a:off x="4374548" y="2613827"/>
            <a:ext cx="477357" cy="3015713"/>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E7FE8A1C-644F-FDF7-2DD9-3FC99F5B0DA2}"/>
              </a:ext>
            </a:extLst>
          </p:cNvPr>
          <p:cNvCxnSpPr>
            <a:stCxn id="11" idx="2"/>
            <a:endCxn id="15" idx="0"/>
          </p:cNvCxnSpPr>
          <p:nvPr/>
        </p:nvCxnSpPr>
        <p:spPr>
          <a:xfrm rot="5400000">
            <a:off x="5361740" y="3601019"/>
            <a:ext cx="477357" cy="1041328"/>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34D2F219-CA4D-B441-7004-6974337052C8}"/>
              </a:ext>
            </a:extLst>
          </p:cNvPr>
          <p:cNvCxnSpPr>
            <a:stCxn id="11" idx="2"/>
            <a:endCxn id="12" idx="0"/>
          </p:cNvCxnSpPr>
          <p:nvPr/>
        </p:nvCxnSpPr>
        <p:spPr>
          <a:xfrm rot="16200000" flipH="1">
            <a:off x="6332814" y="3671273"/>
            <a:ext cx="481347" cy="90481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2CE23ECD-A29E-9359-E822-96E68434E601}"/>
              </a:ext>
            </a:extLst>
          </p:cNvPr>
          <p:cNvCxnSpPr>
            <a:stCxn id="11" idx="2"/>
            <a:endCxn id="16" idx="0"/>
          </p:cNvCxnSpPr>
          <p:nvPr/>
        </p:nvCxnSpPr>
        <p:spPr>
          <a:xfrm rot="16200000" flipH="1">
            <a:off x="7324141" y="2679945"/>
            <a:ext cx="477357" cy="288347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A8FA3126-9313-1EAB-1384-9884D5FE3428}"/>
              </a:ext>
            </a:extLst>
          </p:cNvPr>
          <p:cNvCxnSpPr/>
          <p:nvPr/>
        </p:nvCxnSpPr>
        <p:spPr>
          <a:xfrm>
            <a:off x="3105368" y="5508678"/>
            <a:ext cx="0" cy="2545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3C0D983-0066-E467-34BD-ADA375EC0D7A}"/>
              </a:ext>
            </a:extLst>
          </p:cNvPr>
          <p:cNvCxnSpPr/>
          <p:nvPr/>
        </p:nvCxnSpPr>
        <p:spPr>
          <a:xfrm>
            <a:off x="5079753" y="5499752"/>
            <a:ext cx="0" cy="2545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404F32D-A899-8F2A-DF2F-37FDBA8DDC15}"/>
              </a:ext>
            </a:extLst>
          </p:cNvPr>
          <p:cNvCxnSpPr/>
          <p:nvPr/>
        </p:nvCxnSpPr>
        <p:spPr>
          <a:xfrm>
            <a:off x="7025891" y="5499751"/>
            <a:ext cx="0" cy="2545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C018880-BF08-70E1-C251-DC8A7650A487}"/>
              </a:ext>
            </a:extLst>
          </p:cNvPr>
          <p:cNvCxnSpPr/>
          <p:nvPr/>
        </p:nvCxnSpPr>
        <p:spPr>
          <a:xfrm>
            <a:off x="8997916" y="5499750"/>
            <a:ext cx="0" cy="2545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Customers">
            <a:extLst>
              <a:ext uri="{FF2B5EF4-FFF2-40B4-BE49-F238E27FC236}">
                <a16:creationId xmlns:a16="http://schemas.microsoft.com/office/drawing/2014/main" id="{C9558777-7C03-3195-CEF7-B103C978FC8F}"/>
              </a:ext>
            </a:extLst>
          </p:cNvPr>
          <p:cNvSpPr txBox="1"/>
          <p:nvPr/>
        </p:nvSpPr>
        <p:spPr>
          <a:xfrm>
            <a:off x="164279" y="91179"/>
            <a:ext cx="10068568" cy="50302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821531">
              <a:lnSpc>
                <a:spcPct val="100000"/>
              </a:lnSpc>
              <a:spcBef>
                <a:spcPts val="0"/>
              </a:spcBef>
              <a:defRPr sz="9600" b="1" cap="none" spc="0">
                <a:solidFill>
                  <a:srgbClr val="00C49E"/>
                </a:solidFill>
                <a:latin typeface="+mn-lt"/>
                <a:ea typeface="+mn-ea"/>
                <a:cs typeface="+mn-cs"/>
                <a:sym typeface="Roboto"/>
              </a:defRPr>
            </a:lvl1pPr>
          </a:lstStyle>
          <a:p>
            <a:pPr defTabSz="410766" hangingPunct="0">
              <a:defRPr/>
            </a:pPr>
            <a:r>
              <a:rPr kumimoji="0" lang="en-GB" sz="2800" b="1" i="0" u="none" strike="noStrike" kern="0" cap="none" spc="0" normalizeH="0" baseline="0" noProof="0">
                <a:ln>
                  <a:noFill/>
                </a:ln>
                <a:solidFill>
                  <a:srgbClr val="003764"/>
                </a:solidFill>
                <a:effectLst/>
                <a:uLnTx/>
                <a:uFillTx/>
                <a:latin typeface="Arial" panose="020B0604020202020204"/>
                <a:ea typeface="Roboto"/>
                <a:cs typeface="Arial"/>
                <a:sym typeface="Roboto"/>
              </a:rPr>
              <a:t>Reminder: Universal Service – </a:t>
            </a:r>
            <a:r>
              <a:rPr lang="en-GB" sz="2800" kern="0">
                <a:solidFill>
                  <a:srgbClr val="003764"/>
                </a:solidFill>
                <a:latin typeface="Arial" panose="020B0604020202020204"/>
                <a:ea typeface="Roboto"/>
                <a:cs typeface="Arial"/>
              </a:rPr>
              <a:t>a catalyst for change</a:t>
            </a:r>
            <a:endParaRPr kumimoji="0" lang="en-GB" sz="2800" b="1" i="0" u="none" strike="noStrike" kern="0" cap="none" spc="0" normalizeH="0" baseline="0" noProof="0">
              <a:ln>
                <a:noFill/>
              </a:ln>
              <a:solidFill>
                <a:srgbClr val="003764"/>
              </a:solidFill>
              <a:effectLst/>
              <a:uLnTx/>
              <a:uFillTx/>
              <a:latin typeface="Arial" panose="020B0604020202020204"/>
              <a:ea typeface="Roboto"/>
              <a:cs typeface="Arial"/>
              <a:sym typeface="Roboto"/>
            </a:endParaRPr>
          </a:p>
        </p:txBody>
      </p:sp>
      <p:pic>
        <p:nvPicPr>
          <p:cNvPr id="21" name="Picture 4" descr="A black background with white text&#10;&#10;Description automatically generated">
            <a:extLst>
              <a:ext uri="{FF2B5EF4-FFF2-40B4-BE49-F238E27FC236}">
                <a16:creationId xmlns:a16="http://schemas.microsoft.com/office/drawing/2014/main" id="{057EB853-94E9-2349-090B-8EEB07E4D05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11195244" y="75500"/>
            <a:ext cx="898634" cy="87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6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FD043-3B81-DB1B-03DE-4E538FC27E8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74539C6-A4FB-B1D0-A3F8-3F34B1A0A940}"/>
              </a:ext>
            </a:extLst>
          </p:cNvPr>
          <p:cNvSpPr txBox="1"/>
          <p:nvPr/>
        </p:nvSpPr>
        <p:spPr>
          <a:xfrm>
            <a:off x="2169061" y="1057298"/>
            <a:ext cx="9341550" cy="55866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Arial"/>
                <a:ea typeface="+mn-ea"/>
                <a:cs typeface="+mn-cs"/>
              </a:rPr>
              <a:t>Data- and insight-informed conversations </a:t>
            </a:r>
            <a:endParaRPr kumimoji="0" lang="en-GB" sz="16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Arial"/>
                <a:ea typeface="+mn-ea"/>
                <a:cs typeface="+mn-cs"/>
              </a:rPr>
              <a:t>Data identifies responsible bodies for support and challenge conversations led by RISE teams with follow-up actions for the RB.</a:t>
            </a:r>
            <a:endParaRPr kumimoji="0" lang="en-GB" sz="1600" b="0" i="0" u="none" strike="noStrike" kern="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Arial"/>
                <a:ea typeface="+mn-ea"/>
                <a:cs typeface="+mn-cs"/>
              </a:rPr>
              <a:t>In-person conferences or webinars</a:t>
            </a:r>
            <a:endParaRPr kumimoji="0" lang="en-GB" sz="1600" b="1" i="0" u="none" strike="noStrike" kern="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Arial"/>
                <a:ea typeface="+mn-ea"/>
                <a:cs typeface="+mn-cs"/>
              </a:rPr>
              <a:t>Consistent national agenda and VIP speakers, some sessions tailored to regional context and designed by RISE teams with RISE advisers.</a:t>
            </a:r>
            <a:endParaRPr kumimoji="0" lang="en-GB" sz="1600" b="0" i="0" u="none" strike="noStrike" kern="0" cap="none" spc="0" normalizeH="0" baseline="0" noProof="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Arial"/>
                <a:ea typeface="+mn-ea"/>
                <a:cs typeface="+mn-cs"/>
              </a:rPr>
              <a:t>National or regional centres of excellence </a:t>
            </a:r>
            <a:endParaRPr kumimoji="0" lang="en-GB" sz="16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Arial"/>
                <a:ea typeface="+mn-ea"/>
                <a:cs typeface="+mn-cs"/>
              </a:rPr>
              <a:t>Designated or quality assured against national criteria, commissioned to lead 1:1 or 1: many improvement activity by RISE teams.</a:t>
            </a:r>
            <a:endParaRPr kumimoji="0" lang="en-GB" sz="1600" b="1"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 </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0" cap="none" spc="0" normalizeH="0" baseline="0" noProof="0">
                <a:ln>
                  <a:noFill/>
                </a:ln>
                <a:solidFill>
                  <a:srgbClr val="000000"/>
                </a:solidFill>
                <a:effectLst/>
                <a:uLnTx/>
                <a:uFillTx/>
                <a:latin typeface="Arial"/>
                <a:ea typeface="+mn-ea"/>
                <a:cs typeface="+mn-cs"/>
              </a:rPr>
              <a:t>Guidance and other published materials </a:t>
            </a:r>
            <a:endParaRPr kumimoji="0" lang="en-GB" sz="1600" b="0" i="0" u="none" strike="noStrike" kern="0" cap="none" spc="0" normalizeH="0" baseline="0" noProof="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1600" b="0" i="0" u="none" strike="noStrike" kern="0" cap="none" spc="0" normalizeH="0" baseline="0" noProof="0">
                <a:ln>
                  <a:noFill/>
                </a:ln>
                <a:solidFill>
                  <a:srgbClr val="000000"/>
                </a:solidFill>
                <a:effectLst/>
                <a:uLnTx/>
                <a:uFillTx/>
                <a:latin typeface="Arial"/>
                <a:ea typeface="+mn-ea"/>
                <a:cs typeface="+mn-cs"/>
              </a:rPr>
              <a:t>Disseminated through RISE infrastructure (gov.uk, regional newsletters, local partner newsletters, RISE advisers).</a:t>
            </a:r>
            <a:endParaRPr kumimoji="0" lang="en-GB" sz="1600" b="1" i="0" u="none" strike="noStrike" kern="0" cap="none" spc="0" normalizeH="0" baseline="0" noProof="0">
              <a:ln>
                <a:noFill/>
              </a:ln>
              <a:solidFill>
                <a:srgbClr val="000000"/>
              </a:solidFill>
              <a:effectLst/>
              <a:uLnTx/>
              <a:uFillTx/>
              <a:latin typeface="Arial"/>
              <a:ea typeface="+mn-ea"/>
              <a:cs typeface="+mn-cs"/>
            </a:endParaRPr>
          </a:p>
        </p:txBody>
      </p:sp>
      <p:pic>
        <p:nvPicPr>
          <p:cNvPr id="5" name="Graphic 4" descr="Boardroom with solid fill">
            <a:extLst>
              <a:ext uri="{FF2B5EF4-FFF2-40B4-BE49-F238E27FC236}">
                <a16:creationId xmlns:a16="http://schemas.microsoft.com/office/drawing/2014/main" id="{3AA66418-26B3-795D-E48E-5D54D624464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111900" y="1057298"/>
            <a:ext cx="856465" cy="856465"/>
          </a:xfrm>
          <a:prstGeom prst="rect">
            <a:avLst/>
          </a:prstGeom>
        </p:spPr>
      </p:pic>
      <p:pic>
        <p:nvPicPr>
          <p:cNvPr id="6" name="Graphic 5" descr="Document with solid fill">
            <a:extLst>
              <a:ext uri="{FF2B5EF4-FFF2-40B4-BE49-F238E27FC236}">
                <a16:creationId xmlns:a16="http://schemas.microsoft.com/office/drawing/2014/main" id="{6088FD27-3D0B-DCF3-4B49-A6F20DA1607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248094" y="5483232"/>
            <a:ext cx="678160" cy="678160"/>
          </a:xfrm>
          <a:prstGeom prst="rect">
            <a:avLst/>
          </a:prstGeom>
        </p:spPr>
      </p:pic>
      <p:pic>
        <p:nvPicPr>
          <p:cNvPr id="7" name="Graphic 6" descr="Questions with solid fill">
            <a:extLst>
              <a:ext uri="{FF2B5EF4-FFF2-40B4-BE49-F238E27FC236}">
                <a16:creationId xmlns:a16="http://schemas.microsoft.com/office/drawing/2014/main" id="{A4395FDD-F650-135F-FB0C-69075FB0146D}"/>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1173436" y="4054193"/>
            <a:ext cx="678160" cy="678160"/>
          </a:xfrm>
          <a:prstGeom prst="rect">
            <a:avLst/>
          </a:prstGeom>
        </p:spPr>
      </p:pic>
      <p:pic>
        <p:nvPicPr>
          <p:cNvPr id="10" name="Graphic 9" descr="Classroom with solid fill">
            <a:extLst>
              <a:ext uri="{FF2B5EF4-FFF2-40B4-BE49-F238E27FC236}">
                <a16:creationId xmlns:a16="http://schemas.microsoft.com/office/drawing/2014/main" id="{4EB08A91-37B0-1928-A457-0F85DA4C7A00}"/>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1176605" y="2553665"/>
            <a:ext cx="749649" cy="749649"/>
          </a:xfrm>
          <a:prstGeom prst="rect">
            <a:avLst/>
          </a:prstGeom>
        </p:spPr>
      </p:pic>
      <p:sp>
        <p:nvSpPr>
          <p:cNvPr id="2" name="Customers">
            <a:extLst>
              <a:ext uri="{FF2B5EF4-FFF2-40B4-BE49-F238E27FC236}">
                <a16:creationId xmlns:a16="http://schemas.microsoft.com/office/drawing/2014/main" id="{35DD0FEF-0727-3983-AFEB-248C43230E99}"/>
              </a:ext>
            </a:extLst>
          </p:cNvPr>
          <p:cNvSpPr txBox="1"/>
          <p:nvPr/>
        </p:nvSpPr>
        <p:spPr>
          <a:xfrm>
            <a:off x="164279" y="91179"/>
            <a:ext cx="10068568" cy="50302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821531">
              <a:lnSpc>
                <a:spcPct val="100000"/>
              </a:lnSpc>
              <a:spcBef>
                <a:spcPts val="0"/>
              </a:spcBef>
              <a:defRPr sz="9600" b="1" cap="none" spc="0">
                <a:solidFill>
                  <a:srgbClr val="00C49E"/>
                </a:solidFill>
                <a:latin typeface="+mn-lt"/>
                <a:ea typeface="+mn-ea"/>
                <a:cs typeface="+mn-cs"/>
                <a:sym typeface="Roboto"/>
              </a:defRPr>
            </a:lvl1p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3764"/>
                </a:solidFill>
                <a:effectLst/>
                <a:uLnTx/>
                <a:uFillTx/>
                <a:latin typeface="Arial" panose="020B0604020202020204"/>
                <a:ea typeface="Roboto"/>
                <a:cs typeface="Arial"/>
                <a:sym typeface="Roboto"/>
              </a:rPr>
              <a:t>Universal Service – national</a:t>
            </a:r>
            <a:r>
              <a:rPr lang="en-GB" sz="2800" kern="0">
                <a:solidFill>
                  <a:srgbClr val="003764"/>
                </a:solidFill>
                <a:latin typeface="Arial" panose="020B0604020202020204"/>
                <a:ea typeface="Roboto"/>
                <a:cs typeface="Arial"/>
              </a:rPr>
              <a:t> </a:t>
            </a:r>
            <a:r>
              <a:rPr kumimoji="0" lang="en-GB" sz="2800" b="1" i="0" u="none" strike="noStrike" kern="0" cap="none" spc="0" normalizeH="0" baseline="0" noProof="0">
                <a:ln>
                  <a:noFill/>
                </a:ln>
                <a:solidFill>
                  <a:srgbClr val="003764"/>
                </a:solidFill>
                <a:effectLst/>
                <a:uLnTx/>
                <a:uFillTx/>
                <a:latin typeface="Arial" panose="020B0604020202020204"/>
                <a:ea typeface="Roboto"/>
                <a:cs typeface="Arial"/>
                <a:sym typeface="Roboto"/>
              </a:rPr>
              <a:t>delivery model:</a:t>
            </a:r>
          </a:p>
        </p:txBody>
      </p:sp>
      <p:pic>
        <p:nvPicPr>
          <p:cNvPr id="11" name="Picture 10" descr="Company name&#10;&#10;Description automatically generated">
            <a:extLst>
              <a:ext uri="{FF2B5EF4-FFF2-40B4-BE49-F238E27FC236}">
                <a16:creationId xmlns:a16="http://schemas.microsoft.com/office/drawing/2014/main" id="{06E39D9C-285F-3BA1-4947-52CA1C716B18}"/>
              </a:ext>
            </a:extLst>
          </p:cNvPr>
          <p:cNvPicPr>
            <a:picLocks noChangeAspect="1"/>
          </p:cNvPicPr>
          <p:nvPr/>
        </p:nvPicPr>
        <p:blipFill rotWithShape="1">
          <a:blip r:embed="rId11">
            <a:duotone>
              <a:schemeClr val="accent1">
                <a:shade val="45000"/>
                <a:satMod val="135000"/>
              </a:schemeClr>
              <a:prstClr val="white"/>
            </a:duotone>
            <a:alphaModFix amt="85000"/>
          </a:blip>
          <a:srcRect l="13764" t="66596" r="13802"/>
          <a:stretch/>
        </p:blipFill>
        <p:spPr>
          <a:xfrm rot="16200000">
            <a:off x="10220443" y="673210"/>
            <a:ext cx="2710307" cy="1249891"/>
          </a:xfrm>
          <a:prstGeom prst="rect">
            <a:avLst/>
          </a:prstGeom>
        </p:spPr>
      </p:pic>
      <p:pic>
        <p:nvPicPr>
          <p:cNvPr id="12" name="Picture 4" descr="A black background with white text&#10;&#10;Description automatically generated">
            <a:extLst>
              <a:ext uri="{FF2B5EF4-FFF2-40B4-BE49-F238E27FC236}">
                <a16:creationId xmlns:a16="http://schemas.microsoft.com/office/drawing/2014/main" id="{6B5DD81D-9BC2-F518-7971-FCF2206AF695}"/>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a:stretch/>
        </p:blipFill>
        <p:spPr bwMode="auto">
          <a:xfrm>
            <a:off x="11195244" y="75500"/>
            <a:ext cx="898634" cy="87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588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D0DE4-AC63-B3C6-5EDD-819B7FF2A48B}"/>
            </a:ext>
          </a:extLst>
        </p:cNvPr>
        <p:cNvGrpSpPr/>
        <p:nvPr/>
      </p:nvGrpSpPr>
      <p:grpSpPr>
        <a:xfrm>
          <a:off x="0" y="0"/>
          <a:ext cx="0" cy="0"/>
          <a:chOff x="0" y="0"/>
          <a:chExt cx="0" cy="0"/>
        </a:xfrm>
      </p:grpSpPr>
      <p:pic>
        <p:nvPicPr>
          <p:cNvPr id="2" name="Picture 1" descr="Company name&#10;&#10;Description automatically generated">
            <a:extLst>
              <a:ext uri="{FF2B5EF4-FFF2-40B4-BE49-F238E27FC236}">
                <a16:creationId xmlns:a16="http://schemas.microsoft.com/office/drawing/2014/main" id="{350F31EA-331A-66C1-4F2A-CD29C18CDD5C}"/>
              </a:ext>
            </a:extLst>
          </p:cNvPr>
          <p:cNvPicPr>
            <a:picLocks noChangeAspect="1"/>
          </p:cNvPicPr>
          <p:nvPr/>
        </p:nvPicPr>
        <p:blipFill rotWithShape="1">
          <a:blip r:embed="rId3">
            <a:duotone>
              <a:schemeClr val="accent1">
                <a:shade val="45000"/>
                <a:satMod val="135000"/>
              </a:schemeClr>
              <a:prstClr val="white"/>
            </a:duotone>
            <a:alphaModFix amt="85000"/>
          </a:blip>
          <a:srcRect l="13764" t="66596" r="13802"/>
          <a:stretch/>
        </p:blipFill>
        <p:spPr>
          <a:xfrm rot="16200000">
            <a:off x="10220442" y="657847"/>
            <a:ext cx="2710307" cy="1249891"/>
          </a:xfrm>
          <a:prstGeom prst="rect">
            <a:avLst/>
          </a:prstGeom>
        </p:spPr>
      </p:pic>
      <p:sp>
        <p:nvSpPr>
          <p:cNvPr id="8" name="Customers">
            <a:extLst>
              <a:ext uri="{FF2B5EF4-FFF2-40B4-BE49-F238E27FC236}">
                <a16:creationId xmlns:a16="http://schemas.microsoft.com/office/drawing/2014/main" id="{8B78F107-DA43-C609-141A-78F22AA0F3F7}"/>
              </a:ext>
            </a:extLst>
          </p:cNvPr>
          <p:cNvSpPr txBox="1"/>
          <p:nvPr/>
        </p:nvSpPr>
        <p:spPr>
          <a:xfrm>
            <a:off x="164279" y="91179"/>
            <a:ext cx="10068568" cy="50302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821531">
              <a:lnSpc>
                <a:spcPct val="100000"/>
              </a:lnSpc>
              <a:spcBef>
                <a:spcPts val="0"/>
              </a:spcBef>
              <a:defRPr sz="9600" b="1" cap="none" spc="0">
                <a:solidFill>
                  <a:srgbClr val="00C49E"/>
                </a:solidFill>
                <a:latin typeface="+mn-lt"/>
                <a:ea typeface="+mn-ea"/>
                <a:cs typeface="+mn-cs"/>
                <a:sym typeface="Roboto"/>
              </a:defRPr>
            </a:lvl1p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3764"/>
                </a:solidFill>
                <a:effectLst/>
                <a:uLnTx/>
                <a:uFillTx/>
                <a:latin typeface="Arial" panose="020B0604020202020204"/>
                <a:ea typeface="Roboto"/>
                <a:cs typeface="Arial" panose="020B0604020202020204" pitchFamily="34" charset="0"/>
                <a:sym typeface="Roboto"/>
              </a:rPr>
              <a:t>…but what does this all actually look like in the SW? </a:t>
            </a:r>
          </a:p>
        </p:txBody>
      </p:sp>
      <p:pic>
        <p:nvPicPr>
          <p:cNvPr id="4" name="Picture 4" descr="A black background with white text&#10;&#10;Description automatically generated">
            <a:extLst>
              <a:ext uri="{FF2B5EF4-FFF2-40B4-BE49-F238E27FC236}">
                <a16:creationId xmlns:a16="http://schemas.microsoft.com/office/drawing/2014/main" id="{BACEA502-06B2-B383-8CCB-E776B802AD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1195244" y="75500"/>
            <a:ext cx="898634" cy="8775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BF3A26E4-02F4-BB92-555A-5DF36C2E134F}"/>
              </a:ext>
            </a:extLst>
          </p:cNvPr>
          <p:cNvSpPr/>
          <p:nvPr/>
        </p:nvSpPr>
        <p:spPr>
          <a:xfrm>
            <a:off x="164279" y="1269242"/>
            <a:ext cx="11799905" cy="5008727"/>
          </a:xfrm>
          <a:prstGeom prst="roundRect">
            <a:avLst>
              <a:gd name="adj" fmla="val 54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1450" marR="0" lvl="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Arial"/>
              </a:rPr>
              <a:t>Opportunities and events for colleagues across the sector to come together to share and learn from best practice linked to the national priorities:</a:t>
            </a:r>
          </a:p>
          <a:p>
            <a:pPr marL="628650" marR="0" lvl="1"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Arial"/>
              </a:rPr>
              <a:t>3 national attendance conferences aimed at sector leaders (trust CEOs and LA SI leads) this summer</a:t>
            </a:r>
          </a:p>
          <a:p>
            <a:pPr marL="628650" marR="0" lvl="1"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Arial"/>
              </a:rPr>
              <a:t>Developing delivery work on the other three national priorities over the summer term and into the next academic year.</a:t>
            </a:r>
          </a:p>
          <a:p>
            <a:pPr marL="628650" marR="0" lvl="1"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Arial"/>
              </a:rPr>
              <a:t>Discovery mornings across the SW aimed at bring school leaders together to share best practice – initial focus on attendance but this will broaden to other national priorities in time</a:t>
            </a:r>
          </a:p>
          <a:p>
            <a:pPr marL="628650" marR="0" lvl="1"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lang="en-GB" sz="1600">
                <a:solidFill>
                  <a:srgbClr val="000000"/>
                </a:solidFill>
                <a:latin typeface="Arial" panose="020B0604020202020204"/>
                <a:cs typeface="Arial"/>
              </a:rPr>
              <a:t>Reception year quality SW conference </a:t>
            </a:r>
            <a:r>
              <a:rPr lang="en-GB" sz="1600" i="1">
                <a:solidFill>
                  <a:srgbClr val="000000"/>
                </a:solidFill>
                <a:latin typeface="Arial" panose="020B0604020202020204"/>
                <a:cs typeface="Arial"/>
              </a:rPr>
              <a:t>(1</a:t>
            </a:r>
            <a:r>
              <a:rPr lang="en-GB" sz="1600" i="1" baseline="30000">
                <a:solidFill>
                  <a:srgbClr val="000000"/>
                </a:solidFill>
                <a:latin typeface="Arial" panose="020B0604020202020204"/>
                <a:cs typeface="Arial"/>
              </a:rPr>
              <a:t>st</a:t>
            </a:r>
            <a:r>
              <a:rPr lang="en-GB" sz="1600" i="1">
                <a:solidFill>
                  <a:srgbClr val="000000"/>
                </a:solidFill>
                <a:latin typeface="Arial" panose="020B0604020202020204"/>
                <a:cs typeface="Arial"/>
              </a:rPr>
              <a:t> July, Sandy Park Exeter – Eventbrite links to follow via email)</a:t>
            </a:r>
            <a:endParaRPr kumimoji="0" lang="en-GB" sz="1600" b="0" i="1" u="none" strike="noStrike" kern="1200" cap="none" spc="0" normalizeH="0" baseline="0" noProof="0">
              <a:ln>
                <a:noFill/>
              </a:ln>
              <a:solidFill>
                <a:srgbClr val="000000"/>
              </a:solidFill>
              <a:effectLst/>
              <a:uLnTx/>
              <a:uFillTx/>
              <a:latin typeface="Arial" panose="020B0604020202020204"/>
              <a:cs typeface="Arial"/>
            </a:endParaRPr>
          </a:p>
          <a:p>
            <a:pPr marL="628650" marR="0" lvl="1"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Arial"/>
              </a:rPr>
              <a:t>South West networks for school and trust leaders</a:t>
            </a:r>
          </a:p>
          <a:p>
            <a:pPr marL="457200" marR="0" lvl="1" indent="0" algn="l" defTabSz="9144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Arial"/>
            </a:endParaRPr>
          </a:p>
          <a:p>
            <a:pPr marL="171450" marR="0" lvl="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Arial"/>
              </a:rPr>
              <a:t>Gaining a better understanding of opportunities for local partnership working through ongoing engagement with our sector partners, and ensuring our future work reflects this</a:t>
            </a:r>
          </a:p>
          <a:p>
            <a:pPr marL="171450" marR="0" lvl="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Arial"/>
            </a:endParaRPr>
          </a:p>
          <a:p>
            <a:pPr marL="171450" marR="0" lvl="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Arial"/>
              </a:rPr>
              <a:t>Looking at how we can improve signposting of the support available to schools</a:t>
            </a:r>
          </a:p>
          <a:p>
            <a:pPr marL="171450" marR="0" lvl="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Arial"/>
            </a:endParaRPr>
          </a:p>
          <a:p>
            <a:pPr marL="171450" marR="0" lvl="0" indent="-17145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Arial"/>
            </a:endParaRPr>
          </a:p>
        </p:txBody>
      </p:sp>
    </p:spTree>
    <p:extLst>
      <p:ext uri="{BB962C8B-B14F-4D97-AF65-F5344CB8AC3E}">
        <p14:creationId xmlns:p14="http://schemas.microsoft.com/office/powerpoint/2010/main" val="240091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3DAF1-387E-2350-BBF5-F3647A1A0A70}"/>
            </a:ext>
          </a:extLst>
        </p:cNvPr>
        <p:cNvGrpSpPr/>
        <p:nvPr/>
      </p:nvGrpSpPr>
      <p:grpSpPr>
        <a:xfrm>
          <a:off x="0" y="0"/>
          <a:ext cx="0" cy="0"/>
          <a:chOff x="0" y="0"/>
          <a:chExt cx="0" cy="0"/>
        </a:xfrm>
      </p:grpSpPr>
      <p:pic>
        <p:nvPicPr>
          <p:cNvPr id="2" name="Picture 1" descr="Company name&#10;&#10;Description automatically generated">
            <a:extLst>
              <a:ext uri="{FF2B5EF4-FFF2-40B4-BE49-F238E27FC236}">
                <a16:creationId xmlns:a16="http://schemas.microsoft.com/office/drawing/2014/main" id="{88A5A73D-3CE1-3907-1A9A-6F164BA60CF2}"/>
              </a:ext>
            </a:extLst>
          </p:cNvPr>
          <p:cNvPicPr>
            <a:picLocks noChangeAspect="1"/>
          </p:cNvPicPr>
          <p:nvPr/>
        </p:nvPicPr>
        <p:blipFill rotWithShape="1">
          <a:blip r:embed="rId3">
            <a:duotone>
              <a:schemeClr val="accent1">
                <a:shade val="45000"/>
                <a:satMod val="135000"/>
              </a:schemeClr>
              <a:prstClr val="white"/>
            </a:duotone>
            <a:alphaModFix amt="85000"/>
          </a:blip>
          <a:srcRect l="13764" t="66596" r="13802"/>
          <a:stretch/>
        </p:blipFill>
        <p:spPr>
          <a:xfrm rot="16200000">
            <a:off x="10220442" y="657847"/>
            <a:ext cx="2710307" cy="1249891"/>
          </a:xfrm>
          <a:prstGeom prst="rect">
            <a:avLst/>
          </a:prstGeom>
        </p:spPr>
      </p:pic>
      <p:sp>
        <p:nvSpPr>
          <p:cNvPr id="8" name="Customers">
            <a:extLst>
              <a:ext uri="{FF2B5EF4-FFF2-40B4-BE49-F238E27FC236}">
                <a16:creationId xmlns:a16="http://schemas.microsoft.com/office/drawing/2014/main" id="{510B8C59-CAD4-3F78-2F99-CE4667E2656A}"/>
              </a:ext>
            </a:extLst>
          </p:cNvPr>
          <p:cNvSpPr txBox="1"/>
          <p:nvPr/>
        </p:nvSpPr>
        <p:spPr>
          <a:xfrm>
            <a:off x="164279" y="91179"/>
            <a:ext cx="10068568" cy="50302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821531">
              <a:lnSpc>
                <a:spcPct val="100000"/>
              </a:lnSpc>
              <a:spcBef>
                <a:spcPts val="0"/>
              </a:spcBef>
              <a:defRPr sz="9600" b="1" cap="none" spc="0">
                <a:solidFill>
                  <a:srgbClr val="00C49E"/>
                </a:solidFill>
                <a:latin typeface="+mn-lt"/>
                <a:ea typeface="+mn-ea"/>
                <a:cs typeface="+mn-cs"/>
                <a:sym typeface="Roboto"/>
              </a:defRPr>
            </a:lvl1p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3764"/>
                </a:solidFill>
                <a:effectLst/>
                <a:uLnTx/>
                <a:uFillTx/>
                <a:latin typeface="Arial" panose="020B0604020202020204"/>
                <a:ea typeface="Roboto"/>
                <a:cs typeface="Arial" panose="020B0604020202020204" pitchFamily="34" charset="0"/>
                <a:sym typeface="Roboto"/>
              </a:rPr>
              <a:t>Discovery Mornings</a:t>
            </a:r>
          </a:p>
        </p:txBody>
      </p:sp>
      <p:pic>
        <p:nvPicPr>
          <p:cNvPr id="4" name="Picture 4" descr="A black background with white text&#10;&#10;Description automatically generated">
            <a:extLst>
              <a:ext uri="{FF2B5EF4-FFF2-40B4-BE49-F238E27FC236}">
                <a16:creationId xmlns:a16="http://schemas.microsoft.com/office/drawing/2014/main" id="{00FD1AAB-74CA-795D-AB7B-AFE41E1E79B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1195244" y="75500"/>
            <a:ext cx="898634" cy="877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ED8E428-3FC6-066D-ACF1-62D9989BD062}"/>
              </a:ext>
            </a:extLst>
          </p:cNvPr>
          <p:cNvSpPr txBox="1"/>
          <p:nvPr/>
        </p:nvSpPr>
        <p:spPr>
          <a:xfrm>
            <a:off x="230293" y="953022"/>
            <a:ext cx="11487574" cy="535531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Discovery Mornings are targeted school visits designed to showcase excellent practice around key national and regional priorities. Each session is a short, sharp opportunity for school leaders to see outstanding work in action, followed by a focused call-to-action discussion. </a:t>
            </a:r>
          </a:p>
          <a:p>
            <a:pPr marR="0" lvl="0" algn="l" defTabSz="914400" rtl="0" eaLnBrk="1" fontAlgn="auto" latinLnBrk="0" hangingPunct="1">
              <a:lnSpc>
                <a:spcPct val="100000"/>
              </a:lnSpc>
              <a:spcBef>
                <a:spcPts val="0"/>
              </a:spcBef>
              <a:spcAft>
                <a:spcPts val="0"/>
              </a:spcAft>
              <a:buClrTx/>
              <a:buSzTx/>
              <a:tabLst/>
              <a:defRPr/>
            </a:pPr>
            <a:endParaRPr lang="en-GB">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Discovery Mornings will be delivered as a series of 3-4 events on a national and/or regional RISE priority. Events will take place approximately once per month with the aim to have a good geographical spread across the South West so that school leaders can attend Discovery Mornings local to them.</a:t>
            </a:r>
          </a:p>
          <a:p>
            <a:pPr marR="0" lvl="0" algn="l" defTabSz="914400" rtl="0" eaLnBrk="1" fontAlgn="auto" latinLnBrk="0" hangingPunct="1">
              <a:lnSpc>
                <a:spcPct val="100000"/>
              </a:lnSpc>
              <a:spcBef>
                <a:spcPts val="0"/>
              </a:spcBef>
              <a:spcAft>
                <a:spcPts val="0"/>
              </a:spcAft>
              <a:buClrTx/>
              <a:buSzTx/>
              <a:tabLst/>
              <a:defRPr/>
            </a:pPr>
            <a:endParaRPr lang="en-GB">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Your secondary school leaders will have received invitations to the first series of discovery mornings which are focussed on secondary attendance, following on from the March attendance conference in Exeter.</a:t>
            </a:r>
          </a:p>
          <a:p>
            <a:pPr marR="0" lvl="0" algn="l" defTabSz="914400" rtl="0" eaLnBrk="1" fontAlgn="auto" latinLnBrk="0" hangingPunct="1">
              <a:lnSpc>
                <a:spcPct val="100000"/>
              </a:lnSpc>
              <a:spcBef>
                <a:spcPts val="0"/>
              </a:spcBef>
              <a:spcAft>
                <a:spcPts val="0"/>
              </a:spcAft>
              <a:buClrTx/>
              <a:buSzTx/>
              <a:tabLst/>
              <a:defRPr/>
            </a:pPr>
            <a:endParaRPr lang="en-GB">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School leaders can sign up for their local Discovery Morning via the Eventbrite pages </a:t>
            </a: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5"/>
              </a:rPr>
              <a:t>here</a:t>
            </a: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p>
          <a:p>
            <a:pPr marR="0" lvl="0" algn="l" defTabSz="914400" rtl="0" eaLnBrk="1" fontAlgn="auto" latinLnBrk="0" hangingPunct="1">
              <a:lnSpc>
                <a:spcPct val="100000"/>
              </a:lnSpc>
              <a:spcBef>
                <a:spcPts val="0"/>
              </a:spcBef>
              <a:spcAft>
                <a:spcPts val="0"/>
              </a:spcAft>
              <a:buClrTx/>
              <a:buSzTx/>
              <a:tabLst/>
              <a:defRPr/>
            </a:pPr>
            <a:endParaRPr lang="en-GB">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GB">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1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Series 1 – attendance Discovery </a:t>
            </a:r>
            <a:r>
              <a:rPr lang="en-GB" b="1">
                <a:solidFill>
                  <a:prstClr val="black"/>
                </a:solidFill>
                <a:latin typeface="Arial" panose="020B0604020202020204" pitchFamily="34" charset="0"/>
                <a:cs typeface="Arial" panose="020B0604020202020204" pitchFamily="34" charset="0"/>
              </a:rPr>
              <a:t>M</a:t>
            </a:r>
            <a:r>
              <a:rPr kumimoji="0" lang="en-GB" sz="1800" b="1" i="0" u="none" strike="noStrike" kern="1200" cap="none" spc="0" normalizeH="0" baseline="0" noProof="0" err="1">
                <a:ln>
                  <a:noFill/>
                </a:ln>
                <a:solidFill>
                  <a:prstClr val="black"/>
                </a:solidFill>
                <a:effectLst/>
                <a:uLnTx/>
                <a:uFillTx/>
                <a:latin typeface="Arial" panose="020B0604020202020204" pitchFamily="34" charset="0"/>
                <a:cs typeface="Arial" panose="020B0604020202020204" pitchFamily="34" charset="0"/>
              </a:rPr>
              <a:t>ornings</a:t>
            </a:r>
            <a:r>
              <a:rPr kumimoji="0" lang="en-GB" sz="18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p>
          <a:p>
            <a:pPr marR="0" lvl="0" algn="l" defTabSz="914400" rtl="0" eaLnBrk="1" fontAlgn="auto" latinLnBrk="0" hangingPunct="1">
              <a:lnSpc>
                <a:spcPct val="100000"/>
              </a:lnSpc>
              <a:spcBef>
                <a:spcPts val="0"/>
              </a:spcBef>
              <a:spcAft>
                <a:spcPts val="0"/>
              </a:spcAft>
              <a:buClrTx/>
              <a:buSzTx/>
              <a:tabLst/>
              <a:defRPr/>
            </a:pPr>
            <a:r>
              <a:rPr lang="en-GB">
                <a:solidFill>
                  <a:prstClr val="black"/>
                </a:solidFill>
                <a:latin typeface="Arial" panose="020B0604020202020204" pitchFamily="34" charset="0"/>
                <a:cs typeface="Arial" panose="020B0604020202020204" pitchFamily="34" charset="0"/>
              </a:rPr>
              <a:t>Blaise High School, Bristol – Thursday 26</a:t>
            </a:r>
            <a:r>
              <a:rPr lang="en-GB" baseline="30000">
                <a:solidFill>
                  <a:prstClr val="black"/>
                </a:solidFill>
                <a:latin typeface="Arial" panose="020B0604020202020204" pitchFamily="34" charset="0"/>
                <a:cs typeface="Arial" panose="020B0604020202020204" pitchFamily="34" charset="0"/>
              </a:rPr>
              <a:t>th</a:t>
            </a:r>
            <a:r>
              <a:rPr lang="en-GB">
                <a:solidFill>
                  <a:prstClr val="black"/>
                </a:solidFill>
                <a:latin typeface="Arial" panose="020B0604020202020204" pitchFamily="34" charset="0"/>
                <a:cs typeface="Arial" panose="020B0604020202020204" pitchFamily="34" charset="0"/>
              </a:rPr>
              <a:t> June, 8am – 11am </a:t>
            </a:r>
          </a:p>
          <a:p>
            <a:pPr marR="0" lvl="0" algn="l" defTabSz="914400" rtl="0" eaLnBrk="1" fontAlgn="auto" latinLnBrk="0" hangingPunct="1">
              <a:lnSpc>
                <a:spcPct val="100000"/>
              </a:lnSpc>
              <a:spcBef>
                <a:spcPts val="0"/>
              </a:spcBef>
              <a:spcAft>
                <a:spcPts val="0"/>
              </a:spcAft>
              <a:buClrTx/>
              <a:buSzTx/>
              <a:tabLst/>
              <a:defRPr/>
            </a:pPr>
            <a:r>
              <a:rPr lang="en-GB">
                <a:solidFill>
                  <a:prstClr val="black"/>
                </a:solidFill>
                <a:latin typeface="Arial" panose="020B0604020202020204" pitchFamily="34" charset="0"/>
                <a:cs typeface="Arial" panose="020B0604020202020204" pitchFamily="34" charset="0"/>
              </a:rPr>
              <a:t>Marine Academy Plymouth – Friday 4</a:t>
            </a:r>
            <a:r>
              <a:rPr lang="en-GB" baseline="30000">
                <a:solidFill>
                  <a:prstClr val="black"/>
                </a:solidFill>
                <a:latin typeface="Arial" panose="020B0604020202020204" pitchFamily="34" charset="0"/>
                <a:cs typeface="Arial" panose="020B0604020202020204" pitchFamily="34" charset="0"/>
              </a:rPr>
              <a:t>th</a:t>
            </a:r>
            <a:r>
              <a:rPr lang="en-GB">
                <a:solidFill>
                  <a:prstClr val="black"/>
                </a:solidFill>
                <a:latin typeface="Arial" panose="020B0604020202020204" pitchFamily="34" charset="0"/>
                <a:cs typeface="Arial" panose="020B0604020202020204" pitchFamily="34" charset="0"/>
              </a:rPr>
              <a:t> July 8am – 11am</a:t>
            </a:r>
          </a:p>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Hans Price Academy, North Somerset – Thursday 25</a:t>
            </a:r>
            <a:r>
              <a:rPr kumimoji="0" lang="en-GB" sz="1800" b="0" i="0" u="none" strike="noStrike" kern="1200" cap="none" spc="0" normalizeH="0" baseline="30000" noProof="0">
                <a:ln>
                  <a:noFill/>
                </a:ln>
                <a:solidFill>
                  <a:prstClr val="black"/>
                </a:solidFill>
                <a:effectLst/>
                <a:uLnTx/>
                <a:uFillTx/>
                <a:latin typeface="Arial" panose="020B0604020202020204" pitchFamily="34" charset="0"/>
                <a:cs typeface="Arial" panose="020B0604020202020204" pitchFamily="34" charset="0"/>
              </a:rPr>
              <a:t>th</a:t>
            </a: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September 8am – 11am </a:t>
            </a:r>
          </a:p>
          <a:p>
            <a:pPr marR="0" lvl="0" algn="l" defTabSz="914400" rtl="0" eaLnBrk="1" fontAlgn="auto" latinLnBrk="0" hangingPunct="1">
              <a:lnSpc>
                <a:spcPct val="100000"/>
              </a:lnSpc>
              <a:spcBef>
                <a:spcPts val="0"/>
              </a:spcBef>
              <a:spcAft>
                <a:spcPts val="0"/>
              </a:spcAft>
              <a:buClrTx/>
              <a:buSzTx/>
              <a:tabLst/>
              <a:defRPr/>
            </a:pPr>
            <a:endParaRPr lang="en-GB">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9183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625A0C-4E32-7ED6-5C3D-1C7B75ED9F8C}"/>
            </a:ext>
          </a:extLst>
        </p:cNvPr>
        <p:cNvGrpSpPr/>
        <p:nvPr/>
      </p:nvGrpSpPr>
      <p:grpSpPr>
        <a:xfrm>
          <a:off x="0" y="0"/>
          <a:ext cx="0" cy="0"/>
          <a:chOff x="0" y="0"/>
          <a:chExt cx="0" cy="0"/>
        </a:xfrm>
      </p:grpSpPr>
      <p:pic>
        <p:nvPicPr>
          <p:cNvPr id="2" name="Picture 1" descr="Company name&#10;&#10;Description automatically generated">
            <a:extLst>
              <a:ext uri="{FF2B5EF4-FFF2-40B4-BE49-F238E27FC236}">
                <a16:creationId xmlns:a16="http://schemas.microsoft.com/office/drawing/2014/main" id="{935BDECA-57D4-D113-0C25-ED7110837939}"/>
              </a:ext>
            </a:extLst>
          </p:cNvPr>
          <p:cNvPicPr>
            <a:picLocks noChangeAspect="1"/>
          </p:cNvPicPr>
          <p:nvPr/>
        </p:nvPicPr>
        <p:blipFill rotWithShape="1">
          <a:blip r:embed="rId3">
            <a:duotone>
              <a:schemeClr val="accent1">
                <a:shade val="45000"/>
                <a:satMod val="135000"/>
              </a:schemeClr>
              <a:prstClr val="white"/>
            </a:duotone>
            <a:alphaModFix amt="85000"/>
          </a:blip>
          <a:srcRect l="13764" t="66596" r="13802"/>
          <a:stretch/>
        </p:blipFill>
        <p:spPr>
          <a:xfrm rot="16200000">
            <a:off x="10220442" y="657847"/>
            <a:ext cx="2710307" cy="1249891"/>
          </a:xfrm>
          <a:prstGeom prst="rect">
            <a:avLst/>
          </a:prstGeom>
        </p:spPr>
      </p:pic>
      <p:sp>
        <p:nvSpPr>
          <p:cNvPr id="8" name="Customers">
            <a:extLst>
              <a:ext uri="{FF2B5EF4-FFF2-40B4-BE49-F238E27FC236}">
                <a16:creationId xmlns:a16="http://schemas.microsoft.com/office/drawing/2014/main" id="{8D5F2CBB-E6FD-06A0-A943-6EAD1F1CBB10}"/>
              </a:ext>
            </a:extLst>
          </p:cNvPr>
          <p:cNvSpPr txBox="1"/>
          <p:nvPr/>
        </p:nvSpPr>
        <p:spPr>
          <a:xfrm>
            <a:off x="164279" y="91179"/>
            <a:ext cx="10068568" cy="503023"/>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lvl1pPr defTabSz="821531">
              <a:lnSpc>
                <a:spcPct val="100000"/>
              </a:lnSpc>
              <a:spcBef>
                <a:spcPts val="0"/>
              </a:spcBef>
              <a:defRPr sz="9600" b="1" cap="none" spc="0">
                <a:solidFill>
                  <a:srgbClr val="00C49E"/>
                </a:solidFill>
                <a:latin typeface="+mn-lt"/>
                <a:ea typeface="+mn-ea"/>
                <a:cs typeface="+mn-cs"/>
                <a:sym typeface="Roboto"/>
              </a:defRPr>
            </a:lvl1pPr>
          </a:lstStyle>
          <a:p>
            <a:pPr marL="0" marR="0" lvl="0" indent="0" algn="l" defTabSz="410766" rtl="0" eaLnBrk="1" fontAlgn="auto" latinLnBrk="0" hangingPunct="0">
              <a:lnSpc>
                <a:spcPct val="100000"/>
              </a:lnSpc>
              <a:spcBef>
                <a:spcPts val="0"/>
              </a:spcBef>
              <a:spcAft>
                <a:spcPts val="0"/>
              </a:spcAft>
              <a:buClrTx/>
              <a:buSzTx/>
              <a:buFontTx/>
              <a:buNone/>
              <a:tabLst/>
              <a:defRPr/>
            </a:pPr>
            <a:r>
              <a:rPr kumimoji="0" lang="en-GB" sz="2800" b="1" i="0" u="none" strike="noStrike" kern="0" cap="none" spc="0" normalizeH="0" baseline="0" noProof="0">
                <a:ln>
                  <a:noFill/>
                </a:ln>
                <a:solidFill>
                  <a:srgbClr val="003764"/>
                </a:solidFill>
                <a:effectLst/>
                <a:uLnTx/>
                <a:uFillTx/>
                <a:latin typeface="Arial" panose="020B0604020202020204"/>
                <a:ea typeface="Roboto"/>
                <a:cs typeface="Arial" panose="020B0604020202020204" pitchFamily="34" charset="0"/>
                <a:sym typeface="Roboto"/>
              </a:rPr>
              <a:t>Hosting Discovery Mornings</a:t>
            </a:r>
          </a:p>
        </p:txBody>
      </p:sp>
      <p:pic>
        <p:nvPicPr>
          <p:cNvPr id="4" name="Picture 4" descr="A black background with white text&#10;&#10;Description automatically generated">
            <a:extLst>
              <a:ext uri="{FF2B5EF4-FFF2-40B4-BE49-F238E27FC236}">
                <a16:creationId xmlns:a16="http://schemas.microsoft.com/office/drawing/2014/main" id="{8675FBFD-5103-79EE-EA14-CDFD00908C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1195244" y="75500"/>
            <a:ext cx="898634" cy="8775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BE54FD7-FA7E-7FC6-FC0A-914FB3D365F5}"/>
              </a:ext>
            </a:extLst>
          </p:cNvPr>
          <p:cNvSpPr txBox="1"/>
          <p:nvPr/>
        </p:nvSpPr>
        <p:spPr>
          <a:xfrm>
            <a:off x="230293" y="953022"/>
            <a:ext cx="11487574" cy="120032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We're keen to expand Discovery Mornings further and are currently looking for schools to host future sessions. Hosting is straightforward: the Department for Education (DfE) team will organise sign-ups, marketing, and logistics. If you believe your schools have excellent practice to showcase under any of the </a:t>
            </a: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5"/>
              </a:rPr>
              <a:t>national RISE priorities</a:t>
            </a: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please encourage them to </a:t>
            </a: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hlinkClick r:id="rId6"/>
              </a:rPr>
              <a:t>contact the RISE team</a:t>
            </a: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5102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4BE9-614B-0847-2C97-4DA4425B4AC7}"/>
            </a:ext>
          </a:extLst>
        </p:cNvPr>
        <p:cNvGrpSpPr/>
        <p:nvPr/>
      </p:nvGrpSpPr>
      <p:grpSpPr>
        <a:xfrm>
          <a:off x="0" y="0"/>
          <a:ext cx="0" cy="0"/>
          <a:chOff x="0" y="0"/>
          <a:chExt cx="0" cy="0"/>
        </a:xfrm>
      </p:grpSpPr>
      <p:pic>
        <p:nvPicPr>
          <p:cNvPr id="3" name="Picture 2" descr="Company name&#10;&#10;Description automatically generated">
            <a:extLst>
              <a:ext uri="{FF2B5EF4-FFF2-40B4-BE49-F238E27FC236}">
                <a16:creationId xmlns:a16="http://schemas.microsoft.com/office/drawing/2014/main" id="{AB8A573A-8E77-D3D0-ABEE-D86E6CDDB725}"/>
              </a:ext>
            </a:extLst>
          </p:cNvPr>
          <p:cNvPicPr>
            <a:picLocks noChangeAspect="1"/>
          </p:cNvPicPr>
          <p:nvPr/>
        </p:nvPicPr>
        <p:blipFill rotWithShape="1">
          <a:blip r:embed="rId3">
            <a:duotone>
              <a:schemeClr val="accent1">
                <a:shade val="45000"/>
                <a:satMod val="135000"/>
              </a:schemeClr>
              <a:prstClr val="white"/>
            </a:duotone>
            <a:alphaModFix amt="85000"/>
          </a:blip>
          <a:srcRect l="13764" t="66596" r="13802"/>
          <a:stretch/>
        </p:blipFill>
        <p:spPr>
          <a:xfrm rot="16200000">
            <a:off x="10220442" y="657847"/>
            <a:ext cx="2710307" cy="1249891"/>
          </a:xfrm>
          <a:prstGeom prst="rect">
            <a:avLst/>
          </a:prstGeom>
        </p:spPr>
      </p:pic>
      <p:pic>
        <p:nvPicPr>
          <p:cNvPr id="4" name="Picture 3" descr="A picture containing text, sign, vector graphics&#10;&#10;Description automatically generated">
            <a:extLst>
              <a:ext uri="{FF2B5EF4-FFF2-40B4-BE49-F238E27FC236}">
                <a16:creationId xmlns:a16="http://schemas.microsoft.com/office/drawing/2014/main" id="{724C3479-5EBA-B8E3-AF8E-ECC9438634D5}"/>
              </a:ext>
            </a:extLst>
          </p:cNvPr>
          <p:cNvPicPr>
            <a:picLocks noChangeAspect="1"/>
          </p:cNvPicPr>
          <p:nvPr/>
        </p:nvPicPr>
        <p:blipFill>
          <a:blip r:embed="rId4">
            <a:duotone>
              <a:schemeClr val="accent1">
                <a:shade val="45000"/>
                <a:satMod val="135000"/>
              </a:schemeClr>
              <a:prstClr val="white"/>
            </a:duotone>
            <a:alphaModFix amt="20000"/>
          </a:blip>
          <a:srcRect t="65762"/>
          <a:stretch/>
        </p:blipFill>
        <p:spPr>
          <a:xfrm>
            <a:off x="123093" y="6423174"/>
            <a:ext cx="1270000" cy="434825"/>
          </a:xfrm>
          <a:prstGeom prst="rect">
            <a:avLst/>
          </a:prstGeom>
        </p:spPr>
      </p:pic>
      <p:sp>
        <p:nvSpPr>
          <p:cNvPr id="5" name="Title 4" descr="Title">
            <a:extLst>
              <a:ext uri="{FF2B5EF4-FFF2-40B4-BE49-F238E27FC236}">
                <a16:creationId xmlns:a16="http://schemas.microsoft.com/office/drawing/2014/main" id="{2A87FE64-95FB-4826-98E3-EFDACB2A8D0A}"/>
              </a:ext>
            </a:extLst>
          </p:cNvPr>
          <p:cNvSpPr>
            <a:spLocks noGrp="1"/>
          </p:cNvSpPr>
          <p:nvPr>
            <p:ph type="title"/>
          </p:nvPr>
        </p:nvSpPr>
        <p:spPr>
          <a:xfrm>
            <a:off x="291609" y="146028"/>
            <a:ext cx="10956620" cy="512514"/>
          </a:xfrm>
        </p:spPr>
        <p:txBody>
          <a:bodyPr>
            <a:noAutofit/>
          </a:bodyPr>
          <a:lstStyle/>
          <a:p>
            <a:r>
              <a:rPr lang="en-GB" sz="2800">
                <a:solidFill>
                  <a:schemeClr val="accent1"/>
                </a:solidFill>
                <a:latin typeface="+mj-lt"/>
              </a:rPr>
              <a:t>SoS speech to ASCL conference – RISE national priorities</a:t>
            </a:r>
          </a:p>
        </p:txBody>
      </p:sp>
      <p:sp>
        <p:nvSpPr>
          <p:cNvPr id="2" name="TextBox 1" descr="Subtitle">
            <a:extLst>
              <a:ext uri="{FF2B5EF4-FFF2-40B4-BE49-F238E27FC236}">
                <a16:creationId xmlns:a16="http://schemas.microsoft.com/office/drawing/2014/main" id="{37E3ED8B-E217-1909-4556-3EFEBD4F35F6}"/>
              </a:ext>
            </a:extLst>
          </p:cNvPr>
          <p:cNvSpPr txBox="1"/>
          <p:nvPr/>
        </p:nvSpPr>
        <p:spPr>
          <a:xfrm>
            <a:off x="291609" y="2219520"/>
            <a:ext cx="11486861" cy="267765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ptos Display" panose="020F0302020204030204"/>
                <a:ea typeface="Tahoma"/>
                <a:cs typeface="Tahoma"/>
              </a:rPr>
              <a:t>RISE national priorities: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srgbClr val="000000"/>
                </a:solidFill>
                <a:latin typeface="Aptos Display" panose="020F0302020204030204"/>
                <a:ea typeface="Tahoma"/>
                <a:cs typeface="Tahoma"/>
              </a:rPr>
              <a:t>Attainment, with a focus on English and Maths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Aptos Display" panose="020F0302020204030204"/>
                <a:ea typeface="Tahoma"/>
                <a:cs typeface="Tahoma"/>
              </a:rPr>
              <a:t>Inclusive mainstream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a:solidFill>
                  <a:srgbClr val="000000"/>
                </a:solidFill>
                <a:latin typeface="Aptos Display" panose="020F0302020204030204"/>
                <a:ea typeface="Tahoma"/>
                <a:cs typeface="Tahoma"/>
              </a:rPr>
              <a:t>Reception year quality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Aptos Display" panose="020F0302020204030204"/>
                <a:ea typeface="Tahoma"/>
                <a:cs typeface="Tahoma"/>
              </a:rPr>
              <a:t>Attendance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400">
              <a:solidFill>
                <a:srgbClr val="000000"/>
              </a:solidFill>
              <a:latin typeface="Aptos Display" panose="020F0302020204030204"/>
              <a:ea typeface="Tahoma"/>
              <a:cs typeface="Tahoma"/>
            </a:endParaRPr>
          </a:p>
          <a:p>
            <a:pPr marR="0" lvl="0" algn="l" defTabSz="9144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a:ln>
                  <a:noFill/>
                </a:ln>
                <a:solidFill>
                  <a:srgbClr val="000000"/>
                </a:solidFill>
                <a:effectLst/>
                <a:uLnTx/>
                <a:uFillTx/>
                <a:latin typeface="Aptos Display" panose="020F0302020204030204"/>
                <a:ea typeface="Tahoma"/>
                <a:cs typeface="Tahoma"/>
                <a:hlinkClick r:id="rId5"/>
              </a:rPr>
              <a:t>Inclusion in Practice call for evidence</a:t>
            </a:r>
            <a:endParaRPr kumimoji="0" lang="en-GB" sz="2400" b="0" i="0" u="none" strike="noStrike" kern="1200" cap="none" spc="0" normalizeH="0" baseline="0" noProof="0">
              <a:ln>
                <a:noFill/>
              </a:ln>
              <a:solidFill>
                <a:srgbClr val="000000"/>
              </a:solidFill>
              <a:effectLst/>
              <a:uLnTx/>
              <a:uFillTx/>
              <a:latin typeface="Aptos Display" panose="020F0302020204030204"/>
              <a:ea typeface="Tahoma"/>
              <a:cs typeface="Tahoma"/>
            </a:endParaRPr>
          </a:p>
        </p:txBody>
      </p:sp>
      <p:pic>
        <p:nvPicPr>
          <p:cNvPr id="6" name="Picture 5">
            <a:extLst>
              <a:ext uri="{FF2B5EF4-FFF2-40B4-BE49-F238E27FC236}">
                <a16:creationId xmlns:a16="http://schemas.microsoft.com/office/drawing/2014/main" id="{C601B1B5-E3D1-C66B-DAB0-1FAAC608F53F}"/>
              </a:ext>
            </a:extLst>
          </p:cNvPr>
          <p:cNvPicPr>
            <a:picLocks noChangeAspect="1"/>
          </p:cNvPicPr>
          <p:nvPr/>
        </p:nvPicPr>
        <p:blipFill>
          <a:blip r:embed="rId6"/>
          <a:stretch>
            <a:fillRect/>
          </a:stretch>
        </p:blipFill>
        <p:spPr>
          <a:xfrm>
            <a:off x="11085743" y="68469"/>
            <a:ext cx="615605" cy="389599"/>
          </a:xfrm>
          <a:prstGeom prst="rect">
            <a:avLst/>
          </a:prstGeom>
        </p:spPr>
      </p:pic>
      <p:pic>
        <p:nvPicPr>
          <p:cNvPr id="1026" name="Picture 2" descr="A person in a suit standing in front of a flag&#10;&#10;Description automatically generated">
            <a:extLst>
              <a:ext uri="{FF2B5EF4-FFF2-40B4-BE49-F238E27FC236}">
                <a16:creationId xmlns:a16="http://schemas.microsoft.com/office/drawing/2014/main" id="{36F7ECB2-9529-4226-2D4E-644B8A027F8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280"/>
          <a:stretch/>
        </p:blipFill>
        <p:spPr bwMode="auto">
          <a:xfrm>
            <a:off x="9328150" y="0"/>
            <a:ext cx="2863850" cy="28484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C03794-27AF-C7CB-895D-DF7F5A18AE64}"/>
              </a:ext>
            </a:extLst>
          </p:cNvPr>
          <p:cNvSpPr txBox="1"/>
          <p:nvPr/>
        </p:nvSpPr>
        <p:spPr>
          <a:xfrm>
            <a:off x="6941927" y="3444358"/>
            <a:ext cx="4922874" cy="1477328"/>
          </a:xfrm>
          <a:prstGeom prst="rect">
            <a:avLst/>
          </a:prstGeom>
          <a:noFill/>
        </p:spPr>
        <p:txBody>
          <a:bodyPr wrap="square" rtlCol="0" anchor="ctr">
            <a:spAutoFit/>
          </a:bodyPr>
          <a:lstStyle/>
          <a:p>
            <a:pPr algn="ctr"/>
            <a:r>
              <a:rPr lang="en-US" i="1">
                <a:solidFill>
                  <a:schemeClr val="bg1"/>
                </a:solidFill>
                <a:latin typeface="Calibri"/>
              </a:rPr>
              <a:t>“</a:t>
            </a:r>
            <a:r>
              <a:rPr lang="en-GB" sz="1800" i="1">
                <a:effectLst/>
                <a:latin typeface="Aptos" panose="020B0004020202020204" pitchFamily="34" charset="0"/>
                <a:ea typeface="Aptos" panose="020B0004020202020204" pitchFamily="34" charset="0"/>
                <a:cs typeface="Aptos" panose="020B0004020202020204" pitchFamily="34" charset="0"/>
              </a:rPr>
              <a:t>We are urging schools and stakeholders leading the way to share their approaches…they will help shape a national resource that ensures every child, in every school, has the best opportunity to succeed”  (Tom Rees) </a:t>
            </a:r>
            <a:endParaRPr lang="en-GB"/>
          </a:p>
        </p:txBody>
      </p:sp>
      <p:sp>
        <p:nvSpPr>
          <p:cNvPr id="8" name="Rectangle: Rounded Corners 7">
            <a:extLst>
              <a:ext uri="{FF2B5EF4-FFF2-40B4-BE49-F238E27FC236}">
                <a16:creationId xmlns:a16="http://schemas.microsoft.com/office/drawing/2014/main" id="{E95F8A12-CE06-B707-D73A-F8A8238CAD52}"/>
              </a:ext>
            </a:extLst>
          </p:cNvPr>
          <p:cNvSpPr/>
          <p:nvPr/>
        </p:nvSpPr>
        <p:spPr>
          <a:xfrm>
            <a:off x="6882841" y="3364268"/>
            <a:ext cx="5017550" cy="1669311"/>
          </a:xfrm>
          <a:prstGeom prst="roundRect">
            <a:avLst>
              <a:gd name="adj" fmla="val 10935"/>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A80B2ED-B5FB-103B-31E4-4686BCE5D3D7}"/>
              </a:ext>
            </a:extLst>
          </p:cNvPr>
          <p:cNvSpPr txBox="1"/>
          <p:nvPr/>
        </p:nvSpPr>
        <p:spPr>
          <a:xfrm>
            <a:off x="4134900" y="1037038"/>
            <a:ext cx="4922874" cy="9233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a:latin typeface="+mj-lt"/>
              </a:rPr>
              <a:t>“Our new RISE teams…taking what’s best in schools and trusts and spreading it, so that all children can benefit”</a:t>
            </a:r>
          </a:p>
        </p:txBody>
      </p:sp>
      <p:sp>
        <p:nvSpPr>
          <p:cNvPr id="10" name="Rectangle: Rounded Corners 9">
            <a:extLst>
              <a:ext uri="{FF2B5EF4-FFF2-40B4-BE49-F238E27FC236}">
                <a16:creationId xmlns:a16="http://schemas.microsoft.com/office/drawing/2014/main" id="{0FC19692-ADF2-3EBC-0E88-D8244E467980}"/>
              </a:ext>
            </a:extLst>
          </p:cNvPr>
          <p:cNvSpPr/>
          <p:nvPr/>
        </p:nvSpPr>
        <p:spPr>
          <a:xfrm>
            <a:off x="4075814" y="1037038"/>
            <a:ext cx="5017550" cy="921361"/>
          </a:xfrm>
          <a:prstGeom prst="roundRect">
            <a:avLst>
              <a:gd name="adj" fmla="val 10935"/>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0020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BEA826-DF66-15FD-8C79-C4BB8CBA1E90}"/>
            </a:ext>
          </a:extLst>
        </p:cNvPr>
        <p:cNvGrpSpPr/>
        <p:nvPr/>
      </p:nvGrpSpPr>
      <p:grpSpPr>
        <a:xfrm>
          <a:off x="0" y="0"/>
          <a:ext cx="0" cy="0"/>
          <a:chOff x="0" y="0"/>
          <a:chExt cx="0" cy="0"/>
        </a:xfrm>
      </p:grpSpPr>
      <p:pic>
        <p:nvPicPr>
          <p:cNvPr id="7" name="Picture 6" descr="Company name&#10;&#10;Description automatically generated">
            <a:extLst>
              <a:ext uri="{FF2B5EF4-FFF2-40B4-BE49-F238E27FC236}">
                <a16:creationId xmlns:a16="http://schemas.microsoft.com/office/drawing/2014/main" id="{3B2D5333-4AE2-4337-B0E6-7603408861FC}"/>
              </a:ext>
            </a:extLst>
          </p:cNvPr>
          <p:cNvPicPr>
            <a:picLocks noChangeAspect="1"/>
          </p:cNvPicPr>
          <p:nvPr/>
        </p:nvPicPr>
        <p:blipFill rotWithShape="1">
          <a:blip r:embed="rId3">
            <a:duotone>
              <a:schemeClr val="accent1">
                <a:shade val="45000"/>
                <a:satMod val="135000"/>
              </a:schemeClr>
              <a:prstClr val="white"/>
            </a:duotone>
            <a:alphaModFix amt="85000"/>
          </a:blip>
          <a:srcRect l="13764" t="66596" r="13802"/>
          <a:stretch/>
        </p:blipFill>
        <p:spPr>
          <a:xfrm rot="16200000">
            <a:off x="10220442" y="657847"/>
            <a:ext cx="2710307" cy="1249891"/>
          </a:xfrm>
          <a:prstGeom prst="rect">
            <a:avLst/>
          </a:prstGeom>
        </p:spPr>
      </p:pic>
      <p:sp>
        <p:nvSpPr>
          <p:cNvPr id="3" name="Title 2">
            <a:extLst>
              <a:ext uri="{FF2B5EF4-FFF2-40B4-BE49-F238E27FC236}">
                <a16:creationId xmlns:a16="http://schemas.microsoft.com/office/drawing/2014/main" id="{2D480BF2-5D4B-6D26-3C88-B54264FCA4F2}"/>
              </a:ext>
            </a:extLst>
          </p:cNvPr>
          <p:cNvSpPr>
            <a:spLocks noGrp="1"/>
          </p:cNvSpPr>
          <p:nvPr>
            <p:ph type="title"/>
          </p:nvPr>
        </p:nvSpPr>
        <p:spPr>
          <a:xfrm>
            <a:off x="557490" y="208261"/>
            <a:ext cx="9156353" cy="512514"/>
          </a:xfrm>
        </p:spPr>
        <p:txBody>
          <a:bodyPr>
            <a:normAutofit/>
          </a:bodyPr>
          <a:lstStyle/>
          <a:p>
            <a:r>
              <a:rPr lang="en-GB" sz="2300" kern="0">
                <a:latin typeface="Arial"/>
                <a:ea typeface="Roboto"/>
                <a:cs typeface="Arial"/>
              </a:rPr>
              <a:t>Attainment and Reception year quality – </a:t>
            </a:r>
            <a:r>
              <a:rPr lang="en-GB" sz="2300" u="sng" kern="0">
                <a:latin typeface="Arial"/>
                <a:ea typeface="Roboto"/>
                <a:cs typeface="Arial"/>
              </a:rPr>
              <a:t>potential</a:t>
            </a:r>
            <a:r>
              <a:rPr lang="en-GB" sz="2300" kern="0">
                <a:latin typeface="Arial"/>
                <a:ea typeface="Roboto"/>
                <a:cs typeface="Arial"/>
              </a:rPr>
              <a:t> SW areas of focus:</a:t>
            </a:r>
            <a:endParaRPr lang="en-GB"/>
          </a:p>
        </p:txBody>
      </p:sp>
      <p:pic>
        <p:nvPicPr>
          <p:cNvPr id="5" name="Picture 4" descr="A black background with white text&#10;&#10;Description automatically generated">
            <a:extLst>
              <a:ext uri="{FF2B5EF4-FFF2-40B4-BE49-F238E27FC236}">
                <a16:creationId xmlns:a16="http://schemas.microsoft.com/office/drawing/2014/main" id="{6422982E-2990-89BF-18D3-0C64A25645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1206101" y="70318"/>
            <a:ext cx="898634" cy="87752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BA359E3-2212-4D40-C6B5-D4FB9F6C9420}"/>
              </a:ext>
            </a:extLst>
          </p:cNvPr>
          <p:cNvSpPr txBox="1"/>
          <p:nvPr/>
        </p:nvSpPr>
        <p:spPr>
          <a:xfrm>
            <a:off x="448673" y="791425"/>
            <a:ext cx="10405003" cy="2062103"/>
          </a:xfrm>
          <a:prstGeom prst="rect">
            <a:avLst/>
          </a:prstGeom>
          <a:solidFill>
            <a:schemeClr val="accent6">
              <a:lumMod val="20000"/>
              <a:lumOff val="80000"/>
            </a:schemeClr>
          </a:solidFill>
        </p:spPr>
        <p:txBody>
          <a:bodyPr wrap="square" lIns="91440" tIns="45720" rIns="91440" bIns="45720" rtlCol="0" anchor="t">
            <a:spAutoFit/>
          </a:bodyPr>
          <a:lstStyle/>
          <a:p>
            <a:pPr>
              <a:tabLst>
                <a:tab pos="3763963" algn="l"/>
              </a:tabLst>
            </a:pPr>
            <a:r>
              <a:rPr lang="en-GB" sz="1600" b="1" dirty="0">
                <a:cs typeface="Arial" panose="020B0604020202020204"/>
              </a:rPr>
              <a:t>Attainment:</a:t>
            </a:r>
          </a:p>
          <a:p>
            <a:pPr>
              <a:tabLst>
                <a:tab pos="3763963" algn="l"/>
              </a:tabLst>
            </a:pPr>
            <a:endParaRPr lang="en-GB" sz="1600" b="1" dirty="0"/>
          </a:p>
          <a:p>
            <a:pPr marL="171450" indent="-171450">
              <a:buFont typeface="Arial" panose="020B0604020202020204" pitchFamily="34" charset="0"/>
              <a:buChar char="•"/>
              <a:tabLst>
                <a:tab pos="3763963" algn="l"/>
              </a:tabLst>
            </a:pPr>
            <a:r>
              <a:rPr lang="en-GB" sz="1600" dirty="0"/>
              <a:t>Outcomes for pupils experiencing disadvantage, across all KS </a:t>
            </a:r>
          </a:p>
          <a:p>
            <a:pPr marL="171450" indent="-171450">
              <a:buFont typeface="Arial" panose="020B0604020202020204" pitchFamily="34" charset="0"/>
              <a:buChar char="•"/>
              <a:tabLst>
                <a:tab pos="3763963" algn="l"/>
              </a:tabLst>
            </a:pPr>
            <a:endParaRPr lang="en-GB" sz="1600" dirty="0"/>
          </a:p>
          <a:p>
            <a:pPr marL="171450" indent="-171450">
              <a:buFont typeface="Arial" panose="020B0604020202020204" pitchFamily="34" charset="0"/>
              <a:buChar char="•"/>
              <a:tabLst>
                <a:tab pos="3763963" algn="l"/>
              </a:tabLst>
            </a:pPr>
            <a:r>
              <a:rPr lang="en-GB" sz="1600" dirty="0"/>
              <a:t>KS4 maths outcomes</a:t>
            </a:r>
          </a:p>
          <a:p>
            <a:pPr>
              <a:tabLst>
                <a:tab pos="3763963" algn="l"/>
              </a:tabLst>
            </a:pPr>
            <a:endParaRPr lang="en-GB" sz="1600" dirty="0"/>
          </a:p>
          <a:p>
            <a:pPr marL="171450" indent="-171450">
              <a:buFont typeface="Arial" panose="020B0604020202020204" pitchFamily="34" charset="0"/>
              <a:buChar char="•"/>
              <a:tabLst>
                <a:tab pos="3763963" algn="l"/>
              </a:tabLst>
            </a:pPr>
            <a:r>
              <a:rPr lang="en-GB" sz="1600" dirty="0"/>
              <a:t>KS2 outcomes, in writing and particularly in maths</a:t>
            </a:r>
          </a:p>
          <a:p>
            <a:pPr>
              <a:tabLst>
                <a:tab pos="3763963" algn="l"/>
              </a:tabLst>
            </a:pPr>
            <a:endParaRPr lang="en-GB" sz="1600" dirty="0">
              <a:cs typeface="Arial"/>
            </a:endParaRPr>
          </a:p>
        </p:txBody>
      </p:sp>
      <p:sp>
        <p:nvSpPr>
          <p:cNvPr id="2" name="TextBox 1">
            <a:extLst>
              <a:ext uri="{FF2B5EF4-FFF2-40B4-BE49-F238E27FC236}">
                <a16:creationId xmlns:a16="http://schemas.microsoft.com/office/drawing/2014/main" id="{98999368-F2DA-3098-FAF2-F43D881D4EE2}"/>
              </a:ext>
            </a:extLst>
          </p:cNvPr>
          <p:cNvSpPr txBox="1"/>
          <p:nvPr/>
        </p:nvSpPr>
        <p:spPr>
          <a:xfrm>
            <a:off x="448673" y="3336293"/>
            <a:ext cx="10405003" cy="1815882"/>
          </a:xfrm>
          <a:prstGeom prst="rect">
            <a:avLst/>
          </a:prstGeom>
          <a:solidFill>
            <a:schemeClr val="accent6">
              <a:lumMod val="20000"/>
              <a:lumOff val="80000"/>
            </a:schemeClr>
          </a:solidFill>
        </p:spPr>
        <p:txBody>
          <a:bodyPr wrap="square" lIns="91440" tIns="45720" rIns="91440" bIns="45720" rtlCol="0" anchor="t">
            <a:spAutoFit/>
          </a:bodyPr>
          <a:lstStyle/>
          <a:p>
            <a:pPr>
              <a:tabLst>
                <a:tab pos="3763963" algn="l"/>
              </a:tabLst>
            </a:pPr>
            <a:r>
              <a:rPr lang="en-GB" sz="1600" b="1">
                <a:cs typeface="Arial"/>
              </a:rPr>
              <a:t>Reception year quality:</a:t>
            </a:r>
          </a:p>
          <a:p>
            <a:pPr>
              <a:tabLst>
                <a:tab pos="3763963" algn="l"/>
              </a:tabLst>
            </a:pPr>
            <a:endParaRPr lang="en-GB" sz="1600" b="1">
              <a:cs typeface="Arial"/>
            </a:endParaRPr>
          </a:p>
          <a:p>
            <a:pPr marL="171450" indent="-171450">
              <a:buFont typeface="Arial" panose="020B0604020202020204" pitchFamily="34" charset="0"/>
              <a:buChar char="•"/>
              <a:tabLst>
                <a:tab pos="3763963" algn="l"/>
              </a:tabLst>
            </a:pPr>
            <a:r>
              <a:rPr lang="en-GB" sz="1600">
                <a:cs typeface="Arial"/>
              </a:rPr>
              <a:t>Numeracy and literacy</a:t>
            </a:r>
          </a:p>
          <a:p>
            <a:pPr marL="171450" indent="-171450">
              <a:buFont typeface="Arial" panose="020B0604020202020204" pitchFamily="34" charset="0"/>
              <a:buChar char="•"/>
              <a:tabLst>
                <a:tab pos="3763963" algn="l"/>
              </a:tabLst>
            </a:pPr>
            <a:endParaRPr lang="en-GB" sz="1600">
              <a:cs typeface="Arial"/>
            </a:endParaRPr>
          </a:p>
          <a:p>
            <a:pPr marL="171450" indent="-171450">
              <a:buFont typeface="Arial" panose="020B0604020202020204" pitchFamily="34" charset="0"/>
              <a:buChar char="•"/>
              <a:tabLst>
                <a:tab pos="3763963" algn="l"/>
              </a:tabLst>
            </a:pPr>
            <a:r>
              <a:rPr lang="en-GB" sz="1600">
                <a:cs typeface="Arial"/>
              </a:rPr>
              <a:t>Outcomes for pupils experiencing disadvantage </a:t>
            </a:r>
          </a:p>
          <a:p>
            <a:pPr>
              <a:tabLst>
                <a:tab pos="3763963" algn="l"/>
              </a:tabLst>
            </a:pPr>
            <a:endParaRPr lang="en-GB" sz="1600">
              <a:cs typeface="Arial"/>
            </a:endParaRPr>
          </a:p>
          <a:p>
            <a:pPr marL="171450" indent="-171450">
              <a:buFont typeface="Arial" panose="020B0604020202020204" pitchFamily="34" charset="0"/>
              <a:buChar char="•"/>
              <a:tabLst>
                <a:tab pos="3763963" algn="l"/>
              </a:tabLst>
            </a:pPr>
            <a:r>
              <a:rPr lang="en-GB" sz="1600">
                <a:cs typeface="Arial"/>
              </a:rPr>
              <a:t>GLD gender gaps for boys</a:t>
            </a:r>
          </a:p>
        </p:txBody>
      </p:sp>
      <p:sp>
        <p:nvSpPr>
          <p:cNvPr id="4" name="TextBox 3">
            <a:extLst>
              <a:ext uri="{FF2B5EF4-FFF2-40B4-BE49-F238E27FC236}">
                <a16:creationId xmlns:a16="http://schemas.microsoft.com/office/drawing/2014/main" id="{A4939924-FC8E-66D9-3103-0C45C4BBEA62}"/>
              </a:ext>
            </a:extLst>
          </p:cNvPr>
          <p:cNvSpPr txBox="1"/>
          <p:nvPr/>
        </p:nvSpPr>
        <p:spPr>
          <a:xfrm>
            <a:off x="448673" y="5388719"/>
            <a:ext cx="10405003" cy="830997"/>
          </a:xfrm>
          <a:prstGeom prst="rect">
            <a:avLst/>
          </a:prstGeom>
          <a:solidFill>
            <a:schemeClr val="accent4">
              <a:lumMod val="20000"/>
              <a:lumOff val="80000"/>
            </a:schemeClr>
          </a:solidFill>
        </p:spPr>
        <p:txBody>
          <a:bodyPr wrap="square" lIns="91440" tIns="45720" rIns="91440" bIns="45720" rtlCol="0" anchor="t">
            <a:spAutoFit/>
          </a:bodyPr>
          <a:lstStyle/>
          <a:p>
            <a:pPr>
              <a:tabLst>
                <a:tab pos="3763963" algn="l"/>
              </a:tabLst>
            </a:pPr>
            <a:r>
              <a:rPr lang="en-GB" sz="1600" b="1">
                <a:cs typeface="Arial"/>
              </a:rPr>
              <a:t>Are these the right areas of focus?</a:t>
            </a:r>
          </a:p>
          <a:p>
            <a:pPr>
              <a:tabLst>
                <a:tab pos="3763963" algn="l"/>
              </a:tabLst>
            </a:pPr>
            <a:endParaRPr lang="en-GB" sz="1600" b="1">
              <a:cs typeface="Arial"/>
            </a:endParaRPr>
          </a:p>
          <a:p>
            <a:pPr>
              <a:tabLst>
                <a:tab pos="3763963" algn="l"/>
              </a:tabLst>
            </a:pPr>
            <a:r>
              <a:rPr lang="en-GB" sz="1600" b="1">
                <a:cs typeface="Arial"/>
              </a:rPr>
              <a:t>Are there other particular issues or challenges that we should be focussed on?</a:t>
            </a:r>
          </a:p>
        </p:txBody>
      </p:sp>
    </p:spTree>
    <p:extLst>
      <p:ext uri="{BB962C8B-B14F-4D97-AF65-F5344CB8AC3E}">
        <p14:creationId xmlns:p14="http://schemas.microsoft.com/office/powerpoint/2010/main" val="4015767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FA1CA-5D4A-07F4-2758-FD86BCB161F1}"/>
            </a:ext>
          </a:extLst>
        </p:cNvPr>
        <p:cNvGrpSpPr/>
        <p:nvPr/>
      </p:nvGrpSpPr>
      <p:grpSpPr>
        <a:xfrm>
          <a:off x="0" y="0"/>
          <a:ext cx="0" cy="0"/>
          <a:chOff x="0" y="0"/>
          <a:chExt cx="0" cy="0"/>
        </a:xfrm>
      </p:grpSpPr>
      <p:pic>
        <p:nvPicPr>
          <p:cNvPr id="7" name="Picture 6" descr="Company name&#10;&#10;Description automatically generated">
            <a:extLst>
              <a:ext uri="{FF2B5EF4-FFF2-40B4-BE49-F238E27FC236}">
                <a16:creationId xmlns:a16="http://schemas.microsoft.com/office/drawing/2014/main" id="{5ADC6A70-6B37-0D28-BC1C-5457407D2401}"/>
              </a:ext>
            </a:extLst>
          </p:cNvPr>
          <p:cNvPicPr>
            <a:picLocks noChangeAspect="1"/>
          </p:cNvPicPr>
          <p:nvPr/>
        </p:nvPicPr>
        <p:blipFill rotWithShape="1">
          <a:blip r:embed="rId3">
            <a:duotone>
              <a:schemeClr val="accent1">
                <a:shade val="45000"/>
                <a:satMod val="135000"/>
              </a:schemeClr>
              <a:prstClr val="white"/>
            </a:duotone>
            <a:alphaModFix amt="85000"/>
          </a:blip>
          <a:srcRect l="13764" t="66596" r="13802"/>
          <a:stretch/>
        </p:blipFill>
        <p:spPr>
          <a:xfrm rot="16200000">
            <a:off x="10220442" y="657847"/>
            <a:ext cx="2710307" cy="1249891"/>
          </a:xfrm>
          <a:prstGeom prst="rect">
            <a:avLst/>
          </a:prstGeom>
        </p:spPr>
      </p:pic>
      <p:sp>
        <p:nvSpPr>
          <p:cNvPr id="3" name="Title 2">
            <a:extLst>
              <a:ext uri="{FF2B5EF4-FFF2-40B4-BE49-F238E27FC236}">
                <a16:creationId xmlns:a16="http://schemas.microsoft.com/office/drawing/2014/main" id="{2FF295AA-62F3-8078-F224-44B4DE1A33BE}"/>
              </a:ext>
            </a:extLst>
          </p:cNvPr>
          <p:cNvSpPr>
            <a:spLocks noGrp="1"/>
          </p:cNvSpPr>
          <p:nvPr>
            <p:ph type="title"/>
          </p:nvPr>
        </p:nvSpPr>
        <p:spPr>
          <a:xfrm>
            <a:off x="557490" y="208261"/>
            <a:ext cx="8897936" cy="512514"/>
          </a:xfrm>
        </p:spPr>
        <p:txBody>
          <a:bodyPr>
            <a:normAutofit fontScale="90000"/>
          </a:bodyPr>
          <a:lstStyle/>
          <a:p>
            <a:r>
              <a:rPr lang="en-GB" sz="2300" kern="0">
                <a:latin typeface="Arial"/>
                <a:ea typeface="Roboto"/>
                <a:cs typeface="Arial"/>
              </a:rPr>
              <a:t>Mainstream inclusion and Attendance – </a:t>
            </a:r>
            <a:r>
              <a:rPr lang="en-GB" sz="2300" u="sng" kern="0">
                <a:latin typeface="Arial"/>
                <a:ea typeface="Roboto"/>
                <a:cs typeface="Arial"/>
              </a:rPr>
              <a:t>potential</a:t>
            </a:r>
            <a:r>
              <a:rPr lang="en-GB" sz="2300" kern="0">
                <a:latin typeface="Arial"/>
                <a:ea typeface="Roboto"/>
                <a:cs typeface="Arial"/>
              </a:rPr>
              <a:t> SW areas of focus:</a:t>
            </a:r>
            <a:endParaRPr lang="en-GB"/>
          </a:p>
        </p:txBody>
      </p:sp>
      <p:pic>
        <p:nvPicPr>
          <p:cNvPr id="5" name="Picture 4" descr="A black background with white text&#10;&#10;Description automatically generated">
            <a:extLst>
              <a:ext uri="{FF2B5EF4-FFF2-40B4-BE49-F238E27FC236}">
                <a16:creationId xmlns:a16="http://schemas.microsoft.com/office/drawing/2014/main" id="{3AAEED35-3B93-41A3-C6F6-BD7D772B28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11206101" y="70318"/>
            <a:ext cx="898634" cy="87752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BE23D6A-D542-E17E-11B5-6315FC436067}"/>
              </a:ext>
            </a:extLst>
          </p:cNvPr>
          <p:cNvSpPr txBox="1"/>
          <p:nvPr/>
        </p:nvSpPr>
        <p:spPr>
          <a:xfrm>
            <a:off x="448673" y="1143850"/>
            <a:ext cx="10405003" cy="2062103"/>
          </a:xfrm>
          <a:prstGeom prst="rect">
            <a:avLst/>
          </a:prstGeom>
          <a:solidFill>
            <a:schemeClr val="accent6">
              <a:lumMod val="20000"/>
              <a:lumOff val="80000"/>
            </a:schemeClr>
          </a:solidFill>
        </p:spPr>
        <p:txBody>
          <a:bodyPr wrap="square" lIns="91440" tIns="45720" rIns="91440" bIns="45720" rtlCol="0" anchor="t">
            <a:spAutoFit/>
          </a:bodyPr>
          <a:lstStyle/>
          <a:p>
            <a:pPr>
              <a:tabLst>
                <a:tab pos="3763963" algn="l"/>
              </a:tabLst>
            </a:pPr>
            <a:r>
              <a:rPr lang="en-GB" sz="1600" b="1">
                <a:cs typeface="Arial" panose="020B0604020202020204"/>
              </a:rPr>
              <a:t>Mainstream inclusion:</a:t>
            </a:r>
          </a:p>
          <a:p>
            <a:pPr>
              <a:tabLst>
                <a:tab pos="3763963" algn="l"/>
              </a:tabLst>
            </a:pPr>
            <a:endParaRPr lang="en-GB" sz="1600" b="1"/>
          </a:p>
          <a:p>
            <a:pPr marL="171450" indent="-171450">
              <a:buFont typeface="Arial,Sans-Serif" panose="020B0604020202020204" pitchFamily="34" charset="0"/>
              <a:buChar char="•"/>
              <a:tabLst>
                <a:tab pos="3763963" algn="l"/>
              </a:tabLst>
            </a:pPr>
            <a:r>
              <a:rPr lang="en-GB" sz="1600">
                <a:ea typeface="+mn-lt"/>
                <a:cs typeface="+mn-lt"/>
              </a:rPr>
              <a:t>Exclusions and suspensions of children with SEND </a:t>
            </a:r>
          </a:p>
          <a:p>
            <a:pPr marL="171450" indent="-171450">
              <a:buFont typeface="Arial" panose="020B0604020202020204" pitchFamily="34" charset="0"/>
              <a:buChar char="•"/>
              <a:tabLst>
                <a:tab pos="3763963" algn="l"/>
              </a:tabLst>
            </a:pPr>
            <a:endParaRPr lang="en-GB" sz="1600">
              <a:ea typeface="+mn-lt"/>
              <a:cs typeface="+mn-lt"/>
            </a:endParaRPr>
          </a:p>
          <a:p>
            <a:pPr marL="171450" indent="-171450">
              <a:buFont typeface="Arial" panose="020B0604020202020204" pitchFamily="34" charset="0"/>
              <a:buChar char="•"/>
              <a:tabLst>
                <a:tab pos="3763963" algn="l"/>
              </a:tabLst>
            </a:pPr>
            <a:r>
              <a:rPr lang="en-GB" sz="1600">
                <a:ea typeface="+mn-lt"/>
                <a:cs typeface="+mn-lt"/>
              </a:rPr>
              <a:t>Outcomes for pupils experiencing disadvantage </a:t>
            </a:r>
            <a:endParaRPr lang="en-GB">
              <a:cs typeface="Arial"/>
            </a:endParaRPr>
          </a:p>
          <a:p>
            <a:pPr marL="171450" indent="-171450">
              <a:buFont typeface="Arial" panose="020B0604020202020204" pitchFamily="34" charset="0"/>
              <a:buChar char="•"/>
              <a:tabLst>
                <a:tab pos="3763963" algn="l"/>
              </a:tabLst>
            </a:pPr>
            <a:endParaRPr lang="en-GB" sz="1600">
              <a:ea typeface="+mn-lt"/>
              <a:cs typeface="+mn-lt"/>
            </a:endParaRPr>
          </a:p>
          <a:p>
            <a:pPr marL="171450" indent="-171450">
              <a:buFont typeface="Arial" panose="020B0604020202020204" pitchFamily="34" charset="0"/>
              <a:buChar char="•"/>
              <a:tabLst>
                <a:tab pos="3763963" algn="l"/>
              </a:tabLst>
            </a:pPr>
            <a:r>
              <a:rPr lang="en-GB" sz="1600">
                <a:ea typeface="+mn-lt"/>
                <a:cs typeface="+mn-lt"/>
              </a:rPr>
              <a:t>Belonging and wellbeing in schools </a:t>
            </a:r>
            <a:endParaRPr lang="en-GB">
              <a:ea typeface="+mn-lt"/>
              <a:cs typeface="+mn-lt"/>
            </a:endParaRPr>
          </a:p>
          <a:p>
            <a:pPr marL="171450" indent="-171450">
              <a:buFont typeface="Arial" panose="020B0604020202020204" pitchFamily="34" charset="0"/>
              <a:buChar char="•"/>
              <a:tabLst>
                <a:tab pos="3763963" algn="l"/>
              </a:tabLst>
            </a:pPr>
            <a:endParaRPr lang="en-GB" sz="1600">
              <a:cs typeface="Arial"/>
            </a:endParaRPr>
          </a:p>
        </p:txBody>
      </p:sp>
      <p:sp>
        <p:nvSpPr>
          <p:cNvPr id="2" name="TextBox 1">
            <a:extLst>
              <a:ext uri="{FF2B5EF4-FFF2-40B4-BE49-F238E27FC236}">
                <a16:creationId xmlns:a16="http://schemas.microsoft.com/office/drawing/2014/main" id="{285E0A98-529C-D616-881C-140482AD36F0}"/>
              </a:ext>
            </a:extLst>
          </p:cNvPr>
          <p:cNvSpPr txBox="1"/>
          <p:nvPr/>
        </p:nvSpPr>
        <p:spPr>
          <a:xfrm>
            <a:off x="448673" y="3389395"/>
            <a:ext cx="10405003" cy="1815882"/>
          </a:xfrm>
          <a:prstGeom prst="rect">
            <a:avLst/>
          </a:prstGeom>
          <a:solidFill>
            <a:schemeClr val="accent6">
              <a:lumMod val="20000"/>
              <a:lumOff val="80000"/>
            </a:schemeClr>
          </a:solidFill>
        </p:spPr>
        <p:txBody>
          <a:bodyPr wrap="square" lIns="91440" tIns="45720" rIns="91440" bIns="45720" rtlCol="0" anchor="t">
            <a:spAutoFit/>
          </a:bodyPr>
          <a:lstStyle/>
          <a:p>
            <a:pPr>
              <a:tabLst>
                <a:tab pos="3763963" algn="l"/>
              </a:tabLst>
            </a:pPr>
            <a:r>
              <a:rPr lang="en-GB" sz="1600" b="1">
                <a:cs typeface="Arial"/>
              </a:rPr>
              <a:t>Attendance:</a:t>
            </a:r>
          </a:p>
          <a:p>
            <a:pPr>
              <a:tabLst>
                <a:tab pos="3763963" algn="l"/>
              </a:tabLst>
            </a:pPr>
            <a:endParaRPr lang="en-GB" sz="1600" b="1">
              <a:cs typeface="Arial"/>
            </a:endParaRPr>
          </a:p>
          <a:p>
            <a:pPr marL="171450" indent="-171450">
              <a:buFont typeface="Arial" panose="020B0604020202020204" pitchFamily="34" charset="0"/>
              <a:buChar char="•"/>
              <a:tabLst>
                <a:tab pos="3763963" algn="l"/>
              </a:tabLst>
            </a:pPr>
            <a:r>
              <a:rPr lang="en-GB" sz="1600">
                <a:cs typeface="Arial"/>
              </a:rPr>
              <a:t>Authorised absence rates</a:t>
            </a:r>
          </a:p>
          <a:p>
            <a:pPr marL="171450" indent="-171450">
              <a:buFont typeface="Arial" panose="020B0604020202020204" pitchFamily="34" charset="0"/>
              <a:buChar char="•"/>
              <a:tabLst>
                <a:tab pos="3763963" algn="l"/>
              </a:tabLst>
            </a:pPr>
            <a:endParaRPr lang="en-GB" sz="1600">
              <a:cs typeface="Arial"/>
            </a:endParaRPr>
          </a:p>
          <a:p>
            <a:pPr marL="171450" indent="-171450">
              <a:buFont typeface="Arial" panose="020B0604020202020204" pitchFamily="34" charset="0"/>
              <a:buChar char="•"/>
              <a:tabLst>
                <a:tab pos="3763963" algn="l"/>
              </a:tabLst>
            </a:pPr>
            <a:r>
              <a:rPr lang="en-GB" sz="1600">
                <a:cs typeface="Arial"/>
              </a:rPr>
              <a:t>Persistent Absence rates, particularly for FSM pupils</a:t>
            </a:r>
          </a:p>
          <a:p>
            <a:pPr marL="171450" indent="-171450">
              <a:buFont typeface="Arial" panose="020B0604020202020204" pitchFamily="34" charset="0"/>
              <a:buChar char="•"/>
              <a:tabLst>
                <a:tab pos="3763963" algn="l"/>
              </a:tabLst>
            </a:pPr>
            <a:endParaRPr lang="en-GB" sz="1600">
              <a:cs typeface="Arial"/>
            </a:endParaRPr>
          </a:p>
          <a:p>
            <a:pPr marL="171450" indent="-171450">
              <a:buFont typeface="Arial" panose="020B0604020202020204" pitchFamily="34" charset="0"/>
              <a:buChar char="•"/>
              <a:tabLst>
                <a:tab pos="3763963" algn="l"/>
              </a:tabLst>
            </a:pPr>
            <a:r>
              <a:rPr lang="en-GB" sz="1600">
                <a:cs typeface="Arial"/>
              </a:rPr>
              <a:t>Secondary and Special phases</a:t>
            </a:r>
            <a:endParaRPr lang="en-GB"/>
          </a:p>
        </p:txBody>
      </p:sp>
      <p:sp>
        <p:nvSpPr>
          <p:cNvPr id="4" name="TextBox 3">
            <a:extLst>
              <a:ext uri="{FF2B5EF4-FFF2-40B4-BE49-F238E27FC236}">
                <a16:creationId xmlns:a16="http://schemas.microsoft.com/office/drawing/2014/main" id="{833533EA-5E63-3FE8-DEA4-5E2A8C72D55D}"/>
              </a:ext>
            </a:extLst>
          </p:cNvPr>
          <p:cNvSpPr txBox="1"/>
          <p:nvPr/>
        </p:nvSpPr>
        <p:spPr>
          <a:xfrm>
            <a:off x="448673" y="5388719"/>
            <a:ext cx="10405003" cy="830997"/>
          </a:xfrm>
          <a:prstGeom prst="rect">
            <a:avLst/>
          </a:prstGeom>
          <a:solidFill>
            <a:schemeClr val="accent4">
              <a:lumMod val="20000"/>
              <a:lumOff val="80000"/>
            </a:schemeClr>
          </a:solidFill>
        </p:spPr>
        <p:txBody>
          <a:bodyPr wrap="square" lIns="91440" tIns="45720" rIns="91440" bIns="45720" rtlCol="0" anchor="t">
            <a:spAutoFit/>
          </a:bodyPr>
          <a:lstStyle/>
          <a:p>
            <a:pPr>
              <a:tabLst>
                <a:tab pos="3763963" algn="l"/>
              </a:tabLst>
            </a:pPr>
            <a:r>
              <a:rPr lang="en-GB" sz="1600" b="1">
                <a:cs typeface="Arial"/>
              </a:rPr>
              <a:t>Are these the right areas of focus?</a:t>
            </a:r>
          </a:p>
          <a:p>
            <a:pPr>
              <a:tabLst>
                <a:tab pos="3763963" algn="l"/>
              </a:tabLst>
            </a:pPr>
            <a:endParaRPr lang="en-GB" sz="1600" b="1">
              <a:cs typeface="Arial"/>
            </a:endParaRPr>
          </a:p>
          <a:p>
            <a:pPr>
              <a:tabLst>
                <a:tab pos="3763963" algn="l"/>
              </a:tabLst>
            </a:pPr>
            <a:r>
              <a:rPr lang="en-GB" sz="1600" b="1">
                <a:cs typeface="Arial"/>
              </a:rPr>
              <a:t>Are there other particular issues or challenges that we should be focussed on?</a:t>
            </a:r>
          </a:p>
        </p:txBody>
      </p:sp>
    </p:spTree>
    <p:extLst>
      <p:ext uri="{BB962C8B-B14F-4D97-AF65-F5344CB8AC3E}">
        <p14:creationId xmlns:p14="http://schemas.microsoft.com/office/powerpoint/2010/main" val="2445130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0">
            <a:extLst>
              <a:ext uri="{FF2B5EF4-FFF2-40B4-BE49-F238E27FC236}">
                <a16:creationId xmlns:a16="http://schemas.microsoft.com/office/drawing/2014/main" id="{5AF75159-23EF-42C3-8C09-A32C1610F564}"/>
              </a:ext>
              <a:ext uri="{C183D7F6-B498-43B3-948B-1728B52AA6E4}">
                <adec:decorative xmlns=""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flipH="1">
            <a:off x="6815470" y="-9279"/>
            <a:ext cx="5376530" cy="6867279"/>
          </a:xfrm>
          <a:prstGeom prst="rect">
            <a:avLst/>
          </a:prstGeom>
        </p:spPr>
      </p:pic>
      <p:pic>
        <p:nvPicPr>
          <p:cNvPr id="7" name="Picture 6">
            <a:extLst>
              <a:ext uri="{FF2B5EF4-FFF2-40B4-BE49-F238E27FC236}">
                <a16:creationId xmlns:a16="http://schemas.microsoft.com/office/drawing/2014/main" id="{3D172B06-50F9-41B1-86AD-C510954DF19F}"/>
              </a:ext>
              <a:ext uri="{C183D7F6-B498-43B3-948B-1728B52AA6E4}">
                <adec:decorative xmlns=""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4189" y="-13854"/>
            <a:ext cx="7756473" cy="6877407"/>
          </a:xfrm>
          <a:prstGeom prst="rect">
            <a:avLst/>
          </a:prstGeom>
        </p:spPr>
      </p:pic>
      <p:sp>
        <p:nvSpPr>
          <p:cNvPr id="3" name="Title 2">
            <a:extLst>
              <a:ext uri="{FF2B5EF4-FFF2-40B4-BE49-F238E27FC236}">
                <a16:creationId xmlns:a16="http://schemas.microsoft.com/office/drawing/2014/main" id="{6CD9A3FC-72E9-4B38-9876-063CE1ACEBFE}"/>
              </a:ext>
              <a:ext uri="{C183D7F6-B498-43B3-948B-1728B52AA6E4}">
                <adec:decorative xmlns="" xmlns:adec="http://schemas.microsoft.com/office/drawing/2017/decorative" val="0"/>
              </a:ext>
            </a:extLst>
          </p:cNvPr>
          <p:cNvSpPr>
            <a:spLocks noGrp="1"/>
          </p:cNvSpPr>
          <p:nvPr>
            <p:ph type="title"/>
          </p:nvPr>
        </p:nvSpPr>
        <p:spPr/>
        <p:txBody>
          <a:bodyPr/>
          <a:lstStyle/>
          <a:p>
            <a:r>
              <a:rPr lang="en-GB" b="1" kern="100">
                <a:effectLst/>
                <a:latin typeface="Arial"/>
                <a:ea typeface="Calibri"/>
                <a:cs typeface="Times New Roman"/>
              </a:rPr>
              <a:t>The </a:t>
            </a:r>
            <a:r>
              <a:rPr lang="en-GB" kern="100">
                <a:latin typeface="Arial"/>
                <a:ea typeface="Calibri"/>
                <a:cs typeface="Times New Roman"/>
              </a:rPr>
              <a:t>opportunity</a:t>
            </a:r>
            <a:r>
              <a:rPr lang="en-GB" b="1" kern="100">
                <a:effectLst/>
                <a:latin typeface="Arial"/>
                <a:ea typeface="Calibri"/>
                <a:cs typeface="Times New Roman"/>
              </a:rPr>
              <a:t> mission and Regions Group</a:t>
            </a:r>
            <a:endParaRPr lang="en-GB">
              <a:latin typeface="Arial"/>
              <a:ea typeface="Calibri"/>
              <a:cs typeface="Times New Roman"/>
            </a:endParaRPr>
          </a:p>
        </p:txBody>
      </p:sp>
      <p:sp>
        <p:nvSpPr>
          <p:cNvPr id="2" name="Content Placeholder 1">
            <a:extLst>
              <a:ext uri="{FF2B5EF4-FFF2-40B4-BE49-F238E27FC236}">
                <a16:creationId xmlns:a16="http://schemas.microsoft.com/office/drawing/2014/main" id="{C4C4F014-694F-46BD-A8C6-9DBEFE9A3D30}"/>
              </a:ext>
              <a:ext uri="{C183D7F6-B498-43B3-948B-1728B52AA6E4}">
                <adec:decorative xmlns="" xmlns:adec="http://schemas.microsoft.com/office/drawing/2017/decorative" val="0"/>
              </a:ext>
            </a:extLst>
          </p:cNvPr>
          <p:cNvSpPr>
            <a:spLocks noGrp="1"/>
          </p:cNvSpPr>
          <p:nvPr>
            <p:ph idx="1"/>
          </p:nvPr>
        </p:nvSpPr>
        <p:spPr>
          <a:xfrm>
            <a:off x="653973" y="2011452"/>
            <a:ext cx="6161497" cy="3848657"/>
          </a:xfrm>
        </p:spPr>
        <p:txBody>
          <a:bodyPr vert="horz" lIns="0" tIns="0" rIns="0" bIns="0" rtlCol="0" anchor="t">
            <a:noAutofit/>
          </a:bodyPr>
          <a:lstStyle/>
          <a:p>
            <a:pPr marL="285750" indent="-285750" algn="l">
              <a:buFont typeface="Arial" panose="020B0604020202020204" pitchFamily="34" charset="0"/>
              <a:buChar char="•"/>
            </a:pPr>
            <a:r>
              <a:rPr lang="en-GB" b="1" i="0">
                <a:solidFill>
                  <a:srgbClr val="323130"/>
                </a:solidFill>
                <a:effectLst/>
                <a:latin typeface="Arial"/>
                <a:cs typeface="Arial"/>
              </a:rPr>
              <a:t>Best start in life - </a:t>
            </a:r>
            <a:r>
              <a:rPr lang="en-GB" i="0">
                <a:solidFill>
                  <a:srgbClr val="323130"/>
                </a:solidFill>
                <a:effectLst/>
                <a:latin typeface="Arial"/>
                <a:cs typeface="Arial"/>
              </a:rPr>
              <a:t>h</a:t>
            </a:r>
            <a:r>
              <a:rPr lang="en-GB" kern="100">
                <a:latin typeface="Arial"/>
                <a:cs typeface="Arial"/>
              </a:rPr>
              <a:t>igh-quality early education; early-child health; home-learning environment; family support</a:t>
            </a:r>
          </a:p>
          <a:p>
            <a:pPr marL="285750" indent="-285750" algn="l">
              <a:buFont typeface="Arial" panose="020B0604020202020204" pitchFamily="34" charset="0"/>
              <a:buChar char="•"/>
            </a:pPr>
            <a:r>
              <a:rPr lang="en-GB" b="1" i="0">
                <a:solidFill>
                  <a:srgbClr val="323130"/>
                </a:solidFill>
                <a:effectLst/>
                <a:latin typeface="Arial"/>
                <a:cs typeface="Arial"/>
              </a:rPr>
              <a:t>Every child achieving and thriving - </a:t>
            </a:r>
            <a:r>
              <a:rPr lang="en-GB" i="0">
                <a:solidFill>
                  <a:srgbClr val="323130"/>
                </a:solidFill>
                <a:effectLst/>
                <a:latin typeface="Arial"/>
                <a:cs typeface="Arial"/>
              </a:rPr>
              <a:t>h</a:t>
            </a:r>
            <a:r>
              <a:rPr lang="en-GB" kern="100">
                <a:latin typeface="Arial"/>
                <a:cs typeface="Arial"/>
              </a:rPr>
              <a:t>igh and rising school standards with a broad curriculum; excellent teachers; an inclusive approach to SEND; wider support and enrichment</a:t>
            </a:r>
          </a:p>
          <a:p>
            <a:pPr marL="285750" indent="-285750" algn="l">
              <a:buFont typeface="Arial" panose="020B0604020202020204" pitchFamily="34" charset="0"/>
              <a:buChar char="•"/>
            </a:pPr>
            <a:r>
              <a:rPr lang="en-GB" b="1" i="0">
                <a:solidFill>
                  <a:srgbClr val="323130"/>
                </a:solidFill>
                <a:effectLst/>
                <a:latin typeface="+mj-lt"/>
              </a:rPr>
              <a:t>Skills for opportunity and growth - </a:t>
            </a:r>
            <a:r>
              <a:rPr lang="en-GB" i="0">
                <a:solidFill>
                  <a:srgbClr val="323130"/>
                </a:solidFill>
                <a:effectLst/>
                <a:latin typeface="+mj-lt"/>
              </a:rPr>
              <a:t>a</a:t>
            </a:r>
            <a:r>
              <a:rPr lang="en-GB" kern="100">
                <a:latin typeface="Arial"/>
                <a:cs typeface="Arial"/>
              </a:rPr>
              <a:t> strong skills offer; pathways into work including youth guarantee, work experience, careers advice</a:t>
            </a:r>
          </a:p>
          <a:p>
            <a:pPr marL="285750" indent="-285750" algn="l">
              <a:buFont typeface="Arial" panose="020B0604020202020204" pitchFamily="34" charset="0"/>
              <a:buChar char="•"/>
            </a:pPr>
            <a:r>
              <a:rPr lang="en-GB" b="1" i="0">
                <a:solidFill>
                  <a:srgbClr val="323130"/>
                </a:solidFill>
                <a:effectLst/>
                <a:latin typeface="+mj-lt"/>
              </a:rPr>
              <a:t>Family security - </a:t>
            </a:r>
            <a:r>
              <a:rPr lang="en-GB" i="0">
                <a:solidFill>
                  <a:srgbClr val="323130"/>
                </a:solidFill>
                <a:effectLst/>
                <a:latin typeface="+mj-lt"/>
              </a:rPr>
              <a:t>r</a:t>
            </a:r>
            <a:r>
              <a:rPr lang="en-GB" kern="100">
                <a:latin typeface="Arial"/>
                <a:cs typeface="Arial"/>
              </a:rPr>
              <a:t>emoving underlying barriers to opportunity including tackling child poverty, improving housing and keeping children safe</a:t>
            </a:r>
          </a:p>
          <a:p>
            <a:pPr marL="285750" indent="-285750" algn="l">
              <a:buFont typeface="Arial" panose="020B0604020202020204" pitchFamily="34" charset="0"/>
              <a:buChar char="•"/>
            </a:pPr>
            <a:endParaRPr lang="en-GB" kern="100">
              <a:solidFill>
                <a:srgbClr val="000000"/>
              </a:solidFill>
              <a:latin typeface="Arial"/>
              <a:cs typeface="Times New Roman"/>
            </a:endParaRPr>
          </a:p>
        </p:txBody>
      </p:sp>
      <p:sp>
        <p:nvSpPr>
          <p:cNvPr id="4" name="TextBox 3">
            <a:extLst>
              <a:ext uri="{FF2B5EF4-FFF2-40B4-BE49-F238E27FC236}">
                <a16:creationId xmlns:a16="http://schemas.microsoft.com/office/drawing/2014/main" id="{6C73203F-4022-B577-D8FA-D37CB9D4811B}"/>
              </a:ext>
            </a:extLst>
          </p:cNvPr>
          <p:cNvSpPr txBox="1"/>
          <p:nvPr/>
        </p:nvSpPr>
        <p:spPr>
          <a:xfrm>
            <a:off x="650875" y="1227667"/>
            <a:ext cx="7412470" cy="646331"/>
          </a:xfrm>
          <a:prstGeom prst="rect">
            <a:avLst/>
          </a:prstGeom>
          <a:solidFill>
            <a:srgbClr val="D5F1F7"/>
          </a:solidFill>
        </p:spPr>
        <p:txBody>
          <a:bodyPr wrap="square" lIns="91440" tIns="45720" rIns="91440" bIns="45720" rtlCol="0" anchor="t">
            <a:spAutoFit/>
          </a:bodyPr>
          <a:lstStyle/>
          <a:p>
            <a:pPr marL="0" marR="0" lvl="0" indent="0" algn="l" defTabSz="685783" rtl="0" eaLnBrk="1" fontAlgn="auto" latinLnBrk="0" hangingPunct="1">
              <a:lnSpc>
                <a:spcPct val="100000"/>
              </a:lnSpc>
              <a:spcBef>
                <a:spcPts val="0"/>
              </a:spcBef>
              <a:spcAft>
                <a:spcPts val="900"/>
              </a:spcAft>
              <a:buClr>
                <a:srgbClr val="0A548B"/>
              </a:buClr>
              <a:buSzPct val="100000"/>
              <a:buFont typeface="Corbel" pitchFamily="34" charset="0"/>
              <a:buNone/>
              <a:tabLst/>
              <a:defRPr/>
            </a:pPr>
            <a:r>
              <a:rPr kumimoji="0" lang="en-GB" sz="1800" b="0" i="0" u="none" strike="noStrike" kern="1200" cap="none" spc="0" normalizeH="0" baseline="0" noProof="0">
                <a:ln>
                  <a:noFill/>
                </a:ln>
                <a:solidFill>
                  <a:srgbClr val="323130"/>
                </a:solidFill>
                <a:effectLst/>
                <a:uLnTx/>
                <a:uFillTx/>
                <a:latin typeface="Arial" panose="020B0604020202020204" pitchFamily="34" charset="0"/>
                <a:ea typeface="+mn-ea"/>
                <a:cs typeface="Arial" panose="020B0604020202020204" pitchFamily="34" charset="0"/>
              </a:rPr>
              <a:t>The Opportunity Mission is focused on breaking down barriers to opportunity. We will deliver this through our mission pillars. </a:t>
            </a:r>
          </a:p>
        </p:txBody>
      </p:sp>
      <p:sp>
        <p:nvSpPr>
          <p:cNvPr id="5" name="TextBox 4">
            <a:extLst>
              <a:ext uri="{FF2B5EF4-FFF2-40B4-BE49-F238E27FC236}">
                <a16:creationId xmlns:a16="http://schemas.microsoft.com/office/drawing/2014/main" id="{659D55E8-589B-5479-A2B2-1057689D73BC}"/>
              </a:ext>
            </a:extLst>
          </p:cNvPr>
          <p:cNvSpPr txBox="1"/>
          <p:nvPr/>
        </p:nvSpPr>
        <p:spPr>
          <a:xfrm>
            <a:off x="182988" y="5732701"/>
            <a:ext cx="8628503" cy="923330"/>
          </a:xfrm>
          <a:prstGeom prst="rect">
            <a:avLst/>
          </a:prstGeom>
          <a:solidFill>
            <a:srgbClr val="D5F1F7"/>
          </a:solid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23130"/>
                </a:solidFill>
                <a:effectLst/>
                <a:uLnTx/>
                <a:uFillTx/>
                <a:latin typeface="Arial" panose="020B0604020202020204"/>
                <a:ea typeface="+mn-ea"/>
                <a:cs typeface="+mn-cs"/>
              </a:rPr>
              <a:t>The department will support a mission-led government, working closely with other departments and partners. As well as leading on opportunity, DfE has a key role in contributing to all the missions – growth, health, safer streets and energy.</a:t>
            </a:r>
          </a:p>
        </p:txBody>
      </p:sp>
    </p:spTree>
    <p:extLst>
      <p:ext uri="{BB962C8B-B14F-4D97-AF65-F5344CB8AC3E}">
        <p14:creationId xmlns:p14="http://schemas.microsoft.com/office/powerpoint/2010/main" val="2459251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8791B3-E356-7FEA-1EE6-C48D3BD7CDBA}"/>
              </a:ext>
            </a:extLst>
          </p:cNvPr>
          <p:cNvSpPr>
            <a:spLocks noGrp="1"/>
          </p:cNvSpPr>
          <p:nvPr>
            <p:ph type="title"/>
          </p:nvPr>
        </p:nvSpPr>
        <p:spPr>
          <a:xfrm>
            <a:off x="0" y="23034"/>
            <a:ext cx="10515600" cy="648581"/>
          </a:xfrm>
        </p:spPr>
        <p:txBody>
          <a:bodyPr>
            <a:normAutofit fontScale="90000"/>
          </a:bodyPr>
          <a:lstStyle/>
          <a:p>
            <a:r>
              <a:rPr lang="en-GB" dirty="0"/>
              <a:t>Attainment – KS2</a:t>
            </a:r>
          </a:p>
        </p:txBody>
      </p:sp>
      <p:sp>
        <p:nvSpPr>
          <p:cNvPr id="9" name="TextBox 8">
            <a:extLst>
              <a:ext uri="{FF2B5EF4-FFF2-40B4-BE49-F238E27FC236}">
                <a16:creationId xmlns:a16="http://schemas.microsoft.com/office/drawing/2014/main" id="{93010293-B31E-2887-2D3E-F625860F68B6}"/>
              </a:ext>
            </a:extLst>
          </p:cNvPr>
          <p:cNvSpPr txBox="1"/>
          <p:nvPr/>
        </p:nvSpPr>
        <p:spPr>
          <a:xfrm>
            <a:off x="174452" y="595631"/>
            <a:ext cx="1977721" cy="369332"/>
          </a:xfrm>
          <a:prstGeom prst="rect">
            <a:avLst/>
          </a:prstGeom>
          <a:noFill/>
        </p:spPr>
        <p:txBody>
          <a:bodyPr wrap="none" rtlCol="0">
            <a:spAutoFit/>
          </a:bodyPr>
          <a:lstStyle/>
          <a:p>
            <a:r>
              <a:rPr lang="en-GB" dirty="0"/>
              <a:t>RWM% - all pupils</a:t>
            </a:r>
          </a:p>
        </p:txBody>
      </p:sp>
      <p:sp>
        <p:nvSpPr>
          <p:cNvPr id="10" name="TextBox 9">
            <a:extLst>
              <a:ext uri="{FF2B5EF4-FFF2-40B4-BE49-F238E27FC236}">
                <a16:creationId xmlns:a16="http://schemas.microsoft.com/office/drawing/2014/main" id="{AF2A5B80-F1AE-0929-5663-83C020DF961B}"/>
              </a:ext>
            </a:extLst>
          </p:cNvPr>
          <p:cNvSpPr txBox="1"/>
          <p:nvPr/>
        </p:nvSpPr>
        <p:spPr>
          <a:xfrm>
            <a:off x="8354289" y="3539722"/>
            <a:ext cx="3576519" cy="369332"/>
          </a:xfrm>
          <a:prstGeom prst="rect">
            <a:avLst/>
          </a:prstGeom>
          <a:noFill/>
        </p:spPr>
        <p:txBody>
          <a:bodyPr wrap="square" rtlCol="0">
            <a:spAutoFit/>
          </a:bodyPr>
          <a:lstStyle/>
          <a:p>
            <a:pPr algn="r"/>
            <a:r>
              <a:rPr lang="en-GB" dirty="0"/>
              <a:t> RWM% - disadvantaged pupils</a:t>
            </a:r>
          </a:p>
        </p:txBody>
      </p:sp>
      <p:grpSp>
        <p:nvGrpSpPr>
          <p:cNvPr id="15" name="Group 14">
            <a:extLst>
              <a:ext uri="{FF2B5EF4-FFF2-40B4-BE49-F238E27FC236}">
                <a16:creationId xmlns:a16="http://schemas.microsoft.com/office/drawing/2014/main" id="{B9605299-A0BC-F1BB-5F33-F5006583EAA0}"/>
              </a:ext>
            </a:extLst>
          </p:cNvPr>
          <p:cNvGrpSpPr/>
          <p:nvPr/>
        </p:nvGrpSpPr>
        <p:grpSpPr>
          <a:xfrm>
            <a:off x="174452" y="999599"/>
            <a:ext cx="6288693" cy="2782692"/>
            <a:chOff x="174452" y="1067234"/>
            <a:chExt cx="5970039" cy="2800062"/>
          </a:xfrm>
        </p:grpSpPr>
        <p:pic>
          <p:nvPicPr>
            <p:cNvPr id="7" name="Picture 6">
              <a:extLst>
                <a:ext uri="{FF2B5EF4-FFF2-40B4-BE49-F238E27FC236}">
                  <a16:creationId xmlns:a16="http://schemas.microsoft.com/office/drawing/2014/main" id="{F8897AB1-44DF-646A-BB81-217C7ACF11B3}"/>
                </a:ext>
              </a:extLst>
            </p:cNvPr>
            <p:cNvPicPr/>
            <p:nvPr/>
          </p:nvPicPr>
          <p:blipFill>
            <a:blip r:embed="rId2">
              <a:extLst>
                <a:ext uri="{28A0092B-C50C-407E-A947-70E740481C1C}">
                  <a14:useLocalDpi xmlns:a14="http://schemas.microsoft.com/office/drawing/2010/main" val="0"/>
                </a:ext>
              </a:extLst>
            </a:blip>
            <a:stretch>
              <a:fillRect/>
            </a:stretch>
          </p:blipFill>
          <p:spPr>
            <a:xfrm>
              <a:off x="174452" y="1067234"/>
              <a:ext cx="5970039" cy="2800062"/>
            </a:xfrm>
            <a:prstGeom prst="rect">
              <a:avLst/>
            </a:prstGeom>
          </p:spPr>
        </p:pic>
        <mc:AlternateContent xmlns:mc="http://schemas.openxmlformats.org/markup-compatibility/2006" xmlns:p14="http://schemas.microsoft.com/office/powerpoint/2010/main">
          <mc:Choice Requires="p14">
            <p:contentPart p14:bwMode="auto" r:id="rId3">
              <p14:nvContentPartPr>
                <p14:cNvPr id="11" name="Ink 10">
                  <a:extLst>
                    <a:ext uri="{FF2B5EF4-FFF2-40B4-BE49-F238E27FC236}">
                      <a16:creationId xmlns:a16="http://schemas.microsoft.com/office/drawing/2014/main" id="{FD8D997B-1851-6764-7AFA-9A80099A973B}"/>
                    </a:ext>
                  </a:extLst>
                </p14:cNvPr>
                <p14:cNvContentPartPr/>
                <p14:nvPr/>
              </p14:nvContentPartPr>
              <p14:xfrm>
                <a:off x="206884" y="1965611"/>
                <a:ext cx="5889116" cy="360"/>
              </p14:xfrm>
            </p:contentPart>
          </mc:Choice>
          <mc:Fallback xmlns="">
            <p:pic>
              <p:nvPicPr>
                <p:cNvPr id="11" name="Ink 10">
                  <a:extLst>
                    <a:ext uri="{FF2B5EF4-FFF2-40B4-BE49-F238E27FC236}">
                      <a16:creationId xmlns:a16="http://schemas.microsoft.com/office/drawing/2014/main" id="{FD8D997B-1851-6764-7AFA-9A80099A973B}"/>
                    </a:ext>
                  </a:extLst>
                </p:cNvPr>
                <p:cNvPicPr/>
                <p:nvPr/>
              </p:nvPicPr>
              <p:blipFill>
                <a:blip r:embed="rId4"/>
                <a:stretch>
                  <a:fillRect/>
                </a:stretch>
              </p:blipFill>
              <p:spPr>
                <a:xfrm>
                  <a:off x="169082" y="1889651"/>
                  <a:ext cx="5965079" cy="152280"/>
                </a:xfrm>
                <a:prstGeom prst="rect">
                  <a:avLst/>
                </a:prstGeom>
              </p:spPr>
            </p:pic>
          </mc:Fallback>
        </mc:AlternateContent>
      </p:grpSp>
      <p:grpSp>
        <p:nvGrpSpPr>
          <p:cNvPr id="16" name="Group 15">
            <a:extLst>
              <a:ext uri="{FF2B5EF4-FFF2-40B4-BE49-F238E27FC236}">
                <a16:creationId xmlns:a16="http://schemas.microsoft.com/office/drawing/2014/main" id="{29DC1B09-5B74-F278-505A-3773966CC398}"/>
              </a:ext>
            </a:extLst>
          </p:cNvPr>
          <p:cNvGrpSpPr/>
          <p:nvPr/>
        </p:nvGrpSpPr>
        <p:grpSpPr>
          <a:xfrm>
            <a:off x="4682836" y="3909054"/>
            <a:ext cx="7342909" cy="2782692"/>
            <a:chOff x="4718742" y="1871582"/>
            <a:chExt cx="6046432" cy="2314199"/>
          </a:xfrm>
        </p:grpSpPr>
        <p:pic>
          <p:nvPicPr>
            <p:cNvPr id="8" name="Picture 7">
              <a:extLst>
                <a:ext uri="{FF2B5EF4-FFF2-40B4-BE49-F238E27FC236}">
                  <a16:creationId xmlns:a16="http://schemas.microsoft.com/office/drawing/2014/main" id="{66F23823-FFD5-5D16-6D7A-60D8740916D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8742" y="1871582"/>
              <a:ext cx="6046432" cy="2314199"/>
            </a:xfrm>
            <a:prstGeom prst="rect">
              <a:avLst/>
            </a:prstGeom>
          </p:spPr>
        </p:pic>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19645B75-181F-6104-ABD6-8B727585D660}"/>
                    </a:ext>
                  </a:extLst>
                </p14:cNvPr>
                <p14:cNvContentPartPr/>
                <p14:nvPr/>
              </p14:nvContentPartPr>
              <p14:xfrm>
                <a:off x="4797400" y="2658476"/>
                <a:ext cx="5889600" cy="130"/>
              </p14:xfrm>
            </p:contentPart>
          </mc:Choice>
          <mc:Fallback xmlns="">
            <p:pic>
              <p:nvPicPr>
                <p:cNvPr id="12" name="Ink 11">
                  <a:extLst>
                    <a:ext uri="{FF2B5EF4-FFF2-40B4-BE49-F238E27FC236}">
                      <a16:creationId xmlns:a16="http://schemas.microsoft.com/office/drawing/2014/main" id="{19645B75-181F-6104-ABD6-8B727585D660}"/>
                    </a:ext>
                  </a:extLst>
                </p:cNvPr>
                <p:cNvPicPr/>
                <p:nvPr/>
              </p:nvPicPr>
              <p:blipFill>
                <a:blip r:embed="rId7"/>
                <a:stretch>
                  <a:fillRect/>
                </a:stretch>
              </p:blipFill>
              <p:spPr>
                <a:xfrm>
                  <a:off x="4768960" y="2637936"/>
                  <a:ext cx="5946480" cy="41340"/>
                </a:xfrm>
                <a:prstGeom prst="rect">
                  <a:avLst/>
                </a:prstGeom>
              </p:spPr>
            </p:pic>
          </mc:Fallback>
        </mc:AlternateContent>
      </p:grpSp>
    </p:spTree>
    <p:extLst>
      <p:ext uri="{BB962C8B-B14F-4D97-AF65-F5344CB8AC3E}">
        <p14:creationId xmlns:p14="http://schemas.microsoft.com/office/powerpoint/2010/main" val="1161908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8E666-501C-96D0-F7E6-CC838C0BDF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E982FAD-A8CB-7B7E-C4B6-D2FAB1C43F77}"/>
              </a:ext>
            </a:extLst>
          </p:cNvPr>
          <p:cNvSpPr>
            <a:spLocks noGrp="1"/>
          </p:cNvSpPr>
          <p:nvPr>
            <p:ph type="title"/>
          </p:nvPr>
        </p:nvSpPr>
        <p:spPr>
          <a:xfrm>
            <a:off x="70775" y="89920"/>
            <a:ext cx="3796147" cy="648581"/>
          </a:xfrm>
        </p:spPr>
        <p:txBody>
          <a:bodyPr>
            <a:normAutofit fontScale="90000"/>
          </a:bodyPr>
          <a:lstStyle/>
          <a:p>
            <a:r>
              <a:rPr lang="en-GB" dirty="0"/>
              <a:t>Attainment – KS4</a:t>
            </a:r>
          </a:p>
        </p:txBody>
      </p:sp>
      <p:grpSp>
        <p:nvGrpSpPr>
          <p:cNvPr id="6" name="Group 5">
            <a:extLst>
              <a:ext uri="{FF2B5EF4-FFF2-40B4-BE49-F238E27FC236}">
                <a16:creationId xmlns:a16="http://schemas.microsoft.com/office/drawing/2014/main" id="{5A1C13D1-AF3F-37CD-DAB6-70025614C38B}"/>
              </a:ext>
            </a:extLst>
          </p:cNvPr>
          <p:cNvGrpSpPr/>
          <p:nvPr/>
        </p:nvGrpSpPr>
        <p:grpSpPr>
          <a:xfrm>
            <a:off x="129657" y="3837758"/>
            <a:ext cx="10329709" cy="2930322"/>
            <a:chOff x="204174" y="3866601"/>
            <a:chExt cx="9452444" cy="2907920"/>
          </a:xfrm>
        </p:grpSpPr>
        <p:pic>
          <p:nvPicPr>
            <p:cNvPr id="13" name="Picture 12">
              <a:extLst>
                <a:ext uri="{FF2B5EF4-FFF2-40B4-BE49-F238E27FC236}">
                  <a16:creationId xmlns:a16="http://schemas.microsoft.com/office/drawing/2014/main" id="{13AD7E99-560E-9FD1-CDFA-02164B6DC087}"/>
                </a:ext>
              </a:extLst>
            </p:cNvPr>
            <p:cNvPicPr>
              <a:picLocks noChangeAspect="1"/>
            </p:cNvPicPr>
            <p:nvPr/>
          </p:nvPicPr>
          <p:blipFill>
            <a:blip r:embed="rId2"/>
            <a:stretch>
              <a:fillRect/>
            </a:stretch>
          </p:blipFill>
          <p:spPr>
            <a:xfrm>
              <a:off x="204174" y="3866601"/>
              <a:ext cx="9452444" cy="290792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8667EF59-C409-A232-5436-79C549A1B612}"/>
                    </a:ext>
                  </a:extLst>
                </p14:cNvPr>
                <p14:cNvContentPartPr/>
                <p14:nvPr/>
              </p14:nvContentPartPr>
              <p14:xfrm>
                <a:off x="290857" y="5027465"/>
                <a:ext cx="9365761" cy="360"/>
              </p14:xfrm>
            </p:contentPart>
          </mc:Choice>
          <mc:Fallback xmlns="">
            <p:pic>
              <p:nvPicPr>
                <p:cNvPr id="2" name="Ink 1">
                  <a:extLst>
                    <a:ext uri="{FF2B5EF4-FFF2-40B4-BE49-F238E27FC236}">
                      <a16:creationId xmlns:a16="http://schemas.microsoft.com/office/drawing/2014/main" id="{8667EF59-C409-A232-5436-79C549A1B612}"/>
                    </a:ext>
                  </a:extLst>
                </p:cNvPr>
                <p:cNvPicPr/>
                <p:nvPr/>
              </p:nvPicPr>
              <p:blipFill>
                <a:blip r:embed="rId4"/>
                <a:stretch>
                  <a:fillRect/>
                </a:stretch>
              </p:blipFill>
              <p:spPr>
                <a:xfrm>
                  <a:off x="264831" y="4970225"/>
                  <a:ext cx="9417813" cy="114480"/>
                </a:xfrm>
                <a:prstGeom prst="rect">
                  <a:avLst/>
                </a:prstGeom>
              </p:spPr>
            </p:pic>
          </mc:Fallback>
        </mc:AlternateContent>
      </p:grpSp>
      <p:pic>
        <p:nvPicPr>
          <p:cNvPr id="14" name="Picture 13">
            <a:extLst>
              <a:ext uri="{FF2B5EF4-FFF2-40B4-BE49-F238E27FC236}">
                <a16:creationId xmlns:a16="http://schemas.microsoft.com/office/drawing/2014/main" id="{A71B681F-4236-4EE0-4397-3F5A225228F0}"/>
              </a:ext>
            </a:extLst>
          </p:cNvPr>
          <p:cNvPicPr>
            <a:picLocks noChangeAspect="1"/>
          </p:cNvPicPr>
          <p:nvPr/>
        </p:nvPicPr>
        <p:blipFill>
          <a:blip r:embed="rId5"/>
          <a:stretch>
            <a:fillRect/>
          </a:stretch>
        </p:blipFill>
        <p:spPr>
          <a:xfrm>
            <a:off x="8864132" y="55198"/>
            <a:ext cx="3257093" cy="2209969"/>
          </a:xfrm>
          <a:prstGeom prst="rect">
            <a:avLst/>
          </a:prstGeom>
        </p:spPr>
      </p:pic>
      <p:pic>
        <p:nvPicPr>
          <p:cNvPr id="18" name="Picture 17">
            <a:extLst>
              <a:ext uri="{FF2B5EF4-FFF2-40B4-BE49-F238E27FC236}">
                <a16:creationId xmlns:a16="http://schemas.microsoft.com/office/drawing/2014/main" id="{0F254168-5674-7586-DE01-B07C81E0D3D6}"/>
              </a:ext>
            </a:extLst>
          </p:cNvPr>
          <p:cNvPicPr>
            <a:picLocks noChangeAspect="1"/>
          </p:cNvPicPr>
          <p:nvPr/>
        </p:nvPicPr>
        <p:blipFill>
          <a:blip r:embed="rId6"/>
          <a:stretch>
            <a:fillRect/>
          </a:stretch>
        </p:blipFill>
        <p:spPr>
          <a:xfrm>
            <a:off x="8864132" y="2320105"/>
            <a:ext cx="3190468" cy="1400274"/>
          </a:xfrm>
          <a:prstGeom prst="rect">
            <a:avLst/>
          </a:prstGeom>
        </p:spPr>
      </p:pic>
      <p:sp>
        <p:nvSpPr>
          <p:cNvPr id="4" name="TextBox 3">
            <a:extLst>
              <a:ext uri="{FF2B5EF4-FFF2-40B4-BE49-F238E27FC236}">
                <a16:creationId xmlns:a16="http://schemas.microsoft.com/office/drawing/2014/main" id="{5C4E2993-06DF-5850-1841-C8B4FCC192F5}"/>
              </a:ext>
            </a:extLst>
          </p:cNvPr>
          <p:cNvSpPr txBox="1"/>
          <p:nvPr/>
        </p:nvSpPr>
        <p:spPr>
          <a:xfrm>
            <a:off x="137400" y="3558346"/>
            <a:ext cx="3481787" cy="369332"/>
          </a:xfrm>
          <a:prstGeom prst="rect">
            <a:avLst/>
          </a:prstGeom>
          <a:noFill/>
        </p:spPr>
        <p:txBody>
          <a:bodyPr wrap="none" rtlCol="0">
            <a:spAutoFit/>
          </a:bodyPr>
          <a:lstStyle/>
          <a:p>
            <a:r>
              <a:rPr lang="en-GB" dirty="0"/>
              <a:t>South West outcomes – all pupils</a:t>
            </a:r>
          </a:p>
        </p:txBody>
      </p:sp>
      <p:pic>
        <p:nvPicPr>
          <p:cNvPr id="19" name="Picture 18">
            <a:extLst>
              <a:ext uri="{FF2B5EF4-FFF2-40B4-BE49-F238E27FC236}">
                <a16:creationId xmlns:a16="http://schemas.microsoft.com/office/drawing/2014/main" id="{A5430DD3-7057-EBDF-0680-ABCE8B67EF7E}"/>
              </a:ext>
            </a:extLst>
          </p:cNvPr>
          <p:cNvPicPr>
            <a:picLocks noChangeAspect="1"/>
          </p:cNvPicPr>
          <p:nvPr/>
        </p:nvPicPr>
        <p:blipFill>
          <a:blip r:embed="rId7"/>
          <a:stretch>
            <a:fillRect/>
          </a:stretch>
        </p:blipFill>
        <p:spPr>
          <a:xfrm>
            <a:off x="6276110" y="2795270"/>
            <a:ext cx="2279831" cy="550559"/>
          </a:xfrm>
          <a:prstGeom prst="rect">
            <a:avLst/>
          </a:prstGeom>
        </p:spPr>
      </p:pic>
      <p:pic>
        <p:nvPicPr>
          <p:cNvPr id="20" name="Picture 19">
            <a:extLst>
              <a:ext uri="{FF2B5EF4-FFF2-40B4-BE49-F238E27FC236}">
                <a16:creationId xmlns:a16="http://schemas.microsoft.com/office/drawing/2014/main" id="{98CA19A2-5259-1AA4-D32A-16A9CA3E47AC}"/>
              </a:ext>
            </a:extLst>
          </p:cNvPr>
          <p:cNvPicPr>
            <a:picLocks noChangeAspect="1"/>
          </p:cNvPicPr>
          <p:nvPr/>
        </p:nvPicPr>
        <p:blipFill>
          <a:blip r:embed="rId8"/>
          <a:stretch>
            <a:fillRect/>
          </a:stretch>
        </p:blipFill>
        <p:spPr>
          <a:xfrm>
            <a:off x="129657" y="1080393"/>
            <a:ext cx="5996306" cy="2265436"/>
          </a:xfrm>
          <a:prstGeom prst="rect">
            <a:avLst/>
          </a:prstGeom>
        </p:spPr>
      </p:pic>
      <p:sp>
        <p:nvSpPr>
          <p:cNvPr id="21" name="TextBox 20">
            <a:extLst>
              <a:ext uri="{FF2B5EF4-FFF2-40B4-BE49-F238E27FC236}">
                <a16:creationId xmlns:a16="http://schemas.microsoft.com/office/drawing/2014/main" id="{51C3F57C-29FD-6E36-60A8-F0453B200875}"/>
              </a:ext>
            </a:extLst>
          </p:cNvPr>
          <p:cNvSpPr txBox="1"/>
          <p:nvPr/>
        </p:nvSpPr>
        <p:spPr>
          <a:xfrm>
            <a:off x="70775" y="733694"/>
            <a:ext cx="3147465" cy="369332"/>
          </a:xfrm>
          <a:prstGeom prst="rect">
            <a:avLst/>
          </a:prstGeom>
          <a:noFill/>
        </p:spPr>
        <p:txBody>
          <a:bodyPr wrap="none" rtlCol="0">
            <a:spAutoFit/>
          </a:bodyPr>
          <a:lstStyle/>
          <a:p>
            <a:r>
              <a:rPr lang="en-GB" dirty="0"/>
              <a:t>England outcomes – all pupils</a:t>
            </a:r>
          </a:p>
        </p:txBody>
      </p:sp>
    </p:spTree>
    <p:extLst>
      <p:ext uri="{BB962C8B-B14F-4D97-AF65-F5344CB8AC3E}">
        <p14:creationId xmlns:p14="http://schemas.microsoft.com/office/powerpoint/2010/main" val="128960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830990-275C-F988-B347-69023A36669F}"/>
              </a:ext>
            </a:extLst>
          </p:cNvPr>
          <p:cNvSpPr>
            <a:spLocks noGrp="1"/>
          </p:cNvSpPr>
          <p:nvPr>
            <p:ph type="title"/>
          </p:nvPr>
        </p:nvSpPr>
        <p:spPr>
          <a:xfrm>
            <a:off x="0" y="-140565"/>
            <a:ext cx="6428509" cy="1034662"/>
          </a:xfrm>
        </p:spPr>
        <p:txBody>
          <a:bodyPr/>
          <a:lstStyle/>
          <a:p>
            <a:r>
              <a:rPr lang="en-GB" dirty="0"/>
              <a:t>Reception year quality</a:t>
            </a:r>
          </a:p>
        </p:txBody>
      </p:sp>
      <p:pic>
        <p:nvPicPr>
          <p:cNvPr id="8" name="Picture 7">
            <a:extLst>
              <a:ext uri="{FF2B5EF4-FFF2-40B4-BE49-F238E27FC236}">
                <a16:creationId xmlns:a16="http://schemas.microsoft.com/office/drawing/2014/main" id="{29563AD3-00FD-1652-4894-8C54B620D9D1}"/>
              </a:ext>
            </a:extLst>
          </p:cNvPr>
          <p:cNvPicPr>
            <a:picLocks noChangeAspect="1"/>
          </p:cNvPicPr>
          <p:nvPr/>
        </p:nvPicPr>
        <p:blipFill>
          <a:blip r:embed="rId2"/>
          <a:stretch>
            <a:fillRect/>
          </a:stretch>
        </p:blipFill>
        <p:spPr>
          <a:xfrm>
            <a:off x="481259" y="1386166"/>
            <a:ext cx="4758254" cy="2161256"/>
          </a:xfrm>
          <a:prstGeom prst="rect">
            <a:avLst/>
          </a:prstGeom>
        </p:spPr>
      </p:pic>
      <p:pic>
        <p:nvPicPr>
          <p:cNvPr id="9" name="Picture 8">
            <a:extLst>
              <a:ext uri="{FF2B5EF4-FFF2-40B4-BE49-F238E27FC236}">
                <a16:creationId xmlns:a16="http://schemas.microsoft.com/office/drawing/2014/main" id="{0EFB0BDD-8798-5209-B396-A48C5200287E}"/>
              </a:ext>
            </a:extLst>
          </p:cNvPr>
          <p:cNvPicPr>
            <a:picLocks noChangeAspect="1"/>
          </p:cNvPicPr>
          <p:nvPr/>
        </p:nvPicPr>
        <p:blipFill>
          <a:blip r:embed="rId3"/>
          <a:stretch>
            <a:fillRect/>
          </a:stretch>
        </p:blipFill>
        <p:spPr>
          <a:xfrm>
            <a:off x="499545" y="3614777"/>
            <a:ext cx="4758255" cy="2379893"/>
          </a:xfrm>
          <a:prstGeom prst="rect">
            <a:avLst/>
          </a:prstGeom>
        </p:spPr>
      </p:pic>
      <p:sp>
        <p:nvSpPr>
          <p:cNvPr id="11" name="TextBox 10">
            <a:extLst>
              <a:ext uri="{FF2B5EF4-FFF2-40B4-BE49-F238E27FC236}">
                <a16:creationId xmlns:a16="http://schemas.microsoft.com/office/drawing/2014/main" id="{DCB57894-E621-94C4-3587-F03213DCD70C}"/>
              </a:ext>
            </a:extLst>
          </p:cNvPr>
          <p:cNvSpPr txBox="1"/>
          <p:nvPr/>
        </p:nvSpPr>
        <p:spPr>
          <a:xfrm>
            <a:off x="381000" y="976745"/>
            <a:ext cx="2799613" cy="369332"/>
          </a:xfrm>
          <a:prstGeom prst="rect">
            <a:avLst/>
          </a:prstGeom>
          <a:noFill/>
        </p:spPr>
        <p:txBody>
          <a:bodyPr wrap="none" rtlCol="0">
            <a:spAutoFit/>
          </a:bodyPr>
          <a:lstStyle/>
          <a:p>
            <a:r>
              <a:rPr lang="en-GB" dirty="0"/>
              <a:t>GLD England/South West:</a:t>
            </a:r>
          </a:p>
        </p:txBody>
      </p:sp>
      <p:sp>
        <p:nvSpPr>
          <p:cNvPr id="12" name="TextBox 11">
            <a:extLst>
              <a:ext uri="{FF2B5EF4-FFF2-40B4-BE49-F238E27FC236}">
                <a16:creationId xmlns:a16="http://schemas.microsoft.com/office/drawing/2014/main" id="{9393667F-5727-3ADA-BE62-96DC5BAB5C0D}"/>
              </a:ext>
            </a:extLst>
          </p:cNvPr>
          <p:cNvSpPr txBox="1"/>
          <p:nvPr/>
        </p:nvSpPr>
        <p:spPr>
          <a:xfrm>
            <a:off x="5936673" y="1016834"/>
            <a:ext cx="2454390" cy="369332"/>
          </a:xfrm>
          <a:prstGeom prst="rect">
            <a:avLst/>
          </a:prstGeom>
          <a:noFill/>
        </p:spPr>
        <p:txBody>
          <a:bodyPr wrap="none" rtlCol="0">
            <a:spAutoFit/>
          </a:bodyPr>
          <a:lstStyle/>
          <a:p>
            <a:r>
              <a:rPr lang="en-GB" dirty="0"/>
              <a:t>GLD by South West LA:</a:t>
            </a:r>
          </a:p>
        </p:txBody>
      </p:sp>
      <p:grpSp>
        <p:nvGrpSpPr>
          <p:cNvPr id="2" name="Group 1">
            <a:extLst>
              <a:ext uri="{FF2B5EF4-FFF2-40B4-BE49-F238E27FC236}">
                <a16:creationId xmlns:a16="http://schemas.microsoft.com/office/drawing/2014/main" id="{6E77060C-BC44-6B99-3C1F-B0C0512CF991}"/>
              </a:ext>
            </a:extLst>
          </p:cNvPr>
          <p:cNvGrpSpPr/>
          <p:nvPr/>
        </p:nvGrpSpPr>
        <p:grpSpPr>
          <a:xfrm>
            <a:off x="5936673" y="1386166"/>
            <a:ext cx="5605378" cy="4698253"/>
            <a:chOff x="5936673" y="1265651"/>
            <a:chExt cx="5605378" cy="4698253"/>
          </a:xfrm>
        </p:grpSpPr>
        <p:pic>
          <p:nvPicPr>
            <p:cNvPr id="10" name="Picture 9">
              <a:extLst>
                <a:ext uri="{FF2B5EF4-FFF2-40B4-BE49-F238E27FC236}">
                  <a16:creationId xmlns:a16="http://schemas.microsoft.com/office/drawing/2014/main" id="{886AFC05-4A8B-63EC-AF73-A1DE2C3F0372}"/>
                </a:ext>
              </a:extLst>
            </p:cNvPr>
            <p:cNvPicPr>
              <a:picLocks noChangeAspect="1"/>
            </p:cNvPicPr>
            <p:nvPr/>
          </p:nvPicPr>
          <p:blipFill>
            <a:blip r:embed="rId4"/>
            <a:stretch>
              <a:fillRect/>
            </a:stretch>
          </p:blipFill>
          <p:spPr>
            <a:xfrm>
              <a:off x="5936673" y="1265651"/>
              <a:ext cx="5605378" cy="4698253"/>
            </a:xfrm>
            <a:prstGeom prst="rect">
              <a:avLst/>
            </a:prstGeom>
          </p:spPr>
        </p:pic>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547D8CDE-ACDB-EB3C-BB3C-481006451DA2}"/>
                    </a:ext>
                  </a:extLst>
                </p14:cNvPr>
                <p14:cNvContentPartPr/>
                <p14:nvPr/>
              </p14:nvContentPartPr>
              <p14:xfrm>
                <a:off x="6026640" y="3822120"/>
                <a:ext cx="5492880" cy="360"/>
              </p14:xfrm>
            </p:contentPart>
          </mc:Choice>
          <mc:Fallback xmlns="">
            <p:pic>
              <p:nvPicPr>
                <p:cNvPr id="14" name="Ink 13">
                  <a:extLst>
                    <a:ext uri="{FF2B5EF4-FFF2-40B4-BE49-F238E27FC236}">
                      <a16:creationId xmlns:a16="http://schemas.microsoft.com/office/drawing/2014/main" id="{547D8CDE-ACDB-EB3C-BB3C-481006451DA2}"/>
                    </a:ext>
                  </a:extLst>
                </p:cNvPr>
                <p:cNvPicPr/>
                <p:nvPr/>
              </p:nvPicPr>
              <p:blipFill>
                <a:blip r:embed="rId6"/>
                <a:stretch>
                  <a:fillRect/>
                </a:stretch>
              </p:blipFill>
              <p:spPr>
                <a:xfrm>
                  <a:off x="5972640" y="3714120"/>
                  <a:ext cx="5600520" cy="216000"/>
                </a:xfrm>
                <a:prstGeom prst="rect">
                  <a:avLst/>
                </a:prstGeom>
              </p:spPr>
            </p:pic>
          </mc:Fallback>
        </mc:AlternateContent>
      </p:grpSp>
      <p:sp>
        <p:nvSpPr>
          <p:cNvPr id="15" name="TextBox 14">
            <a:extLst>
              <a:ext uri="{FF2B5EF4-FFF2-40B4-BE49-F238E27FC236}">
                <a16:creationId xmlns:a16="http://schemas.microsoft.com/office/drawing/2014/main" id="{3136F02F-31DE-4016-E6D6-5DA7FA98A5FB}"/>
              </a:ext>
            </a:extLst>
          </p:cNvPr>
          <p:cNvSpPr txBox="1"/>
          <p:nvPr/>
        </p:nvSpPr>
        <p:spPr>
          <a:xfrm>
            <a:off x="481259" y="5963904"/>
            <a:ext cx="3891130" cy="738664"/>
          </a:xfrm>
          <a:prstGeom prst="rect">
            <a:avLst/>
          </a:prstGeom>
          <a:noFill/>
        </p:spPr>
        <p:txBody>
          <a:bodyPr wrap="none" rtlCol="0">
            <a:spAutoFit/>
          </a:bodyPr>
          <a:lstStyle/>
          <a:p>
            <a:r>
              <a:rPr lang="en-GB" sz="1400" b="1" dirty="0"/>
              <a:t>2023/24 		England	South West</a:t>
            </a:r>
          </a:p>
          <a:p>
            <a:r>
              <a:rPr lang="en-GB" sz="1400" b="1" dirty="0"/>
              <a:t>All pupils	</a:t>
            </a:r>
            <a:r>
              <a:rPr lang="en-GB" sz="1400" dirty="0"/>
              <a:t>	67.7%	69.2%</a:t>
            </a:r>
          </a:p>
          <a:p>
            <a:r>
              <a:rPr lang="en-GB" sz="1400" b="1" dirty="0"/>
              <a:t>Disadvantaged pupils</a:t>
            </a:r>
            <a:r>
              <a:rPr lang="en-GB" sz="1400" dirty="0"/>
              <a:t>	51.5%	50%</a:t>
            </a:r>
          </a:p>
        </p:txBody>
      </p:sp>
    </p:spTree>
    <p:extLst>
      <p:ext uri="{BB962C8B-B14F-4D97-AF65-F5344CB8AC3E}">
        <p14:creationId xmlns:p14="http://schemas.microsoft.com/office/powerpoint/2010/main" val="14284840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4FE0C-AB6A-0857-09AB-064AA5C2110E}"/>
              </a:ext>
            </a:extLst>
          </p:cNvPr>
          <p:cNvSpPr>
            <a:spLocks noGrp="1"/>
          </p:cNvSpPr>
          <p:nvPr>
            <p:ph type="title"/>
          </p:nvPr>
        </p:nvSpPr>
        <p:spPr>
          <a:xfrm>
            <a:off x="0" y="53399"/>
            <a:ext cx="4606636" cy="556202"/>
          </a:xfrm>
        </p:spPr>
        <p:txBody>
          <a:bodyPr>
            <a:normAutofit fontScale="90000"/>
          </a:bodyPr>
          <a:lstStyle/>
          <a:p>
            <a:r>
              <a:rPr lang="en-GB" dirty="0"/>
              <a:t>Mainstream inclusion</a:t>
            </a:r>
          </a:p>
        </p:txBody>
      </p:sp>
      <p:pic>
        <p:nvPicPr>
          <p:cNvPr id="5" name="Picture 4">
            <a:extLst>
              <a:ext uri="{FF2B5EF4-FFF2-40B4-BE49-F238E27FC236}">
                <a16:creationId xmlns:a16="http://schemas.microsoft.com/office/drawing/2014/main" id="{A3F41692-67DB-C790-0F46-282A018F85FA}"/>
              </a:ext>
            </a:extLst>
          </p:cNvPr>
          <p:cNvPicPr>
            <a:picLocks noChangeAspect="1"/>
          </p:cNvPicPr>
          <p:nvPr/>
        </p:nvPicPr>
        <p:blipFill>
          <a:blip r:embed="rId2"/>
          <a:stretch>
            <a:fillRect/>
          </a:stretch>
        </p:blipFill>
        <p:spPr>
          <a:xfrm>
            <a:off x="52164" y="767975"/>
            <a:ext cx="4187328" cy="1955809"/>
          </a:xfrm>
          <a:prstGeom prst="rect">
            <a:avLst/>
          </a:prstGeom>
        </p:spPr>
      </p:pic>
      <p:pic>
        <p:nvPicPr>
          <p:cNvPr id="9" name="Picture 8">
            <a:extLst>
              <a:ext uri="{FF2B5EF4-FFF2-40B4-BE49-F238E27FC236}">
                <a16:creationId xmlns:a16="http://schemas.microsoft.com/office/drawing/2014/main" id="{5F793DC7-96AB-8855-DA8B-F4F390DDBA53}"/>
              </a:ext>
            </a:extLst>
          </p:cNvPr>
          <p:cNvPicPr>
            <a:picLocks noChangeAspect="1"/>
          </p:cNvPicPr>
          <p:nvPr/>
        </p:nvPicPr>
        <p:blipFill>
          <a:blip r:embed="rId3"/>
          <a:stretch>
            <a:fillRect/>
          </a:stretch>
        </p:blipFill>
        <p:spPr>
          <a:xfrm>
            <a:off x="8413410" y="728483"/>
            <a:ext cx="3726426" cy="1754476"/>
          </a:xfrm>
          <a:prstGeom prst="rect">
            <a:avLst/>
          </a:prstGeom>
        </p:spPr>
      </p:pic>
      <p:sp>
        <p:nvSpPr>
          <p:cNvPr id="10" name="TextBox 9">
            <a:extLst>
              <a:ext uri="{FF2B5EF4-FFF2-40B4-BE49-F238E27FC236}">
                <a16:creationId xmlns:a16="http://schemas.microsoft.com/office/drawing/2014/main" id="{D8270F90-18E6-E547-E6B4-4E8FC53A5086}"/>
              </a:ext>
            </a:extLst>
          </p:cNvPr>
          <p:cNvSpPr txBox="1"/>
          <p:nvPr/>
        </p:nvSpPr>
        <p:spPr>
          <a:xfrm>
            <a:off x="8413410" y="2482959"/>
            <a:ext cx="3653900" cy="523220"/>
          </a:xfrm>
          <a:prstGeom prst="rect">
            <a:avLst/>
          </a:prstGeom>
          <a:noFill/>
        </p:spPr>
        <p:txBody>
          <a:bodyPr wrap="square" rtlCol="0">
            <a:spAutoFit/>
          </a:bodyPr>
          <a:lstStyle/>
          <a:p>
            <a:r>
              <a:rPr lang="en-GB" sz="1400" dirty="0"/>
              <a:t>Cornwall’s overall permanent exclusions was the 2</a:t>
            </a:r>
            <a:r>
              <a:rPr lang="en-GB" sz="1400" baseline="30000" dirty="0"/>
              <a:t>nd</a:t>
            </a:r>
            <a:r>
              <a:rPr lang="en-GB" sz="1400" dirty="0"/>
              <a:t> highest in the SW.</a:t>
            </a:r>
          </a:p>
        </p:txBody>
      </p:sp>
      <p:pic>
        <p:nvPicPr>
          <p:cNvPr id="12" name="Picture 11">
            <a:extLst>
              <a:ext uri="{FF2B5EF4-FFF2-40B4-BE49-F238E27FC236}">
                <a16:creationId xmlns:a16="http://schemas.microsoft.com/office/drawing/2014/main" id="{F711EEC1-6CCD-A1CB-EDE1-99F7A6E26DCE}"/>
              </a:ext>
            </a:extLst>
          </p:cNvPr>
          <p:cNvPicPr>
            <a:picLocks noChangeAspect="1"/>
          </p:cNvPicPr>
          <p:nvPr/>
        </p:nvPicPr>
        <p:blipFill>
          <a:blip r:embed="rId4"/>
          <a:stretch>
            <a:fillRect/>
          </a:stretch>
        </p:blipFill>
        <p:spPr>
          <a:xfrm>
            <a:off x="4402280" y="767975"/>
            <a:ext cx="3848342" cy="1801024"/>
          </a:xfrm>
          <a:prstGeom prst="rect">
            <a:avLst/>
          </a:prstGeom>
        </p:spPr>
      </p:pic>
      <p:sp>
        <p:nvSpPr>
          <p:cNvPr id="13" name="TextBox 12">
            <a:extLst>
              <a:ext uri="{FF2B5EF4-FFF2-40B4-BE49-F238E27FC236}">
                <a16:creationId xmlns:a16="http://schemas.microsoft.com/office/drawing/2014/main" id="{CA2F6645-3F59-6C9A-D259-8B258F3E8869}"/>
              </a:ext>
            </a:extLst>
          </p:cNvPr>
          <p:cNvSpPr txBox="1"/>
          <p:nvPr/>
        </p:nvSpPr>
        <p:spPr>
          <a:xfrm>
            <a:off x="4336924" y="2569071"/>
            <a:ext cx="3913698" cy="523220"/>
          </a:xfrm>
          <a:prstGeom prst="rect">
            <a:avLst/>
          </a:prstGeom>
          <a:noFill/>
        </p:spPr>
        <p:txBody>
          <a:bodyPr wrap="square" rtlCol="0">
            <a:spAutoFit/>
          </a:bodyPr>
          <a:lstStyle/>
          <a:p>
            <a:r>
              <a:rPr lang="en-GB" sz="1400" dirty="0"/>
              <a:t>The Cornwall overall suspension rate was the 3</a:t>
            </a:r>
            <a:r>
              <a:rPr lang="en-GB" sz="1400" baseline="30000" dirty="0"/>
              <a:t>rd</a:t>
            </a:r>
            <a:r>
              <a:rPr lang="en-GB" sz="1400" dirty="0"/>
              <a:t> highest in the SW</a:t>
            </a:r>
          </a:p>
        </p:txBody>
      </p:sp>
      <p:sp>
        <p:nvSpPr>
          <p:cNvPr id="16" name="TextBox 15">
            <a:extLst>
              <a:ext uri="{FF2B5EF4-FFF2-40B4-BE49-F238E27FC236}">
                <a16:creationId xmlns:a16="http://schemas.microsoft.com/office/drawing/2014/main" id="{49E324E0-3B26-4E7E-544A-44896729F941}"/>
              </a:ext>
            </a:extLst>
          </p:cNvPr>
          <p:cNvSpPr txBox="1"/>
          <p:nvPr/>
        </p:nvSpPr>
        <p:spPr>
          <a:xfrm>
            <a:off x="608445" y="3429000"/>
            <a:ext cx="5061835" cy="369332"/>
          </a:xfrm>
          <a:prstGeom prst="rect">
            <a:avLst/>
          </a:prstGeom>
          <a:noFill/>
        </p:spPr>
        <p:txBody>
          <a:bodyPr wrap="none" rtlCol="0">
            <a:spAutoFit/>
          </a:bodyPr>
          <a:lstStyle/>
          <a:p>
            <a:r>
              <a:rPr lang="en-GB" dirty="0"/>
              <a:t>Suspensions and exclusions of pupils with SEND</a:t>
            </a:r>
          </a:p>
        </p:txBody>
      </p:sp>
      <p:grpSp>
        <p:nvGrpSpPr>
          <p:cNvPr id="29" name="Group 28">
            <a:extLst>
              <a:ext uri="{FF2B5EF4-FFF2-40B4-BE49-F238E27FC236}">
                <a16:creationId xmlns:a16="http://schemas.microsoft.com/office/drawing/2014/main" id="{E6121ED8-5E31-25ED-B706-7A62F589A959}"/>
              </a:ext>
            </a:extLst>
          </p:cNvPr>
          <p:cNvGrpSpPr/>
          <p:nvPr/>
        </p:nvGrpSpPr>
        <p:grpSpPr>
          <a:xfrm>
            <a:off x="608445" y="3888076"/>
            <a:ext cx="10427768" cy="2590800"/>
            <a:chOff x="608445" y="3888076"/>
            <a:chExt cx="10427768" cy="2590800"/>
          </a:xfrm>
        </p:grpSpPr>
        <p:pic>
          <p:nvPicPr>
            <p:cNvPr id="15" name="Picture 14">
              <a:extLst>
                <a:ext uri="{FF2B5EF4-FFF2-40B4-BE49-F238E27FC236}">
                  <a16:creationId xmlns:a16="http://schemas.microsoft.com/office/drawing/2014/main" id="{81D610B3-F498-0FB6-BFA1-AC1BAF11CB52}"/>
                </a:ext>
              </a:extLst>
            </p:cNvPr>
            <p:cNvPicPr>
              <a:picLocks noChangeAspect="1"/>
            </p:cNvPicPr>
            <p:nvPr/>
          </p:nvPicPr>
          <p:blipFill>
            <a:blip r:embed="rId5"/>
            <a:stretch>
              <a:fillRect/>
            </a:stretch>
          </p:blipFill>
          <p:spPr>
            <a:xfrm>
              <a:off x="608445" y="3888076"/>
              <a:ext cx="10427768" cy="2590800"/>
            </a:xfrm>
            <a:prstGeom prst="rect">
              <a:avLst/>
            </a:prstGeom>
          </p:spPr>
        </p:pic>
        <p:sp>
          <p:nvSpPr>
            <p:cNvPr id="17" name="Rectangle 16">
              <a:extLst>
                <a:ext uri="{FF2B5EF4-FFF2-40B4-BE49-F238E27FC236}">
                  <a16:creationId xmlns:a16="http://schemas.microsoft.com/office/drawing/2014/main" id="{3DBB71B3-F368-FB8C-F72D-E7566CC199F1}"/>
                </a:ext>
              </a:extLst>
            </p:cNvPr>
            <p:cNvSpPr/>
            <p:nvPr/>
          </p:nvSpPr>
          <p:spPr>
            <a:xfrm>
              <a:off x="5911176" y="4363232"/>
              <a:ext cx="1334751" cy="23647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7FE061A-B11C-438C-0EE2-154431A4EC87}"/>
                </a:ext>
              </a:extLst>
            </p:cNvPr>
            <p:cNvSpPr/>
            <p:nvPr/>
          </p:nvSpPr>
          <p:spPr>
            <a:xfrm>
              <a:off x="5911176" y="4804243"/>
              <a:ext cx="1334751" cy="2364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70485E0-8FC5-8D82-540E-4B64847E9A1C}"/>
                </a:ext>
              </a:extLst>
            </p:cNvPr>
            <p:cNvSpPr/>
            <p:nvPr/>
          </p:nvSpPr>
          <p:spPr>
            <a:xfrm>
              <a:off x="8910685" y="4363232"/>
              <a:ext cx="2125528" cy="23647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0405C8B0-78BD-692F-93F8-C6EA023F1250}"/>
                </a:ext>
              </a:extLst>
            </p:cNvPr>
            <p:cNvSpPr/>
            <p:nvPr/>
          </p:nvSpPr>
          <p:spPr>
            <a:xfrm>
              <a:off x="8910685" y="4804243"/>
              <a:ext cx="2125528" cy="2364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721B791A-ED4E-9D02-B96A-78FE1D6CCB6F}"/>
                </a:ext>
              </a:extLst>
            </p:cNvPr>
            <p:cNvSpPr/>
            <p:nvPr/>
          </p:nvSpPr>
          <p:spPr>
            <a:xfrm>
              <a:off x="5911176" y="5074865"/>
              <a:ext cx="1334751" cy="23647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3EC24B7F-E172-D9AD-FF05-67332D7EB611}"/>
                </a:ext>
              </a:extLst>
            </p:cNvPr>
            <p:cNvSpPr/>
            <p:nvPr/>
          </p:nvSpPr>
          <p:spPr>
            <a:xfrm>
              <a:off x="5911176" y="5515876"/>
              <a:ext cx="1334751" cy="2364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14BF6D1D-D986-409E-1C02-4FE93C630CB1}"/>
                </a:ext>
              </a:extLst>
            </p:cNvPr>
            <p:cNvSpPr/>
            <p:nvPr/>
          </p:nvSpPr>
          <p:spPr>
            <a:xfrm>
              <a:off x="8910685" y="5074865"/>
              <a:ext cx="2125528" cy="23647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EF06F96A-1756-5013-6FD4-2591B44FC0A6}"/>
                </a:ext>
              </a:extLst>
            </p:cNvPr>
            <p:cNvSpPr/>
            <p:nvPr/>
          </p:nvSpPr>
          <p:spPr>
            <a:xfrm>
              <a:off x="8910685" y="5515876"/>
              <a:ext cx="2125528" cy="23647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848703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2E4A3-304F-7E4A-F912-34A52DB53A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3B4CCF1-2CA0-1F33-4C1B-E18BC0918B16}"/>
              </a:ext>
            </a:extLst>
          </p:cNvPr>
          <p:cNvSpPr>
            <a:spLocks noGrp="1"/>
          </p:cNvSpPr>
          <p:nvPr>
            <p:ph type="title"/>
          </p:nvPr>
        </p:nvSpPr>
        <p:spPr>
          <a:xfrm>
            <a:off x="69273" y="230127"/>
            <a:ext cx="12053454" cy="687819"/>
          </a:xfrm>
        </p:spPr>
        <p:txBody>
          <a:bodyPr>
            <a:normAutofit fontScale="90000"/>
          </a:bodyPr>
          <a:lstStyle/>
          <a:p>
            <a:r>
              <a:rPr lang="en-GB" dirty="0"/>
              <a:t>Cornwall exclusions compared to contextually similar LAs </a:t>
            </a:r>
          </a:p>
        </p:txBody>
      </p:sp>
      <p:pic>
        <p:nvPicPr>
          <p:cNvPr id="7" name="Picture 6">
            <a:extLst>
              <a:ext uri="{FF2B5EF4-FFF2-40B4-BE49-F238E27FC236}">
                <a16:creationId xmlns:a16="http://schemas.microsoft.com/office/drawing/2014/main" id="{0EFAFA65-B1A8-81D9-62E7-FCB3F38DA691}"/>
              </a:ext>
            </a:extLst>
          </p:cNvPr>
          <p:cNvPicPr>
            <a:picLocks noChangeAspect="1"/>
          </p:cNvPicPr>
          <p:nvPr/>
        </p:nvPicPr>
        <p:blipFill>
          <a:blip r:embed="rId2"/>
          <a:stretch>
            <a:fillRect/>
          </a:stretch>
        </p:blipFill>
        <p:spPr>
          <a:xfrm>
            <a:off x="288916" y="1040363"/>
            <a:ext cx="4269228" cy="2693077"/>
          </a:xfrm>
          <a:prstGeom prst="rect">
            <a:avLst/>
          </a:prstGeom>
        </p:spPr>
      </p:pic>
      <p:graphicFrame>
        <p:nvGraphicFramePr>
          <p:cNvPr id="8" name="Table 7">
            <a:extLst>
              <a:ext uri="{FF2B5EF4-FFF2-40B4-BE49-F238E27FC236}">
                <a16:creationId xmlns:a16="http://schemas.microsoft.com/office/drawing/2014/main" id="{2B878A79-9212-0F1A-340B-95BBF7802930}"/>
              </a:ext>
            </a:extLst>
          </p:cNvPr>
          <p:cNvGraphicFramePr>
            <a:graphicFrameLocks noGrp="1"/>
          </p:cNvGraphicFramePr>
          <p:nvPr>
            <p:extLst>
              <p:ext uri="{D42A27DB-BD31-4B8C-83A1-F6EECF244321}">
                <p14:modId xmlns:p14="http://schemas.microsoft.com/office/powerpoint/2010/main" val="3796528775"/>
              </p:ext>
            </p:extLst>
          </p:nvPr>
        </p:nvGraphicFramePr>
        <p:xfrm>
          <a:off x="5428957" y="1629182"/>
          <a:ext cx="5890209" cy="3916680"/>
        </p:xfrm>
        <a:graphic>
          <a:graphicData uri="http://schemas.openxmlformats.org/drawingml/2006/table">
            <a:tbl>
              <a:tblPr firstRow="1" bandRow="1">
                <a:tableStyleId>{5C22544A-7EE6-4342-B048-85BDC9FD1C3A}</a:tableStyleId>
              </a:tblPr>
              <a:tblGrid>
                <a:gridCol w="1350066">
                  <a:extLst>
                    <a:ext uri="{9D8B030D-6E8A-4147-A177-3AD203B41FA5}">
                      <a16:colId xmlns:a16="http://schemas.microsoft.com/office/drawing/2014/main" val="3683247580"/>
                    </a:ext>
                  </a:extLst>
                </a:gridCol>
                <a:gridCol w="1659275">
                  <a:extLst>
                    <a:ext uri="{9D8B030D-6E8A-4147-A177-3AD203B41FA5}">
                      <a16:colId xmlns:a16="http://schemas.microsoft.com/office/drawing/2014/main" val="3540367874"/>
                    </a:ext>
                  </a:extLst>
                </a:gridCol>
                <a:gridCol w="1358777">
                  <a:extLst>
                    <a:ext uri="{9D8B030D-6E8A-4147-A177-3AD203B41FA5}">
                      <a16:colId xmlns:a16="http://schemas.microsoft.com/office/drawing/2014/main" val="3493782524"/>
                    </a:ext>
                  </a:extLst>
                </a:gridCol>
                <a:gridCol w="1522091">
                  <a:extLst>
                    <a:ext uri="{9D8B030D-6E8A-4147-A177-3AD203B41FA5}">
                      <a16:colId xmlns:a16="http://schemas.microsoft.com/office/drawing/2014/main" val="4106629562"/>
                    </a:ext>
                  </a:extLst>
                </a:gridCol>
              </a:tblGrid>
              <a:tr h="370840">
                <a:tc>
                  <a:txBody>
                    <a:bodyPr/>
                    <a:lstStyle/>
                    <a:p>
                      <a:r>
                        <a:rPr lang="en-GB" sz="1600" dirty="0">
                          <a:latin typeface="Aptos (Body)"/>
                        </a:rPr>
                        <a:t>Similarity</a:t>
                      </a:r>
                    </a:p>
                  </a:txBody>
                  <a:tcPr/>
                </a:tc>
                <a:tc>
                  <a:txBody>
                    <a:bodyPr/>
                    <a:lstStyle/>
                    <a:p>
                      <a:r>
                        <a:rPr lang="en-GB" sz="1600" dirty="0">
                          <a:latin typeface="Aptos (Body)"/>
                        </a:rPr>
                        <a:t>County</a:t>
                      </a:r>
                    </a:p>
                  </a:txBody>
                  <a:tcPr/>
                </a:tc>
                <a:tc>
                  <a:txBody>
                    <a:bodyPr/>
                    <a:lstStyle/>
                    <a:p>
                      <a:r>
                        <a:rPr lang="en-GB" sz="1600" dirty="0">
                          <a:latin typeface="Aptos (Body)"/>
                        </a:rPr>
                        <a:t>Suspension rate</a:t>
                      </a:r>
                    </a:p>
                  </a:txBody>
                  <a:tcPr/>
                </a:tc>
                <a:tc>
                  <a:txBody>
                    <a:bodyPr/>
                    <a:lstStyle/>
                    <a:p>
                      <a:r>
                        <a:rPr lang="en-GB" sz="1600" dirty="0">
                          <a:latin typeface="Aptos (Body)"/>
                        </a:rPr>
                        <a:t>Permanent exclusion rate</a:t>
                      </a:r>
                    </a:p>
                  </a:txBody>
                  <a:tcPr/>
                </a:tc>
                <a:extLst>
                  <a:ext uri="{0D108BD9-81ED-4DB2-BD59-A6C34878D82A}">
                    <a16:rowId xmlns:a16="http://schemas.microsoft.com/office/drawing/2014/main" val="2498050372"/>
                  </a:ext>
                </a:extLst>
              </a:tr>
              <a:tr h="370840">
                <a:tc>
                  <a:txBody>
                    <a:bodyPr/>
                    <a:lstStyle/>
                    <a:p>
                      <a:endParaRPr lang="en-GB" sz="1600" dirty="0">
                        <a:latin typeface="Aptos (Body)"/>
                      </a:endParaRPr>
                    </a:p>
                  </a:txBody>
                  <a:tcPr/>
                </a:tc>
                <a:tc>
                  <a:txBody>
                    <a:bodyPr/>
                    <a:lstStyle/>
                    <a:p>
                      <a:r>
                        <a:rPr lang="en-GB" sz="1600" b="1" dirty="0">
                          <a:latin typeface="Aptos (Body)"/>
                        </a:rPr>
                        <a:t>Cornwall</a:t>
                      </a:r>
                    </a:p>
                  </a:txBody>
                  <a:tcPr/>
                </a:tc>
                <a:tc>
                  <a:txBody>
                    <a:bodyPr/>
                    <a:lstStyle/>
                    <a:p>
                      <a:r>
                        <a:rPr lang="en-GB" sz="1600" b="1" dirty="0">
                          <a:latin typeface="Aptos (Body)"/>
                        </a:rPr>
                        <a:t>6.29</a:t>
                      </a:r>
                    </a:p>
                  </a:txBody>
                  <a:tcPr/>
                </a:tc>
                <a:tc>
                  <a:txBody>
                    <a:bodyPr/>
                    <a:lstStyle/>
                    <a:p>
                      <a:r>
                        <a:rPr lang="en-GB" sz="1600" b="1" dirty="0">
                          <a:latin typeface="Aptos (Body)"/>
                        </a:rPr>
                        <a:t>0.08</a:t>
                      </a:r>
                    </a:p>
                  </a:txBody>
                  <a:tcPr/>
                </a:tc>
                <a:extLst>
                  <a:ext uri="{0D108BD9-81ED-4DB2-BD59-A6C34878D82A}">
                    <a16:rowId xmlns:a16="http://schemas.microsoft.com/office/drawing/2014/main" val="1036617581"/>
                  </a:ext>
                </a:extLst>
              </a:tr>
              <a:tr h="370840">
                <a:tc rowSpan="4">
                  <a:txBody>
                    <a:bodyPr/>
                    <a:lstStyle/>
                    <a:p>
                      <a:r>
                        <a:rPr lang="en-GB" sz="1600" b="1" dirty="0">
                          <a:latin typeface="Aptos (Body)"/>
                        </a:rPr>
                        <a:t>Coastal</a:t>
                      </a:r>
                    </a:p>
                  </a:txBody>
                  <a:tcPr/>
                </a:tc>
                <a:tc>
                  <a:txBody>
                    <a:bodyPr/>
                    <a:lstStyle/>
                    <a:p>
                      <a:r>
                        <a:rPr lang="en-GB" sz="1600" dirty="0">
                          <a:latin typeface="Aptos (Body)"/>
                        </a:rPr>
                        <a:t>Devon</a:t>
                      </a:r>
                    </a:p>
                  </a:txBody>
                  <a:tcPr/>
                </a:tc>
                <a:tc>
                  <a:txBody>
                    <a:bodyPr/>
                    <a:lstStyle/>
                    <a:p>
                      <a:r>
                        <a:rPr lang="en-GB" sz="1600" dirty="0">
                          <a:latin typeface="Aptos (Body)"/>
                        </a:rPr>
                        <a:t>5.95</a:t>
                      </a:r>
                    </a:p>
                  </a:txBody>
                  <a:tcPr/>
                </a:tc>
                <a:tc>
                  <a:txBody>
                    <a:bodyPr/>
                    <a:lstStyle/>
                    <a:p>
                      <a:r>
                        <a:rPr lang="en-GB" sz="1600" dirty="0">
                          <a:latin typeface="Aptos (Body)"/>
                        </a:rPr>
                        <a:t>0.04</a:t>
                      </a:r>
                    </a:p>
                  </a:txBody>
                  <a:tcPr/>
                </a:tc>
                <a:extLst>
                  <a:ext uri="{0D108BD9-81ED-4DB2-BD59-A6C34878D82A}">
                    <a16:rowId xmlns:a16="http://schemas.microsoft.com/office/drawing/2014/main" val="475933640"/>
                  </a:ext>
                </a:extLst>
              </a:tr>
              <a:tr h="370840">
                <a:tc vMerge="1">
                  <a:txBody>
                    <a:bodyPr/>
                    <a:lstStyle/>
                    <a:p>
                      <a:endParaRPr lang="en-GB"/>
                    </a:p>
                  </a:txBody>
                  <a:tcPr/>
                </a:tc>
                <a:tc>
                  <a:txBody>
                    <a:bodyPr/>
                    <a:lstStyle/>
                    <a:p>
                      <a:r>
                        <a:rPr lang="en-GB" sz="1600" dirty="0">
                          <a:latin typeface="Aptos (Body)"/>
                        </a:rPr>
                        <a:t>Northumberland</a:t>
                      </a:r>
                    </a:p>
                  </a:txBody>
                  <a:tcPr/>
                </a:tc>
                <a:tc>
                  <a:txBody>
                    <a:bodyPr/>
                    <a:lstStyle/>
                    <a:p>
                      <a:r>
                        <a:rPr lang="en-GB" sz="1600" dirty="0">
                          <a:latin typeface="Aptos (Body)"/>
                        </a:rPr>
                        <a:t>5.36</a:t>
                      </a:r>
                    </a:p>
                  </a:txBody>
                  <a:tcPr/>
                </a:tc>
                <a:tc>
                  <a:txBody>
                    <a:bodyPr/>
                    <a:lstStyle/>
                    <a:p>
                      <a:r>
                        <a:rPr lang="en-GB" sz="1600" dirty="0">
                          <a:latin typeface="Aptos (Body)"/>
                        </a:rPr>
                        <a:t>0.06</a:t>
                      </a:r>
                    </a:p>
                  </a:txBody>
                  <a:tcPr/>
                </a:tc>
                <a:extLst>
                  <a:ext uri="{0D108BD9-81ED-4DB2-BD59-A6C34878D82A}">
                    <a16:rowId xmlns:a16="http://schemas.microsoft.com/office/drawing/2014/main" val="1077145143"/>
                  </a:ext>
                </a:extLst>
              </a:tr>
              <a:tr h="370840">
                <a:tc vMerge="1">
                  <a:txBody>
                    <a:bodyPr/>
                    <a:lstStyle/>
                    <a:p>
                      <a:endParaRPr lang="en-GB" sz="1600" dirty="0">
                        <a:latin typeface="Aptos (Body)"/>
                      </a:endParaRPr>
                    </a:p>
                  </a:txBody>
                  <a:tcPr/>
                </a:tc>
                <a:tc>
                  <a:txBody>
                    <a:bodyPr/>
                    <a:lstStyle/>
                    <a:p>
                      <a:r>
                        <a:rPr lang="en-GB" sz="1600" dirty="0">
                          <a:latin typeface="Aptos (Body)"/>
                        </a:rPr>
                        <a:t>Essex</a:t>
                      </a:r>
                    </a:p>
                  </a:txBody>
                  <a:tcPr/>
                </a:tc>
                <a:tc>
                  <a:txBody>
                    <a:bodyPr/>
                    <a:lstStyle/>
                    <a:p>
                      <a:r>
                        <a:rPr lang="en-GB" sz="1600" dirty="0">
                          <a:latin typeface="Aptos (Body)"/>
                        </a:rPr>
                        <a:t>3.39</a:t>
                      </a:r>
                    </a:p>
                  </a:txBody>
                  <a:tcPr/>
                </a:tc>
                <a:tc>
                  <a:txBody>
                    <a:bodyPr/>
                    <a:lstStyle/>
                    <a:p>
                      <a:r>
                        <a:rPr lang="en-GB" sz="1600" dirty="0">
                          <a:latin typeface="Aptos (Body)"/>
                        </a:rPr>
                        <a:t>0.03</a:t>
                      </a:r>
                    </a:p>
                  </a:txBody>
                  <a:tcPr/>
                </a:tc>
                <a:extLst>
                  <a:ext uri="{0D108BD9-81ED-4DB2-BD59-A6C34878D82A}">
                    <a16:rowId xmlns:a16="http://schemas.microsoft.com/office/drawing/2014/main" val="676146975"/>
                  </a:ext>
                </a:extLst>
              </a:tr>
              <a:tr h="370840">
                <a:tc vMerge="1">
                  <a:txBody>
                    <a:bodyPr/>
                    <a:lstStyle/>
                    <a:p>
                      <a:endParaRPr lang="en-GB" sz="1600" dirty="0">
                        <a:latin typeface="Aptos (Body)"/>
                      </a:endParaRPr>
                    </a:p>
                  </a:txBody>
                  <a:tcPr/>
                </a:tc>
                <a:tc>
                  <a:txBody>
                    <a:bodyPr/>
                    <a:lstStyle/>
                    <a:p>
                      <a:r>
                        <a:rPr lang="en-GB" sz="1600" dirty="0">
                          <a:latin typeface="Aptos (Body)"/>
                        </a:rPr>
                        <a:t>Kent</a:t>
                      </a:r>
                    </a:p>
                  </a:txBody>
                  <a:tcPr/>
                </a:tc>
                <a:tc>
                  <a:txBody>
                    <a:bodyPr/>
                    <a:lstStyle/>
                    <a:p>
                      <a:r>
                        <a:rPr lang="en-GB" sz="1600" dirty="0">
                          <a:latin typeface="Aptos (Body)"/>
                        </a:rPr>
                        <a:t>2.63</a:t>
                      </a:r>
                    </a:p>
                  </a:txBody>
                  <a:tcPr/>
                </a:tc>
                <a:tc>
                  <a:txBody>
                    <a:bodyPr/>
                    <a:lstStyle/>
                    <a:p>
                      <a:r>
                        <a:rPr lang="en-GB" sz="1600" dirty="0">
                          <a:latin typeface="Aptos (Body)"/>
                        </a:rPr>
                        <a:t>0.01</a:t>
                      </a:r>
                    </a:p>
                  </a:txBody>
                  <a:tcPr/>
                </a:tc>
                <a:extLst>
                  <a:ext uri="{0D108BD9-81ED-4DB2-BD59-A6C34878D82A}">
                    <a16:rowId xmlns:a16="http://schemas.microsoft.com/office/drawing/2014/main" val="1192066154"/>
                  </a:ext>
                </a:extLst>
              </a:tr>
              <a:tr h="370840">
                <a:tc rowSpan="4">
                  <a:txBody>
                    <a:bodyPr/>
                    <a:lstStyle/>
                    <a:p>
                      <a:r>
                        <a:rPr lang="en-GB" sz="1600" b="1" dirty="0">
                          <a:latin typeface="Aptos (Body)"/>
                        </a:rPr>
                        <a:t>Rural</a:t>
                      </a:r>
                    </a:p>
                  </a:txBody>
                  <a:tcPr>
                    <a:solidFill>
                      <a:schemeClr val="bg2"/>
                    </a:solidFill>
                  </a:tcPr>
                </a:tc>
                <a:tc>
                  <a:txBody>
                    <a:bodyPr/>
                    <a:lstStyle/>
                    <a:p>
                      <a:r>
                        <a:rPr lang="en-GB" sz="1600" dirty="0">
                          <a:latin typeface="Aptos (Body)"/>
                        </a:rPr>
                        <a:t>Somerset</a:t>
                      </a:r>
                    </a:p>
                  </a:txBody>
                  <a:tcPr/>
                </a:tc>
                <a:tc>
                  <a:txBody>
                    <a:bodyPr/>
                    <a:lstStyle/>
                    <a:p>
                      <a:r>
                        <a:rPr lang="en-GB" sz="1600" dirty="0">
                          <a:latin typeface="Aptos (Body)"/>
                        </a:rPr>
                        <a:t>6.76</a:t>
                      </a:r>
                    </a:p>
                  </a:txBody>
                  <a:tcPr/>
                </a:tc>
                <a:tc>
                  <a:txBody>
                    <a:bodyPr/>
                    <a:lstStyle/>
                    <a:p>
                      <a:r>
                        <a:rPr lang="en-GB" sz="1600" dirty="0">
                          <a:latin typeface="Aptos (Body)"/>
                        </a:rPr>
                        <a:t>0.05</a:t>
                      </a:r>
                    </a:p>
                  </a:txBody>
                  <a:tcPr/>
                </a:tc>
                <a:extLst>
                  <a:ext uri="{0D108BD9-81ED-4DB2-BD59-A6C34878D82A}">
                    <a16:rowId xmlns:a16="http://schemas.microsoft.com/office/drawing/2014/main" val="3798231147"/>
                  </a:ext>
                </a:extLst>
              </a:tr>
              <a:tr h="370840">
                <a:tc vMerge="1">
                  <a:txBody>
                    <a:bodyPr/>
                    <a:lstStyle/>
                    <a:p>
                      <a:endParaRPr lang="en-GB" sz="1600" dirty="0">
                        <a:latin typeface="Aptos (Body)"/>
                      </a:endParaRPr>
                    </a:p>
                  </a:txBody>
                  <a:tcPr/>
                </a:tc>
                <a:tc>
                  <a:txBody>
                    <a:bodyPr/>
                    <a:lstStyle/>
                    <a:p>
                      <a:r>
                        <a:rPr lang="en-GB" sz="1600" dirty="0">
                          <a:latin typeface="Aptos (Body)"/>
                        </a:rPr>
                        <a:t>Dorset</a:t>
                      </a:r>
                    </a:p>
                  </a:txBody>
                  <a:tcPr/>
                </a:tc>
                <a:tc>
                  <a:txBody>
                    <a:bodyPr/>
                    <a:lstStyle/>
                    <a:p>
                      <a:r>
                        <a:rPr lang="en-GB" sz="1600" dirty="0">
                          <a:latin typeface="Aptos (Body)"/>
                        </a:rPr>
                        <a:t>3.70</a:t>
                      </a:r>
                    </a:p>
                  </a:txBody>
                  <a:tcPr/>
                </a:tc>
                <a:tc>
                  <a:txBody>
                    <a:bodyPr/>
                    <a:lstStyle/>
                    <a:p>
                      <a:r>
                        <a:rPr lang="en-GB" sz="1600" dirty="0">
                          <a:latin typeface="Aptos (Body)"/>
                        </a:rPr>
                        <a:t>0.03</a:t>
                      </a:r>
                    </a:p>
                  </a:txBody>
                  <a:tcPr/>
                </a:tc>
                <a:extLst>
                  <a:ext uri="{0D108BD9-81ED-4DB2-BD59-A6C34878D82A}">
                    <a16:rowId xmlns:a16="http://schemas.microsoft.com/office/drawing/2014/main" val="1711567024"/>
                  </a:ext>
                </a:extLst>
              </a:tr>
              <a:tr h="370840">
                <a:tc vMerge="1">
                  <a:txBody>
                    <a:bodyPr/>
                    <a:lstStyle/>
                    <a:p>
                      <a:endParaRPr lang="en-GB" sz="1600" dirty="0">
                        <a:latin typeface="Aptos (Body)"/>
                      </a:endParaRPr>
                    </a:p>
                  </a:txBody>
                  <a:tcPr/>
                </a:tc>
                <a:tc>
                  <a:txBody>
                    <a:bodyPr/>
                    <a:lstStyle/>
                    <a:p>
                      <a:r>
                        <a:rPr lang="en-GB" sz="1600" dirty="0">
                          <a:latin typeface="Aptos (Body)"/>
                        </a:rPr>
                        <a:t>Cumbria</a:t>
                      </a:r>
                    </a:p>
                  </a:txBody>
                  <a:tcPr/>
                </a:tc>
                <a:tc>
                  <a:txBody>
                    <a:bodyPr/>
                    <a:lstStyle/>
                    <a:p>
                      <a:r>
                        <a:rPr lang="en-GB" sz="1600" dirty="0">
                          <a:latin typeface="Aptos (Body)"/>
                        </a:rPr>
                        <a:t>2.78</a:t>
                      </a:r>
                    </a:p>
                  </a:txBody>
                  <a:tcPr/>
                </a:tc>
                <a:tc>
                  <a:txBody>
                    <a:bodyPr/>
                    <a:lstStyle/>
                    <a:p>
                      <a:r>
                        <a:rPr lang="en-GB" sz="1600" dirty="0">
                          <a:latin typeface="Aptos (Body)"/>
                        </a:rPr>
                        <a:t>0.06</a:t>
                      </a:r>
                    </a:p>
                  </a:txBody>
                  <a:tcPr/>
                </a:tc>
                <a:extLst>
                  <a:ext uri="{0D108BD9-81ED-4DB2-BD59-A6C34878D82A}">
                    <a16:rowId xmlns:a16="http://schemas.microsoft.com/office/drawing/2014/main" val="3943600439"/>
                  </a:ext>
                </a:extLst>
              </a:tr>
              <a:tr h="370840">
                <a:tc vMerge="1">
                  <a:txBody>
                    <a:bodyPr/>
                    <a:lstStyle/>
                    <a:p>
                      <a:endParaRPr lang="en-GB" sz="1600" dirty="0">
                        <a:latin typeface="Aptos (Body)"/>
                      </a:endParaRPr>
                    </a:p>
                  </a:txBody>
                  <a:tcPr/>
                </a:tc>
                <a:tc>
                  <a:txBody>
                    <a:bodyPr/>
                    <a:lstStyle/>
                    <a:p>
                      <a:r>
                        <a:rPr lang="en-GB" sz="1600" dirty="0">
                          <a:latin typeface="Aptos (Body)"/>
                        </a:rPr>
                        <a:t>Herefordshire</a:t>
                      </a:r>
                    </a:p>
                  </a:txBody>
                  <a:tcPr/>
                </a:tc>
                <a:tc>
                  <a:txBody>
                    <a:bodyPr/>
                    <a:lstStyle/>
                    <a:p>
                      <a:r>
                        <a:rPr lang="en-GB" sz="1600" dirty="0">
                          <a:latin typeface="Aptos (Body)"/>
                        </a:rPr>
                        <a:t>1.97</a:t>
                      </a:r>
                    </a:p>
                  </a:txBody>
                  <a:tcPr/>
                </a:tc>
                <a:tc>
                  <a:txBody>
                    <a:bodyPr/>
                    <a:lstStyle/>
                    <a:p>
                      <a:r>
                        <a:rPr lang="en-GB" sz="1600" dirty="0">
                          <a:latin typeface="Aptos (Body)"/>
                        </a:rPr>
                        <a:t>0.05</a:t>
                      </a:r>
                    </a:p>
                  </a:txBody>
                  <a:tcPr/>
                </a:tc>
                <a:extLst>
                  <a:ext uri="{0D108BD9-81ED-4DB2-BD59-A6C34878D82A}">
                    <a16:rowId xmlns:a16="http://schemas.microsoft.com/office/drawing/2014/main" val="3821221044"/>
                  </a:ext>
                </a:extLst>
              </a:tr>
            </a:tbl>
          </a:graphicData>
        </a:graphic>
      </p:graphicFrame>
      <p:pic>
        <p:nvPicPr>
          <p:cNvPr id="14" name="Picture 13">
            <a:extLst>
              <a:ext uri="{FF2B5EF4-FFF2-40B4-BE49-F238E27FC236}">
                <a16:creationId xmlns:a16="http://schemas.microsoft.com/office/drawing/2014/main" id="{36889A0E-7E82-FCB3-A4F3-7FCBE669D002}"/>
              </a:ext>
            </a:extLst>
          </p:cNvPr>
          <p:cNvPicPr>
            <a:picLocks noChangeAspect="1"/>
          </p:cNvPicPr>
          <p:nvPr/>
        </p:nvPicPr>
        <p:blipFill>
          <a:blip r:embed="rId3"/>
          <a:srcRect l="7503"/>
          <a:stretch/>
        </p:blipFill>
        <p:spPr>
          <a:xfrm>
            <a:off x="288916" y="3873657"/>
            <a:ext cx="4338501" cy="2686037"/>
          </a:xfrm>
          <a:prstGeom prst="rect">
            <a:avLst/>
          </a:prstGeom>
        </p:spPr>
      </p:pic>
      <p:sp>
        <p:nvSpPr>
          <p:cNvPr id="23" name="TextBox 22">
            <a:extLst>
              <a:ext uri="{FF2B5EF4-FFF2-40B4-BE49-F238E27FC236}">
                <a16:creationId xmlns:a16="http://schemas.microsoft.com/office/drawing/2014/main" id="{54F3C697-8B2F-49DC-6FD0-5920E9FFACCB}"/>
              </a:ext>
            </a:extLst>
          </p:cNvPr>
          <p:cNvSpPr txBox="1"/>
          <p:nvPr/>
        </p:nvSpPr>
        <p:spPr>
          <a:xfrm>
            <a:off x="4557134" y="6559694"/>
            <a:ext cx="7633854" cy="276999"/>
          </a:xfrm>
          <a:prstGeom prst="rect">
            <a:avLst/>
          </a:prstGeom>
          <a:noFill/>
        </p:spPr>
        <p:txBody>
          <a:bodyPr wrap="square">
            <a:spAutoFit/>
          </a:bodyPr>
          <a:lstStyle/>
          <a:p>
            <a:pPr algn="r"/>
            <a:r>
              <a:rPr lang="en-GB" sz="1200" dirty="0">
                <a:hlinkClick r:id="rId4"/>
              </a:rPr>
              <a:t>Suspensions and permanent exclusions in England, Spring term 2023/24 - GOV.UK</a:t>
            </a:r>
            <a:endParaRPr lang="en-GB" sz="1200" dirty="0"/>
          </a:p>
        </p:txBody>
      </p:sp>
    </p:spTree>
    <p:extLst>
      <p:ext uri="{BB962C8B-B14F-4D97-AF65-F5344CB8AC3E}">
        <p14:creationId xmlns:p14="http://schemas.microsoft.com/office/powerpoint/2010/main" val="2816428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B6766-F79C-4C2D-9804-1E3BAA85393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2C1F5E5-D330-1400-4EFD-5B3F1D9FDAEB}"/>
              </a:ext>
            </a:extLst>
          </p:cNvPr>
          <p:cNvSpPr>
            <a:spLocks noGrp="1"/>
          </p:cNvSpPr>
          <p:nvPr>
            <p:ph type="title"/>
          </p:nvPr>
        </p:nvSpPr>
        <p:spPr>
          <a:xfrm>
            <a:off x="0" y="53399"/>
            <a:ext cx="4606636" cy="556202"/>
          </a:xfrm>
        </p:spPr>
        <p:txBody>
          <a:bodyPr>
            <a:normAutofit fontScale="90000"/>
          </a:bodyPr>
          <a:lstStyle/>
          <a:p>
            <a:r>
              <a:rPr lang="en-GB" dirty="0"/>
              <a:t>Attendance</a:t>
            </a:r>
          </a:p>
        </p:txBody>
      </p:sp>
      <p:pic>
        <p:nvPicPr>
          <p:cNvPr id="7" name="Picture 6">
            <a:extLst>
              <a:ext uri="{FF2B5EF4-FFF2-40B4-BE49-F238E27FC236}">
                <a16:creationId xmlns:a16="http://schemas.microsoft.com/office/drawing/2014/main" id="{08C10CED-E544-56AF-1A37-723F305E7C43}"/>
              </a:ext>
            </a:extLst>
          </p:cNvPr>
          <p:cNvPicPr>
            <a:picLocks noChangeAspect="1"/>
          </p:cNvPicPr>
          <p:nvPr/>
        </p:nvPicPr>
        <p:blipFill>
          <a:blip r:embed="rId2"/>
          <a:stretch>
            <a:fillRect/>
          </a:stretch>
        </p:blipFill>
        <p:spPr>
          <a:xfrm>
            <a:off x="724691" y="962894"/>
            <a:ext cx="4606636" cy="2743886"/>
          </a:xfrm>
          <a:prstGeom prst="rect">
            <a:avLst/>
          </a:prstGeom>
        </p:spPr>
      </p:pic>
      <p:pic>
        <p:nvPicPr>
          <p:cNvPr id="10" name="Picture 9">
            <a:extLst>
              <a:ext uri="{FF2B5EF4-FFF2-40B4-BE49-F238E27FC236}">
                <a16:creationId xmlns:a16="http://schemas.microsoft.com/office/drawing/2014/main" id="{0C096F0E-F203-0E61-F23B-D748A8CA9868}"/>
              </a:ext>
            </a:extLst>
          </p:cNvPr>
          <p:cNvPicPr>
            <a:picLocks noChangeAspect="1"/>
          </p:cNvPicPr>
          <p:nvPr/>
        </p:nvPicPr>
        <p:blipFill>
          <a:blip r:embed="rId3"/>
          <a:stretch>
            <a:fillRect/>
          </a:stretch>
        </p:blipFill>
        <p:spPr>
          <a:xfrm>
            <a:off x="246709" y="3790596"/>
            <a:ext cx="4990853" cy="2236088"/>
          </a:xfrm>
          <a:prstGeom prst="rect">
            <a:avLst/>
          </a:prstGeom>
        </p:spPr>
      </p:pic>
      <p:sp>
        <p:nvSpPr>
          <p:cNvPr id="27" name="TextBox 26">
            <a:extLst>
              <a:ext uri="{FF2B5EF4-FFF2-40B4-BE49-F238E27FC236}">
                <a16:creationId xmlns:a16="http://schemas.microsoft.com/office/drawing/2014/main" id="{E58E1AF2-86A6-D270-9206-62342931E075}"/>
              </a:ext>
            </a:extLst>
          </p:cNvPr>
          <p:cNvSpPr txBox="1"/>
          <p:nvPr/>
        </p:nvSpPr>
        <p:spPr>
          <a:xfrm>
            <a:off x="246709" y="6194316"/>
            <a:ext cx="5419801"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t>The SW had the 2</a:t>
            </a:r>
            <a:r>
              <a:rPr lang="en-GB" sz="1400" baseline="30000" dirty="0"/>
              <a:t>nd</a:t>
            </a:r>
            <a:r>
              <a:rPr lang="en-GB" sz="1400" dirty="0"/>
              <a:t> highest regional overall absence rate.</a:t>
            </a:r>
          </a:p>
          <a:p>
            <a:pPr marL="285750" indent="-285750">
              <a:buFont typeface="Arial" panose="020B0604020202020204" pitchFamily="34" charset="0"/>
              <a:buChar char="•"/>
            </a:pPr>
            <a:r>
              <a:rPr lang="en-GB" sz="1400" dirty="0"/>
              <a:t>Cornwall had the 4</a:t>
            </a:r>
            <a:r>
              <a:rPr lang="en-GB" sz="1400" baseline="30000" dirty="0"/>
              <a:t>th</a:t>
            </a:r>
            <a:r>
              <a:rPr lang="en-GB" sz="1400" dirty="0"/>
              <a:t> highest overall absence rate in the SW.</a:t>
            </a:r>
          </a:p>
        </p:txBody>
      </p:sp>
      <p:sp>
        <p:nvSpPr>
          <p:cNvPr id="28" name="TextBox 27">
            <a:extLst>
              <a:ext uri="{FF2B5EF4-FFF2-40B4-BE49-F238E27FC236}">
                <a16:creationId xmlns:a16="http://schemas.microsoft.com/office/drawing/2014/main" id="{4BDD8464-6982-EDDF-77D8-1A8C3E123B0A}"/>
              </a:ext>
            </a:extLst>
          </p:cNvPr>
          <p:cNvSpPr txBox="1"/>
          <p:nvPr/>
        </p:nvSpPr>
        <p:spPr>
          <a:xfrm>
            <a:off x="6655077" y="6240186"/>
            <a:ext cx="5384524" cy="523220"/>
          </a:xfrm>
          <a:prstGeom prst="rect">
            <a:avLst/>
          </a:prstGeom>
          <a:noFill/>
        </p:spPr>
        <p:txBody>
          <a:bodyPr wrap="square" rtlCol="0">
            <a:spAutoFit/>
          </a:bodyPr>
          <a:lstStyle/>
          <a:p>
            <a:pPr marL="285750" indent="-285750">
              <a:buFont typeface="Arial" panose="020B0604020202020204" pitchFamily="34" charset="0"/>
              <a:buChar char="•"/>
            </a:pPr>
            <a:r>
              <a:rPr lang="en-GB" sz="1400" dirty="0"/>
              <a:t>The SW had the fourth highest regional persistent absence rate.</a:t>
            </a:r>
          </a:p>
          <a:p>
            <a:pPr marL="285750" indent="-285750">
              <a:buFont typeface="Arial" panose="020B0604020202020204" pitchFamily="34" charset="0"/>
              <a:buChar char="•"/>
            </a:pPr>
            <a:r>
              <a:rPr lang="en-GB" sz="1400" dirty="0"/>
              <a:t>Cornwall had the 4</a:t>
            </a:r>
            <a:r>
              <a:rPr lang="en-GB" sz="1400" baseline="30000" dirty="0"/>
              <a:t>th</a:t>
            </a:r>
            <a:r>
              <a:rPr lang="en-GB" sz="1400" dirty="0"/>
              <a:t> highest persistent absence rate in the SW.</a:t>
            </a:r>
          </a:p>
        </p:txBody>
      </p:sp>
      <p:pic>
        <p:nvPicPr>
          <p:cNvPr id="30" name="Picture 29">
            <a:extLst>
              <a:ext uri="{FF2B5EF4-FFF2-40B4-BE49-F238E27FC236}">
                <a16:creationId xmlns:a16="http://schemas.microsoft.com/office/drawing/2014/main" id="{2CE59CD5-B121-6036-4272-8B5D21BFB997}"/>
              </a:ext>
            </a:extLst>
          </p:cNvPr>
          <p:cNvPicPr>
            <a:picLocks noChangeAspect="1"/>
          </p:cNvPicPr>
          <p:nvPr/>
        </p:nvPicPr>
        <p:blipFill>
          <a:blip r:embed="rId4"/>
          <a:stretch>
            <a:fillRect/>
          </a:stretch>
        </p:blipFill>
        <p:spPr>
          <a:xfrm>
            <a:off x="6845848" y="950135"/>
            <a:ext cx="4383261" cy="2756645"/>
          </a:xfrm>
          <a:prstGeom prst="rect">
            <a:avLst/>
          </a:prstGeom>
        </p:spPr>
      </p:pic>
      <p:sp>
        <p:nvSpPr>
          <p:cNvPr id="31" name="TextBox 30">
            <a:extLst>
              <a:ext uri="{FF2B5EF4-FFF2-40B4-BE49-F238E27FC236}">
                <a16:creationId xmlns:a16="http://schemas.microsoft.com/office/drawing/2014/main" id="{F9AB1AEA-7ABD-372E-9869-B42E1136DB03}"/>
              </a:ext>
            </a:extLst>
          </p:cNvPr>
          <p:cNvSpPr txBox="1"/>
          <p:nvPr/>
        </p:nvSpPr>
        <p:spPr>
          <a:xfrm>
            <a:off x="246709" y="580803"/>
            <a:ext cx="5514109" cy="369332"/>
          </a:xfrm>
          <a:prstGeom prst="rect">
            <a:avLst/>
          </a:prstGeom>
          <a:noFill/>
        </p:spPr>
        <p:txBody>
          <a:bodyPr wrap="square" rtlCol="0">
            <a:spAutoFit/>
          </a:bodyPr>
          <a:lstStyle/>
          <a:p>
            <a:r>
              <a:rPr lang="en-GB" dirty="0"/>
              <a:t>Overall absence</a:t>
            </a:r>
          </a:p>
        </p:txBody>
      </p:sp>
      <p:sp>
        <p:nvSpPr>
          <p:cNvPr id="32" name="TextBox 31">
            <a:extLst>
              <a:ext uri="{FF2B5EF4-FFF2-40B4-BE49-F238E27FC236}">
                <a16:creationId xmlns:a16="http://schemas.microsoft.com/office/drawing/2014/main" id="{7168747E-1AB6-7812-D63D-7539D2B40F75}"/>
              </a:ext>
            </a:extLst>
          </p:cNvPr>
          <p:cNvSpPr txBox="1"/>
          <p:nvPr/>
        </p:nvSpPr>
        <p:spPr>
          <a:xfrm>
            <a:off x="6655077" y="617813"/>
            <a:ext cx="5514109" cy="369332"/>
          </a:xfrm>
          <a:prstGeom prst="rect">
            <a:avLst/>
          </a:prstGeom>
          <a:noFill/>
        </p:spPr>
        <p:txBody>
          <a:bodyPr wrap="square" rtlCol="0">
            <a:spAutoFit/>
          </a:bodyPr>
          <a:lstStyle/>
          <a:p>
            <a:r>
              <a:rPr lang="en-GB" dirty="0"/>
              <a:t>Persistent absence</a:t>
            </a:r>
          </a:p>
        </p:txBody>
      </p:sp>
      <p:pic>
        <p:nvPicPr>
          <p:cNvPr id="36" name="Picture 35">
            <a:extLst>
              <a:ext uri="{FF2B5EF4-FFF2-40B4-BE49-F238E27FC236}">
                <a16:creationId xmlns:a16="http://schemas.microsoft.com/office/drawing/2014/main" id="{5FD39402-A266-E02E-D136-C1F314191993}"/>
              </a:ext>
            </a:extLst>
          </p:cNvPr>
          <p:cNvPicPr>
            <a:picLocks noChangeAspect="1"/>
          </p:cNvPicPr>
          <p:nvPr/>
        </p:nvPicPr>
        <p:blipFill>
          <a:blip r:embed="rId5"/>
          <a:stretch>
            <a:fillRect/>
          </a:stretch>
        </p:blipFill>
        <p:spPr>
          <a:xfrm>
            <a:off x="6655077" y="3814496"/>
            <a:ext cx="4568087" cy="2317974"/>
          </a:xfrm>
          <a:prstGeom prst="rect">
            <a:avLst/>
          </a:prstGeom>
        </p:spPr>
      </p:pic>
    </p:spTree>
    <p:extLst>
      <p:ext uri="{BB962C8B-B14F-4D97-AF65-F5344CB8AC3E}">
        <p14:creationId xmlns:p14="http://schemas.microsoft.com/office/powerpoint/2010/main" val="2166185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31729-B14B-5300-2F4B-0673C7594E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DB3D7F-C8B4-35D2-D164-26FA3412366E}"/>
              </a:ext>
            </a:extLst>
          </p:cNvPr>
          <p:cNvSpPr>
            <a:spLocks noGrp="1"/>
          </p:cNvSpPr>
          <p:nvPr>
            <p:ph type="title"/>
          </p:nvPr>
        </p:nvSpPr>
        <p:spPr>
          <a:xfrm>
            <a:off x="0" y="53399"/>
            <a:ext cx="4606636" cy="556202"/>
          </a:xfrm>
        </p:spPr>
        <p:txBody>
          <a:bodyPr>
            <a:normAutofit fontScale="90000"/>
          </a:bodyPr>
          <a:lstStyle/>
          <a:p>
            <a:r>
              <a:rPr lang="en-GB" dirty="0"/>
              <a:t>Attendance</a:t>
            </a:r>
          </a:p>
        </p:txBody>
      </p:sp>
      <p:grpSp>
        <p:nvGrpSpPr>
          <p:cNvPr id="26" name="Group 25">
            <a:extLst>
              <a:ext uri="{FF2B5EF4-FFF2-40B4-BE49-F238E27FC236}">
                <a16:creationId xmlns:a16="http://schemas.microsoft.com/office/drawing/2014/main" id="{CBB8A88D-CD69-D93E-0E3E-BD34EA53442D}"/>
              </a:ext>
            </a:extLst>
          </p:cNvPr>
          <p:cNvGrpSpPr/>
          <p:nvPr/>
        </p:nvGrpSpPr>
        <p:grpSpPr>
          <a:xfrm>
            <a:off x="152034" y="985690"/>
            <a:ext cx="11680117" cy="3590386"/>
            <a:chOff x="255941" y="3045942"/>
            <a:chExt cx="11680117" cy="3590386"/>
          </a:xfrm>
        </p:grpSpPr>
        <p:pic>
          <p:nvPicPr>
            <p:cNvPr id="14" name="Picture 13">
              <a:extLst>
                <a:ext uri="{FF2B5EF4-FFF2-40B4-BE49-F238E27FC236}">
                  <a16:creationId xmlns:a16="http://schemas.microsoft.com/office/drawing/2014/main" id="{F2D16A05-9690-DAA9-BB8A-582E8E80F7E2}"/>
                </a:ext>
              </a:extLst>
            </p:cNvPr>
            <p:cNvPicPr>
              <a:picLocks noChangeAspect="1"/>
            </p:cNvPicPr>
            <p:nvPr/>
          </p:nvPicPr>
          <p:blipFill>
            <a:blip r:embed="rId2"/>
            <a:stretch>
              <a:fillRect/>
            </a:stretch>
          </p:blipFill>
          <p:spPr>
            <a:xfrm>
              <a:off x="255941" y="3045942"/>
              <a:ext cx="11680117" cy="3590386"/>
            </a:xfrm>
            <a:prstGeom prst="rect">
              <a:avLst/>
            </a:prstGeom>
          </p:spPr>
        </p:pic>
        <p:sp>
          <p:nvSpPr>
            <p:cNvPr id="18" name="Rectangle 17">
              <a:extLst>
                <a:ext uri="{FF2B5EF4-FFF2-40B4-BE49-F238E27FC236}">
                  <a16:creationId xmlns:a16="http://schemas.microsoft.com/office/drawing/2014/main" id="{B7D9AA93-1B98-93DC-99DC-5DF4AE813546}"/>
                </a:ext>
              </a:extLst>
            </p:cNvPr>
            <p:cNvSpPr/>
            <p:nvPr/>
          </p:nvSpPr>
          <p:spPr>
            <a:xfrm>
              <a:off x="3920836" y="3595255"/>
              <a:ext cx="554182" cy="2286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A4F1B45-2623-6273-89B9-F66884495ACD}"/>
                </a:ext>
              </a:extLst>
            </p:cNvPr>
            <p:cNvSpPr/>
            <p:nvPr/>
          </p:nvSpPr>
          <p:spPr>
            <a:xfrm>
              <a:off x="9261763" y="3595255"/>
              <a:ext cx="554182" cy="2286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B935C37F-45CE-1963-99FA-718B41B5D4E6}"/>
                </a:ext>
              </a:extLst>
            </p:cNvPr>
            <p:cNvSpPr/>
            <p:nvPr/>
          </p:nvSpPr>
          <p:spPr>
            <a:xfrm>
              <a:off x="3920836" y="4349363"/>
              <a:ext cx="554182" cy="2286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07BB8DAA-1EE3-4E35-8971-C2A1B599116B}"/>
                </a:ext>
              </a:extLst>
            </p:cNvPr>
            <p:cNvSpPr/>
            <p:nvPr/>
          </p:nvSpPr>
          <p:spPr>
            <a:xfrm>
              <a:off x="9261763" y="4349363"/>
              <a:ext cx="554182" cy="2286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02DEB8E-BBF8-9C2F-1758-049A67911126}"/>
                </a:ext>
              </a:extLst>
            </p:cNvPr>
            <p:cNvSpPr/>
            <p:nvPr/>
          </p:nvSpPr>
          <p:spPr>
            <a:xfrm>
              <a:off x="3920836" y="5096544"/>
              <a:ext cx="554182" cy="2286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A80F8E67-E781-080C-36C3-E6586A4F37C6}"/>
                </a:ext>
              </a:extLst>
            </p:cNvPr>
            <p:cNvSpPr/>
            <p:nvPr/>
          </p:nvSpPr>
          <p:spPr>
            <a:xfrm>
              <a:off x="9261763" y="5096544"/>
              <a:ext cx="554182" cy="2286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61193401-4EBC-C49D-45EE-E9A019B0D0DF}"/>
                </a:ext>
              </a:extLst>
            </p:cNvPr>
            <p:cNvSpPr/>
            <p:nvPr/>
          </p:nvSpPr>
          <p:spPr>
            <a:xfrm>
              <a:off x="3920836" y="5850652"/>
              <a:ext cx="554182" cy="228600"/>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164C492-B73B-B709-2DA9-7C81C970DB2A}"/>
                </a:ext>
              </a:extLst>
            </p:cNvPr>
            <p:cNvSpPr/>
            <p:nvPr/>
          </p:nvSpPr>
          <p:spPr>
            <a:xfrm>
              <a:off x="9261763" y="5850652"/>
              <a:ext cx="554182" cy="22860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3">
            <a:extLst>
              <a:ext uri="{FF2B5EF4-FFF2-40B4-BE49-F238E27FC236}">
                <a16:creationId xmlns:a16="http://schemas.microsoft.com/office/drawing/2014/main" id="{97EBEC58-5675-48C9-3A72-98EE6F9847EE}"/>
              </a:ext>
            </a:extLst>
          </p:cNvPr>
          <p:cNvSpPr txBox="1"/>
          <p:nvPr/>
        </p:nvSpPr>
        <p:spPr>
          <a:xfrm>
            <a:off x="246709" y="580803"/>
            <a:ext cx="5514109" cy="369332"/>
          </a:xfrm>
          <a:prstGeom prst="rect">
            <a:avLst/>
          </a:prstGeom>
          <a:noFill/>
        </p:spPr>
        <p:txBody>
          <a:bodyPr wrap="square" rtlCol="0">
            <a:spAutoFit/>
          </a:bodyPr>
          <a:lstStyle/>
          <a:p>
            <a:r>
              <a:rPr lang="en-GB" dirty="0"/>
              <a:t>All pupils</a:t>
            </a:r>
          </a:p>
        </p:txBody>
      </p:sp>
      <p:sp>
        <p:nvSpPr>
          <p:cNvPr id="5" name="TextBox 4">
            <a:extLst>
              <a:ext uri="{FF2B5EF4-FFF2-40B4-BE49-F238E27FC236}">
                <a16:creationId xmlns:a16="http://schemas.microsoft.com/office/drawing/2014/main" id="{36BDFCD2-64E1-78C3-7B80-78A2B46E1D22}"/>
              </a:ext>
            </a:extLst>
          </p:cNvPr>
          <p:cNvSpPr txBox="1"/>
          <p:nvPr/>
        </p:nvSpPr>
        <p:spPr>
          <a:xfrm>
            <a:off x="152034" y="4767499"/>
            <a:ext cx="5514109" cy="369332"/>
          </a:xfrm>
          <a:prstGeom prst="rect">
            <a:avLst/>
          </a:prstGeom>
          <a:noFill/>
        </p:spPr>
        <p:txBody>
          <a:bodyPr wrap="square" rtlCol="0">
            <a:spAutoFit/>
          </a:bodyPr>
          <a:lstStyle/>
          <a:p>
            <a:r>
              <a:rPr lang="en-GB" dirty="0"/>
              <a:t>Persistent absence FSM/not FSM</a:t>
            </a:r>
          </a:p>
        </p:txBody>
      </p:sp>
      <p:grpSp>
        <p:nvGrpSpPr>
          <p:cNvPr id="11" name="Group 10">
            <a:extLst>
              <a:ext uri="{FF2B5EF4-FFF2-40B4-BE49-F238E27FC236}">
                <a16:creationId xmlns:a16="http://schemas.microsoft.com/office/drawing/2014/main" id="{8996147A-670D-BE84-1B34-E0F4DE7FBF7F}"/>
              </a:ext>
            </a:extLst>
          </p:cNvPr>
          <p:cNvGrpSpPr/>
          <p:nvPr/>
        </p:nvGrpSpPr>
        <p:grpSpPr>
          <a:xfrm>
            <a:off x="152034" y="5136831"/>
            <a:ext cx="8403148" cy="1143890"/>
            <a:chOff x="152034" y="5133307"/>
            <a:chExt cx="8689918" cy="1239783"/>
          </a:xfrm>
        </p:grpSpPr>
        <p:pic>
          <p:nvPicPr>
            <p:cNvPr id="2" name="Picture 1">
              <a:extLst>
                <a:ext uri="{FF2B5EF4-FFF2-40B4-BE49-F238E27FC236}">
                  <a16:creationId xmlns:a16="http://schemas.microsoft.com/office/drawing/2014/main" id="{6A14A110-EE68-4C95-CF2B-E79FD4A36CAE}"/>
                </a:ext>
              </a:extLst>
            </p:cNvPr>
            <p:cNvPicPr>
              <a:picLocks noChangeAspect="1"/>
            </p:cNvPicPr>
            <p:nvPr/>
          </p:nvPicPr>
          <p:blipFill>
            <a:blip r:embed="rId3"/>
            <a:stretch>
              <a:fillRect/>
            </a:stretch>
          </p:blipFill>
          <p:spPr>
            <a:xfrm>
              <a:off x="152034" y="5133307"/>
              <a:ext cx="8689918" cy="1225929"/>
            </a:xfrm>
            <a:prstGeom prst="rect">
              <a:avLst/>
            </a:prstGeom>
          </p:spPr>
        </p:pic>
        <p:sp>
          <p:nvSpPr>
            <p:cNvPr id="8" name="Rectangle 7">
              <a:extLst>
                <a:ext uri="{FF2B5EF4-FFF2-40B4-BE49-F238E27FC236}">
                  <a16:creationId xmlns:a16="http://schemas.microsoft.com/office/drawing/2014/main" id="{27933B02-3149-DF3F-0ED5-B50378F35FD2}"/>
                </a:ext>
              </a:extLst>
            </p:cNvPr>
            <p:cNvSpPr/>
            <p:nvPr/>
          </p:nvSpPr>
          <p:spPr>
            <a:xfrm>
              <a:off x="1974275" y="5604262"/>
              <a:ext cx="706580" cy="290847"/>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FDDA817C-D39F-3659-5986-1153EBC074AB}"/>
                </a:ext>
              </a:extLst>
            </p:cNvPr>
            <p:cNvSpPr/>
            <p:nvPr/>
          </p:nvSpPr>
          <p:spPr>
            <a:xfrm>
              <a:off x="1974275" y="6082243"/>
              <a:ext cx="706580" cy="29084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87075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DFB6CC1-1E4F-FC9B-2F9E-4B065F770C63}"/>
              </a:ext>
            </a:extLst>
          </p:cNvPr>
          <p:cNvSpPr/>
          <p:nvPr/>
        </p:nvSpPr>
        <p:spPr>
          <a:xfrm>
            <a:off x="8210420" y="1649021"/>
            <a:ext cx="3683726" cy="155404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2" descr="The Olympus Academy Trust - Wikipedia">
            <a:extLst>
              <a:ext uri="{FF2B5EF4-FFF2-40B4-BE49-F238E27FC236}">
                <a16:creationId xmlns:a16="http://schemas.microsoft.com/office/drawing/2014/main" id="{102C97F7-02EE-0E3E-C4C8-D8A087D58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6540" y="2150280"/>
            <a:ext cx="2100692" cy="6768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4C7BCCE-BD6A-E35B-495D-F5CA7EE7B97D}"/>
              </a:ext>
            </a:extLst>
          </p:cNvPr>
          <p:cNvSpPr txBox="1"/>
          <p:nvPr/>
        </p:nvSpPr>
        <p:spPr>
          <a:xfrm>
            <a:off x="8306694" y="1725736"/>
            <a:ext cx="350881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Trust Leaders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hlinkClick r:id="rId4"/>
              </a:rPr>
              <a:t>sarah.gardner@olympustrust.co.uk</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4" name="Rectangle 3">
            <a:extLst>
              <a:ext uri="{FF2B5EF4-FFF2-40B4-BE49-F238E27FC236}">
                <a16:creationId xmlns:a16="http://schemas.microsoft.com/office/drawing/2014/main" id="{98C141C5-EF10-9437-1E03-E689321F4A72}"/>
              </a:ext>
            </a:extLst>
          </p:cNvPr>
          <p:cNvSpPr/>
          <p:nvPr/>
        </p:nvSpPr>
        <p:spPr>
          <a:xfrm>
            <a:off x="1055048" y="54501"/>
            <a:ext cx="11136163" cy="545727"/>
          </a:xfrm>
          <a:prstGeom prst="rect">
            <a:avLst/>
          </a:prstGeom>
          <a:solidFill>
            <a:schemeClr val="bg1"/>
          </a:solidFill>
        </p:spPr>
        <p:txBody>
          <a:bodyPr wrap="square" lIns="91440" tIns="45720" rIns="91440" bIns="45720" anchor="t">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GB" sz="2800" b="1" i="0" u="none" strike="noStrike" kern="1200" cap="none" spc="0" normalizeH="0" baseline="0" noProof="0">
                <a:ln>
                  <a:noFill/>
                </a:ln>
                <a:solidFill>
                  <a:srgbClr val="002060"/>
                </a:solidFill>
                <a:effectLst/>
                <a:uLnTx/>
                <a:uFillTx/>
                <a:latin typeface="Arial"/>
                <a:ea typeface="Calibri"/>
                <a:cs typeface="Times New Roman"/>
              </a:rPr>
              <a:t>South West schools networks 2024-25</a:t>
            </a:r>
          </a:p>
        </p:txBody>
      </p:sp>
      <p:sp>
        <p:nvSpPr>
          <p:cNvPr id="11" name="TextBox 10">
            <a:extLst>
              <a:ext uri="{FF2B5EF4-FFF2-40B4-BE49-F238E27FC236}">
                <a16:creationId xmlns:a16="http://schemas.microsoft.com/office/drawing/2014/main" id="{3252EEED-33E6-19D5-65DA-A3FF3011F6A8}"/>
              </a:ext>
            </a:extLst>
          </p:cNvPr>
          <p:cNvSpPr txBox="1"/>
          <p:nvPr/>
        </p:nvSpPr>
        <p:spPr>
          <a:xfrm>
            <a:off x="1055048" y="559324"/>
            <a:ext cx="566020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a:ln>
                  <a:noFill/>
                </a:ln>
                <a:solidFill>
                  <a:prstClr val="black"/>
                </a:solidFill>
                <a:effectLst/>
                <a:uLnTx/>
                <a:uFillTx/>
                <a:latin typeface="Calibri" panose="020F0502020204030204"/>
                <a:ea typeface="+mn-ea"/>
                <a:cs typeface="+mn-cs"/>
              </a:rPr>
              <a:t>Collaboration on behalf of children in the South West</a:t>
            </a:r>
          </a:p>
        </p:txBody>
      </p:sp>
      <p:pic>
        <p:nvPicPr>
          <p:cNvPr id="1026" name="Picture 2" descr="Ted Wragg Multi-Academy Trust​ - swcomms">
            <a:extLst>
              <a:ext uri="{FF2B5EF4-FFF2-40B4-BE49-F238E27FC236}">
                <a16:creationId xmlns:a16="http://schemas.microsoft.com/office/drawing/2014/main" id="{46BC0039-D321-9296-B22A-A1AD1D9535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8367" y="3938497"/>
            <a:ext cx="1157162" cy="579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acancies | Diocese of Salisbury Academy Trust">
            <a:extLst>
              <a:ext uri="{FF2B5EF4-FFF2-40B4-BE49-F238E27FC236}">
                <a16:creationId xmlns:a16="http://schemas.microsoft.com/office/drawing/2014/main" id="{9FBFA07E-E523-DFB8-0CA9-FAEAE72F2CF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2023" y="2082100"/>
            <a:ext cx="1895850" cy="72353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ave Baker - Chair of the Board - The Five Counties Teaching School Hubs  Alliance | LinkedIn">
            <a:extLst>
              <a:ext uri="{FF2B5EF4-FFF2-40B4-BE49-F238E27FC236}">
                <a16:creationId xmlns:a16="http://schemas.microsoft.com/office/drawing/2014/main" id="{4633649B-34CA-3CAB-FE5A-74443AE100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7323" y="2051762"/>
            <a:ext cx="1042035" cy="104203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8FF4C9F-A47C-9A0F-DE31-27B4C825A486}"/>
              </a:ext>
            </a:extLst>
          </p:cNvPr>
          <p:cNvSpPr/>
          <p:nvPr/>
        </p:nvSpPr>
        <p:spPr>
          <a:xfrm>
            <a:off x="4214723" y="3361749"/>
            <a:ext cx="3683726" cy="155404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F011625-A1E4-4DD4-E542-CDE26B6E17C1}"/>
              </a:ext>
            </a:extLst>
          </p:cNvPr>
          <p:cNvSpPr txBox="1"/>
          <p:nvPr/>
        </p:nvSpPr>
        <p:spPr>
          <a:xfrm>
            <a:off x="4310997" y="3438464"/>
            <a:ext cx="350881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Secondary SI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hlinkClick r:id="rId8"/>
              </a:rPr>
              <a:t>jon.lunn@tedwraggtrust.co.uk</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32" name="Picture 8" descr="Jon Lunn (@LunnJon) / Twitter">
            <a:extLst>
              <a:ext uri="{FF2B5EF4-FFF2-40B4-BE49-F238E27FC236}">
                <a16:creationId xmlns:a16="http://schemas.microsoft.com/office/drawing/2014/main" id="{F0519011-988A-3DE5-EE71-DDE84E1DE28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01805" y="3788844"/>
            <a:ext cx="1017681" cy="101768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E7ED2647-24D8-40A0-112B-FF3617EAD989}"/>
              </a:ext>
            </a:extLst>
          </p:cNvPr>
          <p:cNvSpPr/>
          <p:nvPr/>
        </p:nvSpPr>
        <p:spPr>
          <a:xfrm>
            <a:off x="4214724" y="1649021"/>
            <a:ext cx="3683726" cy="155404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9A8C9310-9834-7E67-73C5-9440613D3872}"/>
              </a:ext>
            </a:extLst>
          </p:cNvPr>
          <p:cNvSpPr txBox="1"/>
          <p:nvPr/>
        </p:nvSpPr>
        <p:spPr>
          <a:xfrm>
            <a:off x="4310998" y="1725736"/>
            <a:ext cx="350881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Primary SI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hlinkClick r:id="rId10"/>
              </a:rPr>
              <a:t>jhicks@dsat.org.uk</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82E625DD-DD20-C647-EDB3-6CFF4A461417}"/>
              </a:ext>
            </a:extLst>
          </p:cNvPr>
          <p:cNvSpPr/>
          <p:nvPr/>
        </p:nvSpPr>
        <p:spPr>
          <a:xfrm>
            <a:off x="243641" y="1649021"/>
            <a:ext cx="3683726" cy="155404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BD33A954-A002-F2B2-B63B-594556312BD1}"/>
              </a:ext>
            </a:extLst>
          </p:cNvPr>
          <p:cNvSpPr txBox="1"/>
          <p:nvPr/>
        </p:nvSpPr>
        <p:spPr>
          <a:xfrm>
            <a:off x="339915" y="1725736"/>
            <a:ext cx="350881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Disadvantage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Arial" panose="020B0604020202020204" pitchFamily="34" charset="0"/>
                <a:hlinkClick r:id="rId11"/>
              </a:rPr>
              <a:t>dnicholls@twhf.org.uk</a:t>
            </a:r>
            <a:r>
              <a:rPr kumimoji="0" lang="en-GB"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Arial" panose="020B0604020202020204" pitchFamily="34" charset="0"/>
              </a:rPr>
              <a:t>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D1857D8-0ADC-BED9-2881-86D6D8891681}"/>
              </a:ext>
            </a:extLst>
          </p:cNvPr>
          <p:cNvSpPr/>
          <p:nvPr/>
        </p:nvSpPr>
        <p:spPr>
          <a:xfrm>
            <a:off x="243640" y="3352122"/>
            <a:ext cx="3683726" cy="155404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0AE6F2C7-58C3-73C9-A207-998E61C68E11}"/>
              </a:ext>
            </a:extLst>
          </p:cNvPr>
          <p:cNvSpPr txBox="1"/>
          <p:nvPr/>
        </p:nvSpPr>
        <p:spPr>
          <a:xfrm>
            <a:off x="339914" y="3428837"/>
            <a:ext cx="350881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EDI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err="1">
                <a:ln>
                  <a:noFill/>
                </a:ln>
                <a:solidFill>
                  <a:prstClr val="black"/>
                </a:solidFill>
                <a:effectLst/>
                <a:uLnTx/>
                <a:uFillTx/>
                <a:latin typeface="Calibri" panose="020F0502020204030204"/>
                <a:ea typeface="+mn-ea"/>
                <a:cs typeface="Arial" panose="020B0604020202020204" pitchFamily="34" charset="0"/>
                <a:hlinkClick r:id="rId12"/>
              </a:rPr>
              <a:t>david.watson</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hlinkClick r:id="rId12"/>
              </a:rPr>
              <a:t>@</a:t>
            </a:r>
            <a:r>
              <a:rPr kumimoji="0" lang="en-GB" sz="1200" b="0" i="0" u="none" strike="noStrike" kern="1200" cap="none" spc="0" normalizeH="0" baseline="0" noProof="0" err="1">
                <a:ln>
                  <a:noFill/>
                </a:ln>
                <a:solidFill>
                  <a:prstClr val="black"/>
                </a:solidFill>
                <a:effectLst/>
                <a:uLnTx/>
                <a:uFillTx/>
                <a:latin typeface="Calibri" panose="020F0502020204030204"/>
                <a:ea typeface="+mn-ea"/>
                <a:cs typeface="Arial" panose="020B0604020202020204" pitchFamily="34" charset="0"/>
                <a:hlinkClick r:id="rId12"/>
              </a:rPr>
              <a:t>sas</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hlinkClick r:id="rId12"/>
              </a:rPr>
              <a:t>t.org.uk</a:t>
            </a:r>
            <a:r>
              <a:rPr kumimoji="0" lang="en-GB"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FAE0FF5-59A0-D24C-9C09-9AE6341C2EA1}"/>
              </a:ext>
            </a:extLst>
          </p:cNvPr>
          <p:cNvSpPr/>
          <p:nvPr/>
        </p:nvSpPr>
        <p:spPr>
          <a:xfrm>
            <a:off x="8210419" y="3361749"/>
            <a:ext cx="3683726" cy="1554043"/>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9FAE218B-3A0A-3FB4-0E93-4D9CDA945596}"/>
              </a:ext>
            </a:extLst>
          </p:cNvPr>
          <p:cNvSpPr txBox="1"/>
          <p:nvPr/>
        </p:nvSpPr>
        <p:spPr>
          <a:xfrm>
            <a:off x="8306693" y="3438464"/>
            <a:ext cx="3508819" cy="141577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CEO and Chair Learning Sets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Arial"/>
                <a:hlinkClick r:id="rId13">
                  <a:extLst>
                    <a:ext uri="{A12FA001-AC4F-418D-AE19-62706E023703}">
                      <ahyp:hlinkClr xmlns="" xmlns:ahyp="http://schemas.microsoft.com/office/drawing/2018/hyperlinkcolor" val="tx"/>
                    </a:ext>
                  </a:extLst>
                </a:hlinkClick>
              </a:rPr>
              <a:t>chloe.olley@education.gov.uk</a:t>
            </a:r>
            <a:r>
              <a:rPr kumimoji="0" lang="en-GB"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Arial"/>
              </a:rPr>
              <a:t>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Arial"/>
            </a:endParaRPr>
          </a:p>
        </p:txBody>
      </p:sp>
      <p:pic>
        <p:nvPicPr>
          <p:cNvPr id="1034" name="Picture 10" descr="Executive Team - Dan Nicholls - Cabot Learning Federation">
            <a:extLst>
              <a:ext uri="{FF2B5EF4-FFF2-40B4-BE49-F238E27FC236}">
                <a16:creationId xmlns:a16="http://schemas.microsoft.com/office/drawing/2014/main" id="{DA88460B-084A-0045-DA99-40F7680829C6}"/>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18836" t="8649" r="14678" b="39535"/>
          <a:stretch/>
        </p:blipFill>
        <p:spPr bwMode="auto">
          <a:xfrm>
            <a:off x="2753112" y="1994262"/>
            <a:ext cx="1103699" cy="11472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enturers Trust appoints new CEO">
            <a:extLst>
              <a:ext uri="{FF2B5EF4-FFF2-40B4-BE49-F238E27FC236}">
                <a16:creationId xmlns:a16="http://schemas.microsoft.com/office/drawing/2014/main" id="{ABDBA3FB-4C05-7A4E-BDB0-C9C344EA4B58}"/>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797173" y="3790272"/>
            <a:ext cx="1051560" cy="1051560"/>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29E7BF5F-9F95-AC0D-5004-38317589577C}"/>
              </a:ext>
            </a:extLst>
          </p:cNvPr>
          <p:cNvSpPr/>
          <p:nvPr/>
        </p:nvSpPr>
        <p:spPr>
          <a:xfrm>
            <a:off x="243640" y="5055223"/>
            <a:ext cx="3683726" cy="155404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B28381B5-FDC6-C3FB-025B-821282C4DDA3}"/>
              </a:ext>
            </a:extLst>
          </p:cNvPr>
          <p:cNvSpPr txBox="1"/>
          <p:nvPr/>
        </p:nvSpPr>
        <p:spPr>
          <a:xfrm>
            <a:off x="339914" y="5131938"/>
            <a:ext cx="3508819"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Attendance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Arial" panose="020B0604020202020204" pitchFamily="34" charset="0"/>
                <a:hlinkClick r:id="rId13"/>
              </a:rPr>
              <a:t>Kate.richardson@clf.uk</a:t>
            </a:r>
            <a:r>
              <a:rPr kumimoji="0" lang="en-GB" sz="1200" b="0" i="0" u="none" strike="noStrike" kern="1200" cap="none" spc="0" normalizeH="0" baseline="0" noProof="0">
                <a:ln>
                  <a:noFill/>
                </a:ln>
                <a:solidFill>
                  <a:prstClr val="black"/>
                </a:solidFill>
                <a:effectLst/>
                <a:uLnTx/>
                <a:uFillTx/>
                <a:latin typeface="Calibri" panose="020F0502020204030204"/>
                <a:ea typeface="Calibri" panose="020F0502020204030204"/>
                <a:cs typeface="Arial" panose="020B0604020202020204" pitchFamily="34" charset="0"/>
              </a:rPr>
              <a:t> </a:t>
            </a: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51" name="Picture 18" descr="7 reasons why collaboration is important">
            <a:extLst>
              <a:ext uri="{FF2B5EF4-FFF2-40B4-BE49-F238E27FC236}">
                <a16:creationId xmlns:a16="http://schemas.microsoft.com/office/drawing/2014/main" id="{E1037E0B-C097-153E-13A3-71E7424F94EA}"/>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98001" y="3839600"/>
            <a:ext cx="1247042" cy="699188"/>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D847712C-B692-D25B-EAA8-718660146F95}"/>
              </a:ext>
            </a:extLst>
          </p:cNvPr>
          <p:cNvSpPr/>
          <p:nvPr/>
        </p:nvSpPr>
        <p:spPr>
          <a:xfrm>
            <a:off x="4214723" y="5053203"/>
            <a:ext cx="3683726" cy="1554043"/>
          </a:xfrm>
          <a:prstGeom prst="rect">
            <a:avLst/>
          </a:prstGeom>
          <a:no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TextBox 52">
            <a:extLst>
              <a:ext uri="{FF2B5EF4-FFF2-40B4-BE49-F238E27FC236}">
                <a16:creationId xmlns:a16="http://schemas.microsoft.com/office/drawing/2014/main" id="{DC875304-44BF-FA34-ADDA-A8DEC2132B2E}"/>
              </a:ext>
            </a:extLst>
          </p:cNvPr>
          <p:cNvSpPr txBox="1"/>
          <p:nvPr/>
        </p:nvSpPr>
        <p:spPr>
          <a:xfrm>
            <a:off x="4310997" y="5129918"/>
            <a:ext cx="3508819" cy="13849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Calibri" panose="020F0502020204030204"/>
                <a:ea typeface="+mn-ea"/>
                <a:cs typeface="+mn-cs"/>
              </a:rPr>
              <a:t>Inclusion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anose="020F0502020204030204"/>
                <a:ea typeface="Calibri"/>
                <a:cs typeface="Calibri"/>
                <a:hlinkClick r:id="rId17">
                  <a:extLst>
                    <a:ext uri="{A12FA001-AC4F-418D-AE19-62706E023703}">
                      <ahyp:hlinkClr xmlns="" xmlns:ahyp="http://schemas.microsoft.com/office/drawing/2018/hyperlinkcolor" val="tx"/>
                    </a:ext>
                  </a:extLst>
                </a:hlinkClick>
              </a:rPr>
              <a:t>tdexter@futuralearning.co.uk</a:t>
            </a:r>
            <a:r>
              <a:rPr kumimoji="0" lang="en-GB" sz="1200" b="0" i="0" u="none" strike="noStrike" kern="1200" cap="none" spc="0" normalizeH="0" baseline="0" noProof="0">
                <a:ln>
                  <a:noFill/>
                </a:ln>
                <a:solidFill>
                  <a:prstClr val="black"/>
                </a:solidFill>
                <a:effectLst/>
                <a:uLnTx/>
                <a:uFillTx/>
                <a:latin typeface="Calibri" panose="020F0502020204030204"/>
                <a:ea typeface="Calibri"/>
                <a:cs typeface="Calibri"/>
              </a:rPr>
              <a:t> </a:t>
            </a:r>
          </a:p>
        </p:txBody>
      </p:sp>
      <p:pic>
        <p:nvPicPr>
          <p:cNvPr id="1045" name="Picture 21">
            <a:extLst>
              <a:ext uri="{FF2B5EF4-FFF2-40B4-BE49-F238E27FC236}">
                <a16:creationId xmlns:a16="http://schemas.microsoft.com/office/drawing/2014/main" id="{0AC84F3A-4B8B-301C-2239-FC833EDA09B6}"/>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15059" y="1967573"/>
            <a:ext cx="1035783" cy="117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3322D63A-C7DF-FD2E-A671-03CD0A29A3E3}"/>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19990"/>
          <a:stretch/>
        </p:blipFill>
        <p:spPr bwMode="auto">
          <a:xfrm>
            <a:off x="2582817" y="5180885"/>
            <a:ext cx="1265916" cy="1350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abot Learning Federation - Cabot Learning Federation">
            <a:extLst>
              <a:ext uri="{FF2B5EF4-FFF2-40B4-BE49-F238E27FC236}">
                <a16:creationId xmlns:a16="http://schemas.microsoft.com/office/drawing/2014/main" id="{0ED5E852-170D-BE0F-BD55-93EB0727CEA8}"/>
              </a:ext>
            </a:extLst>
          </p:cNvPr>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5722" t="20193" r="2325" b="17666"/>
          <a:stretch/>
        </p:blipFill>
        <p:spPr bwMode="auto">
          <a:xfrm>
            <a:off x="347530" y="5490936"/>
            <a:ext cx="1480892" cy="7505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FE9BB80-F1FF-65D3-5BD3-D54ADBFC7384}"/>
              </a:ext>
            </a:extLst>
          </p:cNvPr>
          <p:cNvPicPr>
            <a:picLocks noChangeAspect="1"/>
          </p:cNvPicPr>
          <p:nvPr/>
        </p:nvPicPr>
        <p:blipFill>
          <a:blip r:embed="rId21"/>
          <a:stretch>
            <a:fillRect/>
          </a:stretch>
        </p:blipFill>
        <p:spPr>
          <a:xfrm>
            <a:off x="455215" y="2189655"/>
            <a:ext cx="1767541" cy="600297"/>
          </a:xfrm>
          <a:prstGeom prst="rect">
            <a:avLst/>
          </a:prstGeom>
        </p:spPr>
      </p:pic>
      <p:sp>
        <p:nvSpPr>
          <p:cNvPr id="5" name="TextBox 4">
            <a:extLst>
              <a:ext uri="{FF2B5EF4-FFF2-40B4-BE49-F238E27FC236}">
                <a16:creationId xmlns:a16="http://schemas.microsoft.com/office/drawing/2014/main" id="{5F8FEE31-2DA3-5773-01A5-F93C0288EBE3}"/>
              </a:ext>
            </a:extLst>
          </p:cNvPr>
          <p:cNvSpPr txBox="1"/>
          <p:nvPr/>
        </p:nvSpPr>
        <p:spPr>
          <a:xfrm>
            <a:off x="8210419" y="1151710"/>
            <a:ext cx="3683725" cy="369332"/>
          </a:xfrm>
          <a:prstGeom prst="rect">
            <a:avLst/>
          </a:prstGeom>
          <a:solidFill>
            <a:srgbClr val="002060"/>
          </a:solidFill>
          <a:ln w="38100">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ptos" panose="02110004020202020204"/>
                <a:ea typeface="+mn-ea"/>
                <a:cs typeface="+mn-cs"/>
              </a:rPr>
              <a:t>For trust leaders</a:t>
            </a:r>
          </a:p>
        </p:txBody>
      </p:sp>
      <p:sp>
        <p:nvSpPr>
          <p:cNvPr id="8" name="TextBox 7">
            <a:extLst>
              <a:ext uri="{FF2B5EF4-FFF2-40B4-BE49-F238E27FC236}">
                <a16:creationId xmlns:a16="http://schemas.microsoft.com/office/drawing/2014/main" id="{89D6F102-F145-5005-5492-DF3899409DC1}"/>
              </a:ext>
            </a:extLst>
          </p:cNvPr>
          <p:cNvSpPr txBox="1"/>
          <p:nvPr/>
        </p:nvSpPr>
        <p:spPr>
          <a:xfrm>
            <a:off x="243640" y="1155238"/>
            <a:ext cx="7654809" cy="369332"/>
          </a:xfrm>
          <a:prstGeom prst="rect">
            <a:avLst/>
          </a:prstGeom>
          <a:solidFill>
            <a:schemeClr val="accent2"/>
          </a:solidFill>
          <a:ln w="38100">
            <a:solidFill>
              <a:schemeClr val="accent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latin typeface="Aptos" panose="02110004020202020204"/>
                <a:ea typeface="+mn-ea"/>
                <a:cs typeface="+mn-cs"/>
              </a:rPr>
              <a:t>For all schools</a:t>
            </a:r>
          </a:p>
        </p:txBody>
      </p:sp>
      <p:pic>
        <p:nvPicPr>
          <p:cNvPr id="10" name="Picture 9">
            <a:extLst>
              <a:ext uri="{FF2B5EF4-FFF2-40B4-BE49-F238E27FC236}">
                <a16:creationId xmlns:a16="http://schemas.microsoft.com/office/drawing/2014/main" id="{D1D87451-09D8-A203-33B9-A6C457714736}"/>
              </a:ext>
            </a:extLst>
          </p:cNvPr>
          <p:cNvPicPr>
            <a:picLocks noChangeAspect="1"/>
          </p:cNvPicPr>
          <p:nvPr/>
        </p:nvPicPr>
        <p:blipFill>
          <a:blip r:embed="rId22"/>
          <a:stretch>
            <a:fillRect/>
          </a:stretch>
        </p:blipFill>
        <p:spPr>
          <a:xfrm>
            <a:off x="6882148" y="5369248"/>
            <a:ext cx="901604" cy="1155903"/>
          </a:xfrm>
          <a:prstGeom prst="rect">
            <a:avLst/>
          </a:prstGeom>
        </p:spPr>
      </p:pic>
      <p:pic>
        <p:nvPicPr>
          <p:cNvPr id="13" name="Picture 12">
            <a:extLst>
              <a:ext uri="{FF2B5EF4-FFF2-40B4-BE49-F238E27FC236}">
                <a16:creationId xmlns:a16="http://schemas.microsoft.com/office/drawing/2014/main" id="{0BC3A9B6-A89B-B202-22BE-2D9981D3DB1F}"/>
              </a:ext>
            </a:extLst>
          </p:cNvPr>
          <p:cNvPicPr>
            <a:picLocks noChangeAspect="1"/>
          </p:cNvPicPr>
          <p:nvPr/>
        </p:nvPicPr>
        <p:blipFill>
          <a:blip r:embed="rId23"/>
          <a:stretch>
            <a:fillRect/>
          </a:stretch>
        </p:blipFill>
        <p:spPr>
          <a:xfrm>
            <a:off x="4392839" y="5537586"/>
            <a:ext cx="1100150" cy="641230"/>
          </a:xfrm>
          <a:prstGeom prst="rect">
            <a:avLst/>
          </a:prstGeom>
        </p:spPr>
      </p:pic>
      <p:pic>
        <p:nvPicPr>
          <p:cNvPr id="14" name="Picture 2" descr="A black background with white text&#10;&#10;Description automatically generated">
            <a:extLst>
              <a:ext uri="{FF2B5EF4-FFF2-40B4-BE49-F238E27FC236}">
                <a16:creationId xmlns:a16="http://schemas.microsoft.com/office/drawing/2014/main" id="{F0CF2E63-3945-080E-EF63-49CAC81F29EA}"/>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938039" y="76752"/>
            <a:ext cx="1117689" cy="89682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A black background with white text&#10;&#10;Description automatically generated">
            <a:extLst>
              <a:ext uri="{FF2B5EF4-FFF2-40B4-BE49-F238E27FC236}">
                <a16:creationId xmlns:a16="http://schemas.microsoft.com/office/drawing/2014/main" id="{EDC89FF8-A6FE-C63C-4C82-F73A7907543B}"/>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2296" t="2361" r="1724" b="2638"/>
          <a:stretch/>
        </p:blipFill>
        <p:spPr bwMode="auto">
          <a:xfrm>
            <a:off x="86333" y="81912"/>
            <a:ext cx="898634" cy="87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603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6">
            <a:extLst>
              <a:ext uri="{FF2B5EF4-FFF2-40B4-BE49-F238E27FC236}">
                <a16:creationId xmlns:a16="http://schemas.microsoft.com/office/drawing/2014/main" id="{0A09C772-CCC1-B52D-7BBD-9691157233E8}"/>
              </a:ext>
            </a:extLst>
          </p:cNvPr>
          <p:cNvPicPr>
            <a:picLocks noChangeAspect="1"/>
          </p:cNvPicPr>
          <p:nvPr/>
        </p:nvPicPr>
        <p:blipFill>
          <a:blip r:embed="rId3"/>
          <a:srcRect l="21575" r="32581"/>
          <a:stretch/>
        </p:blipFill>
        <p:spPr>
          <a:xfrm flipH="1">
            <a:off x="8834849" y="248489"/>
            <a:ext cx="3230845" cy="3832444"/>
          </a:xfrm>
          <a:prstGeom prst="rect">
            <a:avLst/>
          </a:prstGeom>
        </p:spPr>
      </p:pic>
      <p:sp>
        <p:nvSpPr>
          <p:cNvPr id="4" name="Title 2">
            <a:extLst>
              <a:ext uri="{FF2B5EF4-FFF2-40B4-BE49-F238E27FC236}">
                <a16:creationId xmlns:a16="http://schemas.microsoft.com/office/drawing/2014/main" id="{275F7330-0778-83A3-7188-893444255510}"/>
              </a:ext>
            </a:extLst>
          </p:cNvPr>
          <p:cNvSpPr txBox="1">
            <a:spLocks/>
          </p:cNvSpPr>
          <p:nvPr/>
        </p:nvSpPr>
        <p:spPr>
          <a:xfrm>
            <a:off x="353833" y="382948"/>
            <a:ext cx="10956620" cy="512514"/>
          </a:xfrm>
          <a:prstGeom prst="rect">
            <a:avLst/>
          </a:prstGeom>
        </p:spPr>
        <p:txBody>
          <a:bodyPr vert="horz" lIns="0" tIns="0" rIns="0" bIns="0" rtlCol="0" anchor="t" anchorCtr="0">
            <a:noAutofit/>
          </a:bodyPr>
          <a:lstStyle>
            <a:lvl1pPr algn="l" defTabSz="685783" rtl="0" eaLnBrk="1" latinLnBrk="0" hangingPunct="1">
              <a:lnSpc>
                <a:spcPct val="90000"/>
              </a:lnSpc>
              <a:spcBef>
                <a:spcPct val="0"/>
              </a:spcBef>
              <a:buNone/>
              <a:defRPr sz="2400" b="1" kern="1200">
                <a:solidFill>
                  <a:srgbClr val="003764"/>
                </a:solidFill>
                <a:latin typeface="Arial" panose="020B0604020202020204" pitchFamily="34" charset="0"/>
                <a:ea typeface="+mj-ea"/>
                <a:cs typeface="Arial" panose="020B0604020202020204" pitchFamily="34" charset="0"/>
              </a:defRPr>
            </a:lvl1pPr>
          </a:lstStyle>
          <a:p>
            <a:pPr marL="0" marR="0" lvl="0" indent="0" algn="l" defTabSz="685783" rtl="0" eaLnBrk="1" fontAlgn="auto" latinLnBrk="0" hangingPunct="1">
              <a:lnSpc>
                <a:spcPct val="115000"/>
              </a:lnSpc>
              <a:spcBef>
                <a:spcPct val="0"/>
              </a:spcBef>
              <a:spcAft>
                <a:spcPts val="800"/>
              </a:spcAft>
              <a:buClrTx/>
              <a:buSzTx/>
              <a:buFontTx/>
              <a:buNone/>
              <a:tabLst/>
              <a:defRPr/>
            </a:pPr>
            <a:r>
              <a:rPr kumimoji="0" lang="en-GB" sz="2400" b="1" i="0" u="none" strike="noStrike" kern="100" cap="none" spc="0" normalizeH="0" baseline="0" noProof="0">
                <a:ln>
                  <a:noFill/>
                </a:ln>
                <a:solidFill>
                  <a:srgbClr val="003764"/>
                </a:solidFill>
                <a:effectLst/>
                <a:uLnTx/>
                <a:uFillTx/>
                <a:latin typeface="Arial" panose="020B0604020202020204"/>
                <a:ea typeface="Aptos" panose="020B0004020202020204" pitchFamily="34" charset="0"/>
                <a:cs typeface="Times New Roman" panose="02020603050405020304" pitchFamily="18" charset="0"/>
              </a:rPr>
              <a:t>The Children’s Wellbeing and Schools Bill</a:t>
            </a:r>
          </a:p>
        </p:txBody>
      </p:sp>
      <p:sp>
        <p:nvSpPr>
          <p:cNvPr id="8" name="TextBox 7">
            <a:extLst>
              <a:ext uri="{FF2B5EF4-FFF2-40B4-BE49-F238E27FC236}">
                <a16:creationId xmlns:a16="http://schemas.microsoft.com/office/drawing/2014/main" id="{B0A4B53B-790E-C8E0-E93B-1AAFDC159149}"/>
              </a:ext>
            </a:extLst>
          </p:cNvPr>
          <p:cNvSpPr txBox="1"/>
          <p:nvPr/>
        </p:nvSpPr>
        <p:spPr>
          <a:xfrm>
            <a:off x="258581" y="599939"/>
            <a:ext cx="7851749" cy="662489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55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5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Keeping Families Together and Children Safe: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Mandating local authorities to offer family group decision-making meetings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Improving information sharing across agencies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Strengthening the role of education in safeguarding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Implementing multi-agency child protection teams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Driving High and Rising Standards for Every Child: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Delivering commitments on school admissions, qualified teacher status, and the national curriculum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Repeal of Duty to Make Academy Order; Extension of Statutory Pay and Conditions to academies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Introducing new duties for schools and local authorities to co-operate on admissions and place planning; extending local authorities’ powers to direct academies to admit children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Changing the legal framework for opening new state-funded schools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Removing Barriers to Opportunity in Schools: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Providing access to free breakfast clubs for every primary school child.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dirty="0">
                <a:ln>
                  <a:noFill/>
                </a:ln>
                <a:solidFill>
                  <a:srgbClr val="000000"/>
                </a:solidFill>
                <a:effectLst/>
                <a:uLnTx/>
                <a:uFillTx/>
                <a:latin typeface="Arial" panose="020B0604020202020204" pitchFamily="34" charset="0"/>
                <a:ea typeface="Aptos" panose="020B0004020202020204" pitchFamily="34" charset="0"/>
                <a:cs typeface="Arial" panose="020B0604020202020204" pitchFamily="34" charset="0"/>
              </a:rPr>
              <a:t>Limiting the number of branded uniform items that schools can require</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Creating a Safer and Higher Quality Education System for Every Child: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Introducing Children Not in School Registers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00" cap="none" spc="0" normalizeH="0" baseline="0" noProof="0" dirty="0">
              <a:ln>
                <a:noFill/>
              </a:ln>
              <a:solidFill>
                <a:srgbClr val="000000"/>
              </a:solidFill>
              <a:effectLst/>
              <a:uLnTx/>
              <a:uFillTx/>
              <a:latin typeface="Arial" panose="020B0604020202020204"/>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C34B09AD-89EC-7650-29FA-4BAC966B7620}"/>
              </a:ext>
            </a:extLst>
          </p:cNvPr>
          <p:cNvSpPr txBox="1"/>
          <p:nvPr/>
        </p:nvSpPr>
        <p:spPr>
          <a:xfrm>
            <a:off x="8879635" y="4179775"/>
            <a:ext cx="3115733" cy="2039020"/>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550" b="1" i="0" u="none" strike="noStrike" kern="100" cap="none" spc="0" normalizeH="0" baseline="0" noProof="0">
                <a:ln>
                  <a:noFill/>
                </a:ln>
                <a:solidFill>
                  <a:srgbClr val="000000"/>
                </a:solidFill>
                <a:effectLst/>
                <a:uLnTx/>
                <a:uFillTx/>
                <a:latin typeface="Arial" panose="020B0604020202020204"/>
                <a:ea typeface="+mn-ea"/>
                <a:cs typeface="Times New Roman" panose="02020603050405020304" pitchFamily="18" charset="0"/>
              </a:rPr>
              <a:t>Other measures relate to: </a:t>
            </a:r>
            <a:endParaRPr kumimoji="0" lang="en-GB" sz="1550" b="1" i="0" u="none" strike="noStrike" kern="1200" cap="none" spc="0" normalizeH="0" baseline="0" noProof="0">
              <a:ln>
                <a:noFill/>
              </a:ln>
              <a:solidFill>
                <a:srgbClr val="000000"/>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50" b="0" i="0" u="none" strike="noStrike" kern="1200" cap="none" spc="0" normalizeH="0" baseline="0" noProof="0">
                <a:ln>
                  <a:noFill/>
                </a:ln>
                <a:solidFill>
                  <a:srgbClr val="000000"/>
                </a:solidFill>
                <a:effectLst/>
                <a:uLnTx/>
                <a:uFillTx/>
                <a:latin typeface="Arial" panose="020B0604020202020204"/>
                <a:ea typeface="+mn-ea"/>
                <a:cs typeface="+mn-cs"/>
              </a:rPr>
              <a:t>Making a Child-Centred Government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50" b="0" i="0" u="none" strike="noStrike" kern="1200" cap="none" spc="0" normalizeH="0" baseline="0" noProof="0">
                <a:ln>
                  <a:noFill/>
                </a:ln>
                <a:solidFill>
                  <a:srgbClr val="000000"/>
                </a:solidFill>
                <a:effectLst/>
                <a:uLnTx/>
                <a:uFillTx/>
                <a:latin typeface="Arial" panose="020B0604020202020204"/>
                <a:ea typeface="+mn-ea"/>
                <a:cs typeface="+mn-cs"/>
              </a:rPr>
              <a:t>Cracking Down on Excessive Profit Making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550" b="0" i="0" u="none" strike="noStrike" kern="1200" cap="none" spc="0" normalizeH="0" baseline="0" noProof="0">
                <a:ln>
                  <a:noFill/>
                </a:ln>
                <a:solidFill>
                  <a:srgbClr val="000000"/>
                </a:solidFill>
                <a:effectLst/>
                <a:uLnTx/>
                <a:uFillTx/>
                <a:latin typeface="Arial" panose="020B0604020202020204"/>
                <a:ea typeface="+mn-ea"/>
                <a:cs typeface="+mn-cs"/>
              </a:rPr>
              <a:t>Supporting Children in the Care System to Thrive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630461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8CF40-0DA2-4B95-9327-247FB8D51D99}"/>
              </a:ext>
            </a:extLst>
          </p:cNvPr>
          <p:cNvSpPr>
            <a:spLocks noGrp="1"/>
          </p:cNvSpPr>
          <p:nvPr>
            <p:ph type="ctrTitle"/>
          </p:nvPr>
        </p:nvSpPr>
        <p:spPr>
          <a:xfrm>
            <a:off x="676866" y="2071254"/>
            <a:ext cx="7296081" cy="1357746"/>
          </a:xfrm>
        </p:spPr>
        <p:txBody>
          <a:bodyPr/>
          <a:lstStyle/>
          <a:p>
            <a:r>
              <a:rPr lang="en-GB"/>
              <a:t>Regional Improvement for Standards and Excellence (RISE)</a:t>
            </a:r>
          </a:p>
        </p:txBody>
      </p:sp>
      <p:sp>
        <p:nvSpPr>
          <p:cNvPr id="3" name="Content Placeholder 1">
            <a:extLst>
              <a:ext uri="{FF2B5EF4-FFF2-40B4-BE49-F238E27FC236}">
                <a16:creationId xmlns:a16="http://schemas.microsoft.com/office/drawing/2014/main" id="{2490B255-95F2-70AC-8383-57D909320A3B}"/>
              </a:ext>
            </a:extLst>
          </p:cNvPr>
          <p:cNvSpPr txBox="1">
            <a:spLocks/>
          </p:cNvSpPr>
          <p:nvPr/>
        </p:nvSpPr>
        <p:spPr>
          <a:xfrm>
            <a:off x="823514" y="3782683"/>
            <a:ext cx="5434207" cy="1439207"/>
          </a:xfrm>
          <a:prstGeom prst="rect">
            <a:avLst/>
          </a:prstGeom>
        </p:spPr>
        <p:txBody>
          <a:bodyPr vert="horz" lIns="0" tIns="0" rIns="0" bIns="0" rtlCol="0" anchor="t">
            <a:noAutofit/>
          </a:bodyPr>
          <a:lst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342900" indent="-342900" defTabSz="914400" hangingPunct="0">
              <a:buFont typeface="Corbel" pitchFamily="34" charset="0"/>
              <a:buAutoNum type="arabicPeriod"/>
              <a:defRPr/>
            </a:pPr>
            <a:endParaRPr lang="en-GB" sz="1600">
              <a:latin typeface="Arial"/>
              <a:cs typeface="Arial"/>
            </a:endParaRPr>
          </a:p>
          <a:p>
            <a:pPr defTabSz="914400" hangingPunct="0">
              <a:lnSpc>
                <a:spcPct val="150000"/>
              </a:lnSpc>
              <a:defRPr/>
            </a:pPr>
            <a:r>
              <a:rPr lang="en-GB" sz="1600" b="1">
                <a:latin typeface="Arial"/>
                <a:cs typeface="Arial"/>
              </a:rPr>
              <a:t>Part 1 – RISE updates</a:t>
            </a:r>
          </a:p>
          <a:p>
            <a:pPr defTabSz="914400" hangingPunct="0">
              <a:lnSpc>
                <a:spcPct val="150000"/>
              </a:lnSpc>
              <a:defRPr/>
            </a:pPr>
            <a:r>
              <a:rPr lang="en-GB" sz="1600" b="1">
                <a:latin typeface="Arial"/>
                <a:cs typeface="Arial"/>
              </a:rPr>
              <a:t>Part 2 – Regional priorities overview and discussion</a:t>
            </a:r>
          </a:p>
          <a:p>
            <a:pPr defTabSz="914400" hangingPunct="0">
              <a:lnSpc>
                <a:spcPct val="150000"/>
              </a:lnSpc>
              <a:defRPr/>
            </a:pPr>
            <a:endParaRPr lang="en-GB" sz="1600" b="1">
              <a:latin typeface="Arial"/>
              <a:cs typeface="Arial"/>
            </a:endParaRPr>
          </a:p>
          <a:p>
            <a:pPr defTabSz="914400">
              <a:spcAft>
                <a:spcPts val="600"/>
              </a:spcAft>
              <a:buClrTx/>
              <a:buSzTx/>
              <a:defRPr/>
            </a:pPr>
            <a:endParaRPr lang="en-US" sz="1600" b="1">
              <a:solidFill>
                <a:srgbClr val="000000"/>
              </a:solidFill>
              <a:latin typeface="Arial"/>
              <a:ea typeface="Tahoma"/>
              <a:cs typeface="Tahoma"/>
            </a:endParaRPr>
          </a:p>
          <a:p>
            <a:pPr marL="285750" indent="-285750" defTabSz="914400">
              <a:spcAft>
                <a:spcPts val="600"/>
              </a:spcAft>
              <a:buClrTx/>
              <a:buSzTx/>
              <a:buFont typeface="Arial" panose="020B0604020202020204" pitchFamily="34" charset="0"/>
              <a:buChar char="•"/>
              <a:defRPr/>
            </a:pPr>
            <a:endParaRPr lang="en-GB" sz="1600" i="1">
              <a:latin typeface="Arial"/>
              <a:cs typeface="Arial"/>
            </a:endParaRPr>
          </a:p>
          <a:p>
            <a:endParaRPr lang="en-GB"/>
          </a:p>
        </p:txBody>
      </p:sp>
      <p:sp>
        <p:nvSpPr>
          <p:cNvPr id="4" name="Content Placeholder 1">
            <a:extLst>
              <a:ext uri="{FF2B5EF4-FFF2-40B4-BE49-F238E27FC236}">
                <a16:creationId xmlns:a16="http://schemas.microsoft.com/office/drawing/2014/main" id="{04E2B99B-20FA-CDA5-C211-A57B0602B22C}"/>
              </a:ext>
            </a:extLst>
          </p:cNvPr>
          <p:cNvSpPr txBox="1">
            <a:spLocks/>
          </p:cNvSpPr>
          <p:nvPr/>
        </p:nvSpPr>
        <p:spPr>
          <a:xfrm>
            <a:off x="6257722" y="3705046"/>
            <a:ext cx="4606334" cy="1439207"/>
          </a:xfrm>
          <a:prstGeom prst="rect">
            <a:avLst/>
          </a:prstGeom>
        </p:spPr>
        <p:txBody>
          <a:bodyPr vert="horz" lIns="0" tIns="0" rIns="0" bIns="0" rtlCol="0" anchor="t">
            <a:noAutofit/>
          </a:bodyPr>
          <a:lstStyle>
            <a:lvl1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kern="1200">
                <a:solidFill>
                  <a:schemeClr val="tx1"/>
                </a:solidFill>
                <a:latin typeface="Arial" panose="020B0604020202020204" pitchFamily="34" charset="0"/>
                <a:ea typeface="+mn-ea"/>
                <a:cs typeface="Arial" panose="020B0604020202020204" pitchFamily="34" charset="0"/>
              </a:defRPr>
            </a:lvl1pPr>
            <a:lvl2pPr marL="0" indent="0" algn="l" defTabSz="685783" rtl="0" eaLnBrk="1" latinLnBrk="0" hangingPunct="1">
              <a:lnSpc>
                <a:spcPct val="100000"/>
              </a:lnSpc>
              <a:spcBef>
                <a:spcPts val="0"/>
              </a:spcBef>
              <a:spcAft>
                <a:spcPts val="900"/>
              </a:spcAft>
              <a:buClr>
                <a:srgbClr val="0A548B"/>
              </a:buClr>
              <a:buSzPct val="100000"/>
              <a:buFont typeface="Corbel" pitchFamily="34" charset="0"/>
              <a:buNone/>
              <a:defRPr sz="1800" b="1" kern="1200">
                <a:solidFill>
                  <a:schemeClr val="tx1"/>
                </a:solidFill>
                <a:latin typeface="Arial" panose="020B0604020202020204" pitchFamily="34" charset="0"/>
                <a:ea typeface="+mn-ea"/>
                <a:cs typeface="Arial" panose="020B0604020202020204" pitchFamily="34" charset="0"/>
              </a:defRPr>
            </a:lvl2pPr>
            <a:lvl3pPr marL="216000" indent="-215995" algn="l" defTabSz="685783" rtl="0" eaLnBrk="1" latinLnBrk="0" hangingPunct="1">
              <a:lnSpc>
                <a:spcPct val="100000"/>
              </a:lnSpc>
              <a:spcBef>
                <a:spcPts val="0"/>
              </a:spcBef>
              <a:spcAft>
                <a:spcPts val="900"/>
              </a:spcAft>
              <a:buClr>
                <a:schemeClr val="tx2"/>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431989"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647984" indent="-215995" algn="l" defTabSz="685783" rtl="0" eaLnBrk="1" latinLnBrk="0" hangingPunct="1">
              <a:lnSpc>
                <a:spcPct val="100000"/>
              </a:lnSpc>
              <a:spcBef>
                <a:spcPts val="0"/>
              </a:spcBef>
              <a:spcAft>
                <a:spcPts val="900"/>
              </a:spcAft>
              <a:buClr>
                <a:schemeClr val="tx1"/>
              </a:buClr>
              <a:buSzPct val="100000"/>
              <a:buFont typeface="Corbe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1199970"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4964"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49959"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4953" indent="-171446" algn="l" defTabSz="685783" rtl="0" eaLnBrk="1" latinLnBrk="0" hangingPunct="1">
              <a:lnSpc>
                <a:spcPct val="90000"/>
              </a:lnSpc>
              <a:spcBef>
                <a:spcPts val="151"/>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a:lstStyle>
          <a:p>
            <a:pPr marL="342900" indent="-342900" defTabSz="914400" hangingPunct="0">
              <a:buFont typeface="Corbel" pitchFamily="34" charset="0"/>
              <a:buAutoNum type="arabicPeriod"/>
              <a:defRPr/>
            </a:pPr>
            <a:endParaRPr lang="en-GB" sz="1600">
              <a:latin typeface="Arial"/>
              <a:cs typeface="Arial"/>
            </a:endParaRPr>
          </a:p>
          <a:p>
            <a:pPr defTabSz="914400" hangingPunct="0">
              <a:lnSpc>
                <a:spcPct val="150000"/>
              </a:lnSpc>
              <a:defRPr/>
            </a:pPr>
            <a:endParaRPr lang="en-GB" sz="1600" b="1">
              <a:latin typeface="Arial"/>
              <a:cs typeface="Arial"/>
            </a:endParaRPr>
          </a:p>
          <a:p>
            <a:pPr defTabSz="914400">
              <a:spcAft>
                <a:spcPts val="600"/>
              </a:spcAft>
              <a:buClrTx/>
              <a:buSzTx/>
              <a:defRPr/>
            </a:pPr>
            <a:endParaRPr lang="en-US" sz="1600" b="1">
              <a:solidFill>
                <a:srgbClr val="000000"/>
              </a:solidFill>
              <a:latin typeface="Arial"/>
              <a:ea typeface="Tahoma"/>
              <a:cs typeface="Tahoma"/>
            </a:endParaRPr>
          </a:p>
          <a:p>
            <a:pPr marL="285750" indent="-285750" defTabSz="914400">
              <a:spcAft>
                <a:spcPts val="600"/>
              </a:spcAft>
              <a:buClrTx/>
              <a:buSzTx/>
              <a:buFont typeface="Arial" panose="020B0604020202020204" pitchFamily="34" charset="0"/>
              <a:buChar char="•"/>
              <a:defRPr/>
            </a:pPr>
            <a:endParaRPr lang="en-GB" sz="1600" i="1">
              <a:latin typeface="Arial"/>
              <a:cs typeface="Arial"/>
            </a:endParaRPr>
          </a:p>
          <a:p>
            <a:endParaRPr lang="en-GB"/>
          </a:p>
        </p:txBody>
      </p:sp>
    </p:spTree>
    <p:extLst>
      <p:ext uri="{BB962C8B-B14F-4D97-AF65-F5344CB8AC3E}">
        <p14:creationId xmlns:p14="http://schemas.microsoft.com/office/powerpoint/2010/main" val="152787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82475-047D-780A-8C12-B7E97FFE386F}"/>
            </a:ext>
          </a:extLst>
        </p:cNvPr>
        <p:cNvGrpSpPr/>
        <p:nvPr/>
      </p:nvGrpSpPr>
      <p:grpSpPr>
        <a:xfrm>
          <a:off x="0" y="0"/>
          <a:ext cx="0" cy="0"/>
          <a:chOff x="0" y="0"/>
          <a:chExt cx="0" cy="0"/>
        </a:xfrm>
      </p:grpSpPr>
      <p:pic>
        <p:nvPicPr>
          <p:cNvPr id="3" name="Picture 2" descr="Company name">
            <a:extLst>
              <a:ext uri="{FF2B5EF4-FFF2-40B4-BE49-F238E27FC236}">
                <a16:creationId xmlns:a16="http://schemas.microsoft.com/office/drawing/2014/main" id="{A59B805D-DE36-C5FA-C93F-E550F84A074A}"/>
              </a:ext>
            </a:extLst>
          </p:cNvPr>
          <p:cNvPicPr>
            <a:picLocks noChangeAspect="1"/>
          </p:cNvPicPr>
          <p:nvPr/>
        </p:nvPicPr>
        <p:blipFill rotWithShape="1">
          <a:blip r:embed="rId3">
            <a:duotone>
              <a:schemeClr val="accent1">
                <a:shade val="45000"/>
                <a:satMod val="135000"/>
              </a:schemeClr>
              <a:prstClr val="white"/>
            </a:duotone>
            <a:alphaModFix amt="85000"/>
            <a:extLst>
              <a:ext uri="{BEBA8EAE-BF5A-486C-A8C5-ECC9F3942E4B}">
                <a14:imgProps xmlns:a14="http://schemas.microsoft.com/office/drawing/2010/main">
                  <a14:imgLayer r:embed="rId4">
                    <a14:imgEffect>
                      <a14:backgroundRemoval t="68267" b="99600" l="16067" r="82000">
                        <a14:foregroundMark x1="48600" y1="68333" x2="47333" y2="83267"/>
                        <a14:foregroundMark x1="20467" y1="96467" x2="52600" y2="97667"/>
                        <a14:foregroundMark x1="43467" y1="94000" x2="63667" y2="93667"/>
                        <a14:foregroundMark x1="79333" y1="97533" x2="50867" y2="98400"/>
                        <a14:foregroundMark x1="82000" y1="99600" x2="82000" y2="99467"/>
                        <a14:foregroundMark x1="16067" y1="98733" x2="20067" y2="98733"/>
                      </a14:backgroundRemoval>
                    </a14:imgEffect>
                  </a14:imgLayer>
                </a14:imgProps>
              </a:ext>
            </a:extLst>
          </a:blip>
          <a:srcRect l="13764" t="66596" r="13802"/>
          <a:stretch/>
        </p:blipFill>
        <p:spPr>
          <a:xfrm rot="16200000">
            <a:off x="10220442" y="657847"/>
            <a:ext cx="2710307" cy="1249891"/>
          </a:xfrm>
          <a:prstGeom prst="rect">
            <a:avLst/>
          </a:prstGeom>
        </p:spPr>
      </p:pic>
      <p:pic>
        <p:nvPicPr>
          <p:cNvPr id="4" name="Picture 3" descr="A picture containing text, sign, vector graphics">
            <a:extLst>
              <a:ext uri="{FF2B5EF4-FFF2-40B4-BE49-F238E27FC236}">
                <a16:creationId xmlns:a16="http://schemas.microsoft.com/office/drawing/2014/main" id="{9F77B015-D757-F2C7-2E7B-AE602F383FD1}"/>
              </a:ext>
            </a:extLst>
          </p:cNvPr>
          <p:cNvPicPr>
            <a:picLocks noChangeAspect="1"/>
          </p:cNvPicPr>
          <p:nvPr/>
        </p:nvPicPr>
        <p:blipFill>
          <a:blip r:embed="rId5">
            <a:duotone>
              <a:schemeClr val="accent1">
                <a:shade val="45000"/>
                <a:satMod val="135000"/>
              </a:schemeClr>
              <a:prstClr val="white"/>
            </a:duotone>
            <a:alphaModFix amt="20000"/>
            <a:extLst>
              <a:ext uri="{BEBA8EAE-BF5A-486C-A8C5-ECC9F3942E4B}">
                <a14:imgProps xmlns:a14="http://schemas.microsoft.com/office/drawing/2010/main">
                  <a14:imgLayer r:embed="rId6">
                    <a14:imgEffect>
                      <a14:backgroundRemoval t="67933" b="98400" l="10000" r="90000">
                        <a14:foregroundMark x1="22000" y1="98533" x2="60933" y2="97533"/>
                        <a14:foregroundMark x1="60933" y1="97533" x2="75600" y2="98400"/>
                        <a14:foregroundMark x1="49333" y1="67933" x2="49333" y2="67933"/>
                      </a14:backgroundRemoval>
                    </a14:imgEffect>
                  </a14:imgLayer>
                </a14:imgProps>
              </a:ext>
            </a:extLst>
          </a:blip>
          <a:srcRect t="65762"/>
          <a:stretch/>
        </p:blipFill>
        <p:spPr>
          <a:xfrm>
            <a:off x="123093" y="6423174"/>
            <a:ext cx="1270000" cy="434825"/>
          </a:xfrm>
          <a:prstGeom prst="rect">
            <a:avLst/>
          </a:prstGeom>
        </p:spPr>
      </p:pic>
      <p:sp>
        <p:nvSpPr>
          <p:cNvPr id="5" name="Title 4" descr="Title">
            <a:extLst>
              <a:ext uri="{FF2B5EF4-FFF2-40B4-BE49-F238E27FC236}">
                <a16:creationId xmlns:a16="http://schemas.microsoft.com/office/drawing/2014/main" id="{68409898-C609-B1F6-E51B-E619F405D469}"/>
              </a:ext>
            </a:extLst>
          </p:cNvPr>
          <p:cNvSpPr>
            <a:spLocks noGrp="1"/>
          </p:cNvSpPr>
          <p:nvPr>
            <p:ph type="title"/>
          </p:nvPr>
        </p:nvSpPr>
        <p:spPr>
          <a:xfrm>
            <a:off x="291609" y="271232"/>
            <a:ext cx="10956620" cy="512514"/>
          </a:xfrm>
        </p:spPr>
        <p:txBody>
          <a:bodyPr>
            <a:normAutofit fontScale="90000"/>
          </a:bodyPr>
          <a:lstStyle/>
          <a:p>
            <a:r>
              <a:rPr lang="en-GB">
                <a:solidFill>
                  <a:schemeClr val="accent1"/>
                </a:solidFill>
                <a:latin typeface="+mj-lt"/>
              </a:rPr>
              <a:t>RISE Teams: Objectives</a:t>
            </a:r>
          </a:p>
        </p:txBody>
      </p:sp>
      <p:sp>
        <p:nvSpPr>
          <p:cNvPr id="11" name="Slide Number Placeholder 10">
            <a:extLst>
              <a:ext uri="{FF2B5EF4-FFF2-40B4-BE49-F238E27FC236}">
                <a16:creationId xmlns:a16="http://schemas.microsoft.com/office/drawing/2014/main" id="{9EE1D4E5-5746-0C1D-2D94-CC206AFFAE7C}"/>
              </a:ext>
            </a:extLst>
          </p:cNvPr>
          <p:cNvSpPr>
            <a:spLocks noGrp="1"/>
          </p:cNvSpPr>
          <p:nvPr>
            <p:ph type="sldNum" sz="quarter" idx="11"/>
          </p:nvPr>
        </p:nvSpPr>
        <p:spPr/>
        <p:txBody>
          <a:bodyPr/>
          <a:lstStyle/>
          <a:p>
            <a:fld id="{4FAB73BC-B049-4115-A692-8D63A059BFB8}" type="slidenum">
              <a:rPr lang="en-GB" smtClean="0"/>
              <a:pPr/>
              <a:t>5</a:t>
            </a:fld>
            <a:endParaRPr lang="en-GB"/>
          </a:p>
        </p:txBody>
      </p:sp>
      <p:sp>
        <p:nvSpPr>
          <p:cNvPr id="2" name="TextBox 1" descr="Subtitle">
            <a:extLst>
              <a:ext uri="{FF2B5EF4-FFF2-40B4-BE49-F238E27FC236}">
                <a16:creationId xmlns:a16="http://schemas.microsoft.com/office/drawing/2014/main" id="{528AD50A-225E-1069-A520-7BD1C5F07DAF}"/>
              </a:ext>
            </a:extLst>
          </p:cNvPr>
          <p:cNvSpPr txBox="1"/>
          <p:nvPr/>
        </p:nvSpPr>
        <p:spPr>
          <a:xfrm>
            <a:off x="291609" y="762209"/>
            <a:ext cx="11486861" cy="120032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rPr>
              <a:t>Ultimately, the goal of RISE teams will be </a:t>
            </a:r>
            <a:r>
              <a:rPr kumimoji="0" lang="en-GB" sz="1800" b="1" i="0" u="none" strike="noStrike" kern="1200" cap="none" spc="0" normalizeH="0" baseline="0" noProof="0">
                <a:ln>
                  <a:noFill/>
                </a:ln>
                <a:solidFill>
                  <a:schemeClr val="accent5">
                    <a:lumMod val="60000"/>
                    <a:lumOff val="40000"/>
                  </a:schemeClr>
                </a:solidFill>
                <a:effectLst/>
                <a:uLnTx/>
                <a:uFillTx/>
                <a:latin typeface="Arial" panose="020B0604020202020204"/>
                <a:ea typeface="Tahoma"/>
                <a:cs typeface="Tahoma"/>
              </a:rPr>
              <a:t>to raise standards for all schools</a:t>
            </a:r>
            <a:r>
              <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rPr>
              <a:t>, as part of the government’s Opportunity Mission. Through targeted intervention and </a:t>
            </a:r>
            <a:r>
              <a:rPr lang="en-GB">
                <a:solidFill>
                  <a:srgbClr val="000000"/>
                </a:solidFill>
                <a:latin typeface="Arial" panose="020B0604020202020204"/>
                <a:ea typeface="Tahoma"/>
                <a:cs typeface="Tahoma"/>
              </a:rPr>
              <a:t>a universal service, RISE teams will work to ensure that capacity and </a:t>
            </a:r>
            <a:r>
              <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rPr>
              <a:t>expertise from across the school system is used to deliver improvement. Their specific objectives will be to ensure that:</a:t>
            </a:r>
          </a:p>
        </p:txBody>
      </p:sp>
      <p:sp>
        <p:nvSpPr>
          <p:cNvPr id="7" name="TextBox 6" descr="The three objectives">
            <a:extLst>
              <a:ext uri="{FF2B5EF4-FFF2-40B4-BE49-F238E27FC236}">
                <a16:creationId xmlns:a16="http://schemas.microsoft.com/office/drawing/2014/main" id="{0890EC1E-F01B-7356-CAB5-F3F79B108838}"/>
              </a:ext>
            </a:extLst>
          </p:cNvPr>
          <p:cNvSpPr txBox="1"/>
          <p:nvPr/>
        </p:nvSpPr>
        <p:spPr>
          <a:xfrm>
            <a:off x="1765890" y="2208080"/>
            <a:ext cx="9892145" cy="4247317"/>
          </a:xfrm>
          <a:prstGeom prst="rect">
            <a:avLst/>
          </a:prstGeom>
          <a:noFill/>
        </p:spPr>
        <p:txBody>
          <a:bodyPr wrap="square" lIns="91440" tIns="45720" rIns="91440" bIns="45720" rtlCol="0" anchor="t">
            <a:spAutoFit/>
          </a:bodyPr>
          <a:lstStyle/>
          <a:p>
            <a:pPr>
              <a:defRPr/>
            </a:pPr>
            <a:r>
              <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rPr>
              <a:t>Schools facing particular challenges improve rapidly through </a:t>
            </a:r>
            <a:r>
              <a:rPr kumimoji="0" lang="en-GB" sz="1800" b="1" i="0" u="none" strike="noStrike" kern="1200" cap="none" spc="0" normalizeH="0" baseline="0" noProof="0">
                <a:ln>
                  <a:noFill/>
                </a:ln>
                <a:solidFill>
                  <a:schemeClr val="accent5">
                    <a:lumMod val="60000"/>
                    <a:lumOff val="40000"/>
                  </a:schemeClr>
                </a:solidFill>
                <a:effectLst/>
                <a:uLnTx/>
                <a:uFillTx/>
                <a:latin typeface="Arial" panose="020B0604020202020204"/>
                <a:ea typeface="Tahoma"/>
                <a:cs typeface="Tahoma"/>
              </a:rPr>
              <a:t>bespoke targeted intervention for 12-24 months</a:t>
            </a:r>
            <a:r>
              <a:rPr lang="en-GB">
                <a:solidFill>
                  <a:srgbClr val="000000"/>
                </a:solidFill>
                <a:latin typeface="Arial" panose="020B0604020202020204"/>
                <a:ea typeface="Tahoma"/>
                <a:cs typeface="Tahoma"/>
              </a:rPr>
              <a:t>. Where necessary, RISE teams will secure support high-quality</a:t>
            </a:r>
            <a:r>
              <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rPr>
              <a:t> organisations with a strong track record of improvement, such as an LA partnership or a MAT.  For now, our focus is </a:t>
            </a:r>
            <a:r>
              <a:rPr kumimoji="0" lang="en-GB" sz="1800" b="1" i="0" u="none" strike="noStrike" kern="1200" cap="none" spc="0" normalizeH="0" baseline="0" noProof="0">
                <a:ln>
                  <a:noFill/>
                </a:ln>
                <a:solidFill>
                  <a:srgbClr val="000000"/>
                </a:solidFill>
                <a:effectLst/>
                <a:uLnTx/>
                <a:uFillTx/>
                <a:latin typeface="Arial" panose="020B0604020202020204"/>
                <a:ea typeface="Tahoma"/>
                <a:cs typeface="Tahoma"/>
              </a:rPr>
              <a:t>stuck schools.</a:t>
            </a:r>
            <a:r>
              <a:rPr kumimoji="0" lang="en-GB" sz="1800" i="0" u="none" strike="noStrike" kern="1200" cap="none" spc="0" normalizeH="0" baseline="0" noProof="0">
                <a:ln>
                  <a:noFill/>
                </a:ln>
                <a:solidFill>
                  <a:srgbClr val="000000"/>
                </a:solidFill>
                <a:effectLst/>
                <a:uLnTx/>
                <a:uFillTx/>
                <a:latin typeface="Arial" panose="020B0604020202020204"/>
                <a:ea typeface="Tahoma"/>
                <a:cs typeface="Tahoma"/>
              </a:rPr>
              <a:t> From September 26, we will provide targeted interventions to schools judged to require significant improvement. </a:t>
            </a:r>
            <a:endPar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endParaRPr>
          </a:p>
          <a:p>
            <a:pPr>
              <a:defRPr/>
            </a:pPr>
            <a:endPar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rPr>
              <a:t>Every school, with its Responsible Body, can </a:t>
            </a:r>
            <a:r>
              <a:rPr kumimoji="0" lang="en-GB" sz="1800" b="1" i="0" u="none" strike="noStrike" kern="1200" cap="none" spc="0" normalizeH="0" baseline="0" noProof="0">
                <a:ln>
                  <a:noFill/>
                </a:ln>
                <a:solidFill>
                  <a:schemeClr val="accent5">
                    <a:lumMod val="60000"/>
                    <a:lumOff val="40000"/>
                  </a:schemeClr>
                </a:solidFill>
                <a:effectLst/>
                <a:uLnTx/>
                <a:uFillTx/>
                <a:latin typeface="Arial" panose="020B0604020202020204"/>
                <a:ea typeface="Tahoma"/>
                <a:cs typeface="Tahoma"/>
              </a:rPr>
              <a:t>navigate a path to improvement</a:t>
            </a:r>
            <a:r>
              <a:rPr kumimoji="0" lang="en-GB" sz="1800" b="0" i="0" u="none" strike="noStrike" kern="1200" cap="none" spc="0" normalizeH="0" baseline="0" noProof="0">
                <a:ln>
                  <a:noFill/>
                </a:ln>
                <a:solidFill>
                  <a:schemeClr val="accent5">
                    <a:lumMod val="60000"/>
                    <a:lumOff val="40000"/>
                  </a:schemeClr>
                </a:solidFill>
                <a:effectLst/>
                <a:uLnTx/>
                <a:uFillTx/>
                <a:latin typeface="Arial" panose="020B0604020202020204"/>
                <a:ea typeface="Tahoma"/>
                <a:cs typeface="Tahoma"/>
              </a:rPr>
              <a:t> </a:t>
            </a:r>
            <a:r>
              <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rPr>
              <a:t>drawing on local expertise. Most schools will do this by themselves, aided by a more granular evaluation of school performance in the Report Card.  However, RISE teams will make it easier for schools to do this by delivering a </a:t>
            </a:r>
            <a:r>
              <a:rPr kumimoji="0" lang="en-GB" sz="1800" b="1" i="0" u="none" strike="noStrike" kern="1200" cap="none" spc="0" normalizeH="0" baseline="0" noProof="0">
                <a:ln>
                  <a:noFill/>
                </a:ln>
                <a:solidFill>
                  <a:schemeClr val="accent5">
                    <a:lumMod val="60000"/>
                    <a:lumOff val="40000"/>
                  </a:schemeClr>
                </a:solidFill>
                <a:effectLst/>
                <a:uLnTx/>
                <a:uFillTx/>
                <a:latin typeface="Arial" panose="020B0604020202020204"/>
                <a:ea typeface="Tahoma"/>
                <a:cs typeface="Tahoma"/>
              </a:rPr>
              <a:t>universal service to schools</a:t>
            </a:r>
            <a:r>
              <a:rPr kumimoji="0" lang="en-GB" sz="1800" b="1" i="0" u="none" strike="noStrike" kern="1200" cap="none" spc="0" normalizeH="0" baseline="0" noProof="0">
                <a:ln>
                  <a:noFill/>
                </a:ln>
                <a:solidFill>
                  <a:srgbClr val="000000"/>
                </a:solidFill>
                <a:effectLst/>
                <a:uLnTx/>
                <a:uFillTx/>
                <a:latin typeface="Arial" panose="020B0604020202020204"/>
                <a:ea typeface="Tahoma"/>
                <a:cs typeface="Tahoma"/>
              </a:rPr>
              <a:t>, </a:t>
            </a:r>
            <a:r>
              <a:rPr kumimoji="0" lang="en-GB" sz="1800" i="0" u="none" strike="noStrike" kern="1200" cap="none" spc="0" normalizeH="0" baseline="0" noProof="0">
                <a:ln>
                  <a:noFill/>
                </a:ln>
                <a:solidFill>
                  <a:srgbClr val="000000"/>
                </a:solidFill>
                <a:effectLst/>
                <a:uLnTx/>
                <a:uFillTx/>
                <a:latin typeface="Arial" panose="020B0604020202020204"/>
                <a:ea typeface="Tahoma"/>
                <a:cs typeface="Tahoma"/>
              </a:rPr>
              <a:t>signposting</a:t>
            </a:r>
            <a:r>
              <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rPr>
              <a:t> to hubs and best practice,</a:t>
            </a:r>
            <a:r>
              <a:rPr lang="en-GB">
                <a:solidFill>
                  <a:srgbClr val="000000"/>
                </a:solidFill>
                <a:latin typeface="Arial" panose="020B0604020202020204"/>
                <a:ea typeface="Tahoma"/>
                <a:cs typeface="Tahoma"/>
              </a:rPr>
              <a:t> facilitating connections between schools and trusts, and </a:t>
            </a:r>
            <a:r>
              <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rPr>
              <a:t>promoting peer review and networking.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rPr>
              <a:t>Every part of the country has </a:t>
            </a:r>
            <a:r>
              <a:rPr kumimoji="0" lang="en-GB" sz="1800" b="1" i="0" u="none" strike="noStrike" kern="1200" cap="none" spc="0" normalizeH="0" baseline="0" noProof="0">
                <a:ln>
                  <a:noFill/>
                </a:ln>
                <a:solidFill>
                  <a:schemeClr val="accent5">
                    <a:lumMod val="60000"/>
                    <a:lumOff val="40000"/>
                  </a:schemeClr>
                </a:solidFill>
                <a:effectLst/>
                <a:uLnTx/>
                <a:uFillTx/>
                <a:latin typeface="Arial" panose="020B0604020202020204"/>
                <a:ea typeface="Tahoma"/>
                <a:cs typeface="Tahoma"/>
              </a:rPr>
              <a:t>a coherent set of local area priorities</a:t>
            </a:r>
            <a:r>
              <a:rPr kumimoji="0" lang="en-GB" sz="1800" b="0" i="0" u="none" strike="noStrike" kern="1200" cap="none" spc="0" normalizeH="0" baseline="0" noProof="0">
                <a:ln>
                  <a:noFill/>
                </a:ln>
                <a:solidFill>
                  <a:srgbClr val="000000"/>
                </a:solidFill>
                <a:effectLst/>
                <a:uLnTx/>
                <a:uFillTx/>
                <a:latin typeface="Arial" panose="020B0604020202020204"/>
                <a:ea typeface="Tahoma"/>
                <a:cs typeface="Tahoma"/>
              </a:rPr>
              <a:t>, working across local authorities and dioceses so that local partners work collaboratively to solve issues affecting children in their communities. </a:t>
            </a:r>
            <a:endParaRPr kumimoji="0" lang="en-GB" sz="1800" b="0" i="0" u="none" strike="noStrike" kern="1200" cap="none" spc="0" normalizeH="0" baseline="0" noProof="0">
              <a:ln>
                <a:noFill/>
              </a:ln>
              <a:solidFill>
                <a:srgbClr val="000000"/>
              </a:solidFill>
              <a:effectLst/>
              <a:uLnTx/>
              <a:uFillTx/>
              <a:latin typeface="Arial" panose="020B0604020202020204"/>
              <a:ea typeface="Tahoma" panose="020B0604030504040204" pitchFamily="34" charset="0"/>
              <a:cs typeface="Tahoma" panose="020B0604030504040204" pitchFamily="34" charset="0"/>
            </a:endParaRPr>
          </a:p>
        </p:txBody>
      </p:sp>
      <p:pic>
        <p:nvPicPr>
          <p:cNvPr id="8" name="Picture 7">
            <a:extLst>
              <a:ext uri="{FF2B5EF4-FFF2-40B4-BE49-F238E27FC236}">
                <a16:creationId xmlns:a16="http://schemas.microsoft.com/office/drawing/2014/main" id="{FE6CBA9D-8F90-1C2F-EB5C-A67DF7434E3B}"/>
              </a:ext>
              <a:ext uri="{C183D7F6-B498-43B3-948B-1728B52AA6E4}">
                <adec:decorative xmlns="" xmlns:adec="http://schemas.microsoft.com/office/drawing/2017/decorative" val="1"/>
              </a:ext>
            </a:extLst>
          </p:cNvPr>
          <p:cNvPicPr>
            <a:picLocks noChangeAspect="1"/>
          </p:cNvPicPr>
          <p:nvPr/>
        </p:nvPicPr>
        <p:blipFill>
          <a:blip r:embed="rId7"/>
          <a:srcRect l="20292" t="19927" r="20990" b="19097"/>
          <a:stretch/>
        </p:blipFill>
        <p:spPr>
          <a:xfrm>
            <a:off x="580155" y="2222763"/>
            <a:ext cx="971129" cy="1008480"/>
          </a:xfrm>
          <a:prstGeom prst="rect">
            <a:avLst/>
          </a:prstGeom>
        </p:spPr>
      </p:pic>
      <p:pic>
        <p:nvPicPr>
          <p:cNvPr id="9" name="Picture 8">
            <a:extLst>
              <a:ext uri="{FF2B5EF4-FFF2-40B4-BE49-F238E27FC236}">
                <a16:creationId xmlns:a16="http://schemas.microsoft.com/office/drawing/2014/main" id="{E1AE3A29-1BED-7408-C869-789B4782A0F2}"/>
              </a:ext>
              <a:ext uri="{C183D7F6-B498-43B3-948B-1728B52AA6E4}">
                <adec:decorative xmlns="" xmlns:adec="http://schemas.microsoft.com/office/drawing/2017/decorative" val="1"/>
              </a:ext>
            </a:extLst>
          </p:cNvPr>
          <p:cNvPicPr>
            <a:picLocks noChangeAspect="1"/>
          </p:cNvPicPr>
          <p:nvPr/>
        </p:nvPicPr>
        <p:blipFill>
          <a:blip r:embed="rId8"/>
          <a:stretch>
            <a:fillRect/>
          </a:stretch>
        </p:blipFill>
        <p:spPr>
          <a:xfrm>
            <a:off x="496833" y="5429162"/>
            <a:ext cx="1137771" cy="1137771"/>
          </a:xfrm>
          <a:prstGeom prst="rect">
            <a:avLst/>
          </a:prstGeom>
        </p:spPr>
      </p:pic>
      <p:pic>
        <p:nvPicPr>
          <p:cNvPr id="10" name="Picture 9">
            <a:extLst>
              <a:ext uri="{FF2B5EF4-FFF2-40B4-BE49-F238E27FC236}">
                <a16:creationId xmlns:a16="http://schemas.microsoft.com/office/drawing/2014/main" id="{95AACE80-92B8-AF49-B57F-43C5610D06BF}"/>
              </a:ext>
              <a:ext uri="{C183D7F6-B498-43B3-948B-1728B52AA6E4}">
                <adec:decorative xmlns="" xmlns:adec="http://schemas.microsoft.com/office/drawing/2017/decorative" val="1"/>
              </a:ext>
            </a:extLst>
          </p:cNvPr>
          <p:cNvPicPr>
            <a:picLocks noChangeAspect="1"/>
          </p:cNvPicPr>
          <p:nvPr/>
        </p:nvPicPr>
        <p:blipFill>
          <a:blip r:embed="rId9"/>
          <a:stretch>
            <a:fillRect/>
          </a:stretch>
        </p:blipFill>
        <p:spPr>
          <a:xfrm>
            <a:off x="229565" y="3562040"/>
            <a:ext cx="1536325" cy="1536325"/>
          </a:xfrm>
          <a:prstGeom prst="rect">
            <a:avLst/>
          </a:prstGeom>
        </p:spPr>
      </p:pic>
      <p:pic>
        <p:nvPicPr>
          <p:cNvPr id="13" name="Picture 4" descr="A black background with white text&#10;&#10;Description automatically generated">
            <a:extLst>
              <a:ext uri="{FF2B5EF4-FFF2-40B4-BE49-F238E27FC236}">
                <a16:creationId xmlns:a16="http://schemas.microsoft.com/office/drawing/2014/main" id="{C5FA9D17-E473-F420-1C3A-C80DE3E8BDE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96" t="2361" r="1724" b="2638"/>
          <a:stretch/>
        </p:blipFill>
        <p:spPr bwMode="auto">
          <a:xfrm>
            <a:off x="11218460" y="124995"/>
            <a:ext cx="898634" cy="87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62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 black background with white text&#10;&#10;Description automatically generated">
            <a:extLst>
              <a:ext uri="{FF2B5EF4-FFF2-40B4-BE49-F238E27FC236}">
                <a16:creationId xmlns:a16="http://schemas.microsoft.com/office/drawing/2014/main" id="{91234C09-9111-4932-319B-0FF0C3D33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209284" y="68474"/>
            <a:ext cx="898634" cy="877522"/>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8D11BEC4-8565-B10B-E57A-E5FBD2CDC139}"/>
              </a:ext>
            </a:extLst>
          </p:cNvPr>
          <p:cNvSpPr>
            <a:spLocks noGrp="1"/>
          </p:cNvSpPr>
          <p:nvPr>
            <p:ph idx="1"/>
          </p:nvPr>
        </p:nvSpPr>
        <p:spPr>
          <a:xfrm>
            <a:off x="393803" y="818695"/>
            <a:ext cx="10815481" cy="1366131"/>
          </a:xfrm>
        </p:spPr>
        <p:txBody>
          <a:bodyPr/>
          <a:lstStyle/>
          <a:p>
            <a:pPr marL="285750" indent="-285750">
              <a:buFont typeface="Arial" panose="020B0604020202020204" pitchFamily="34" charset="0"/>
              <a:buChar char="•"/>
            </a:pPr>
            <a:r>
              <a:rPr lang="en-GB" sz="1600"/>
              <a:t>The RISE team is part of SW RG</a:t>
            </a:r>
          </a:p>
          <a:p>
            <a:pPr marL="285750" indent="-285750">
              <a:buFont typeface="Arial" panose="020B0604020202020204" pitchFamily="34" charset="0"/>
              <a:buChar char="•"/>
            </a:pPr>
            <a:r>
              <a:rPr lang="en-GB" sz="1600"/>
              <a:t>RISE colleagues will work very closely with other SW RG colleagues – including the delivery teams that you interact with regularly.</a:t>
            </a:r>
          </a:p>
        </p:txBody>
      </p:sp>
      <p:pic>
        <p:nvPicPr>
          <p:cNvPr id="11" name="Picture 10">
            <a:extLst>
              <a:ext uri="{FF2B5EF4-FFF2-40B4-BE49-F238E27FC236}">
                <a16:creationId xmlns:a16="http://schemas.microsoft.com/office/drawing/2014/main" id="{06AC52D2-B44B-8656-D08B-F154857C2A2C}"/>
              </a:ext>
            </a:extLst>
          </p:cNvPr>
          <p:cNvPicPr>
            <a:picLocks noChangeAspect="1"/>
          </p:cNvPicPr>
          <p:nvPr/>
        </p:nvPicPr>
        <p:blipFill>
          <a:blip r:embed="rId4"/>
          <a:stretch>
            <a:fillRect/>
          </a:stretch>
        </p:blipFill>
        <p:spPr>
          <a:xfrm>
            <a:off x="0" y="1768350"/>
            <a:ext cx="12192000" cy="4601973"/>
          </a:xfrm>
          <a:prstGeom prst="rect">
            <a:avLst/>
          </a:prstGeom>
        </p:spPr>
      </p:pic>
      <p:sp>
        <p:nvSpPr>
          <p:cNvPr id="5" name="Title 4" descr="Title">
            <a:extLst>
              <a:ext uri="{FF2B5EF4-FFF2-40B4-BE49-F238E27FC236}">
                <a16:creationId xmlns:a16="http://schemas.microsoft.com/office/drawing/2014/main" id="{33B1D14E-D6B2-3B95-D2F3-014D42943447}"/>
              </a:ext>
            </a:extLst>
          </p:cNvPr>
          <p:cNvSpPr>
            <a:spLocks noGrp="1"/>
          </p:cNvSpPr>
          <p:nvPr>
            <p:ph type="title"/>
          </p:nvPr>
        </p:nvSpPr>
        <p:spPr>
          <a:xfrm>
            <a:off x="151349" y="187328"/>
            <a:ext cx="10956620" cy="512514"/>
          </a:xfrm>
        </p:spPr>
        <p:txBody>
          <a:bodyPr>
            <a:normAutofit fontScale="90000"/>
          </a:bodyPr>
          <a:lstStyle/>
          <a:p>
            <a:r>
              <a:rPr lang="en-GB">
                <a:solidFill>
                  <a:srgbClr val="002060"/>
                </a:solidFill>
                <a:latin typeface="+mj-lt"/>
              </a:rPr>
              <a:t>South West regions group:</a:t>
            </a:r>
          </a:p>
        </p:txBody>
      </p:sp>
      <p:sp>
        <p:nvSpPr>
          <p:cNvPr id="7" name="Rectangle 6">
            <a:extLst>
              <a:ext uri="{FF2B5EF4-FFF2-40B4-BE49-F238E27FC236}">
                <a16:creationId xmlns:a16="http://schemas.microsoft.com/office/drawing/2014/main" id="{24DD9F14-8116-4E44-3DCE-5F14408B9B55}"/>
              </a:ext>
            </a:extLst>
          </p:cNvPr>
          <p:cNvSpPr/>
          <p:nvPr/>
        </p:nvSpPr>
        <p:spPr>
          <a:xfrm>
            <a:off x="7904018" y="5264727"/>
            <a:ext cx="1101437" cy="26323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E51000CE-B82D-50F3-A77B-5694D4B445B4}"/>
              </a:ext>
            </a:extLst>
          </p:cNvPr>
          <p:cNvSpPr/>
          <p:nvPr/>
        </p:nvSpPr>
        <p:spPr>
          <a:xfrm>
            <a:off x="151349" y="2094320"/>
            <a:ext cx="3035196" cy="496480"/>
          </a:xfrm>
          <a:prstGeom prst="rect">
            <a:avLst/>
          </a:prstGeom>
          <a:noFill/>
          <a:ln w="38100">
            <a:solidFill>
              <a:srgbClr val="1838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91783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365A0-BA99-5828-7DC0-50A67E17F275}"/>
            </a:ext>
          </a:extLst>
        </p:cNvPr>
        <p:cNvGrpSpPr/>
        <p:nvPr/>
      </p:nvGrpSpPr>
      <p:grpSpPr>
        <a:xfrm>
          <a:off x="0" y="0"/>
          <a:ext cx="0" cy="0"/>
          <a:chOff x="0" y="0"/>
          <a:chExt cx="0" cy="0"/>
        </a:xfrm>
      </p:grpSpPr>
      <p:pic>
        <p:nvPicPr>
          <p:cNvPr id="3" name="Picture 2" descr="Company name&#10;&#10;Description automatically generated">
            <a:extLst>
              <a:ext uri="{FF2B5EF4-FFF2-40B4-BE49-F238E27FC236}">
                <a16:creationId xmlns:a16="http://schemas.microsoft.com/office/drawing/2014/main" id="{27F943AA-D0B9-07D3-339F-8C5EF3403269}"/>
              </a:ext>
            </a:extLst>
          </p:cNvPr>
          <p:cNvPicPr>
            <a:picLocks noChangeAspect="1"/>
          </p:cNvPicPr>
          <p:nvPr/>
        </p:nvPicPr>
        <p:blipFill rotWithShape="1">
          <a:blip r:embed="rId3">
            <a:duotone>
              <a:schemeClr val="accent1">
                <a:shade val="45000"/>
                <a:satMod val="135000"/>
              </a:schemeClr>
              <a:prstClr val="white"/>
            </a:duotone>
            <a:alphaModFix amt="85000"/>
          </a:blip>
          <a:srcRect l="13764" t="66596" r="13802"/>
          <a:stretch/>
        </p:blipFill>
        <p:spPr>
          <a:xfrm rot="16200000">
            <a:off x="10211901" y="1572816"/>
            <a:ext cx="2710307" cy="1249891"/>
          </a:xfrm>
          <a:prstGeom prst="rect">
            <a:avLst/>
          </a:prstGeom>
        </p:spPr>
      </p:pic>
      <p:pic>
        <p:nvPicPr>
          <p:cNvPr id="4" name="Picture 3" descr="A picture containing text, sign, vector graphics&#10;&#10;Description automatically generated">
            <a:extLst>
              <a:ext uri="{FF2B5EF4-FFF2-40B4-BE49-F238E27FC236}">
                <a16:creationId xmlns:a16="http://schemas.microsoft.com/office/drawing/2014/main" id="{BCB71360-E6B0-14D5-9095-612DB68285E9}"/>
              </a:ext>
            </a:extLst>
          </p:cNvPr>
          <p:cNvPicPr>
            <a:picLocks noChangeAspect="1"/>
          </p:cNvPicPr>
          <p:nvPr/>
        </p:nvPicPr>
        <p:blipFill>
          <a:blip r:embed="rId4">
            <a:duotone>
              <a:schemeClr val="accent1">
                <a:shade val="45000"/>
                <a:satMod val="135000"/>
              </a:schemeClr>
              <a:prstClr val="white"/>
            </a:duotone>
            <a:alphaModFix amt="20000"/>
          </a:blip>
          <a:srcRect t="65762"/>
          <a:stretch/>
        </p:blipFill>
        <p:spPr>
          <a:xfrm>
            <a:off x="142758" y="6423175"/>
            <a:ext cx="1270000" cy="434825"/>
          </a:xfrm>
          <a:prstGeom prst="rect">
            <a:avLst/>
          </a:prstGeom>
        </p:spPr>
      </p:pic>
      <p:sp>
        <p:nvSpPr>
          <p:cNvPr id="5" name="Title 4" descr="Title">
            <a:extLst>
              <a:ext uri="{FF2B5EF4-FFF2-40B4-BE49-F238E27FC236}">
                <a16:creationId xmlns:a16="http://schemas.microsoft.com/office/drawing/2014/main" id="{D66B8ABE-171A-C898-D524-811814851E17}"/>
              </a:ext>
            </a:extLst>
          </p:cNvPr>
          <p:cNvSpPr>
            <a:spLocks noGrp="1"/>
          </p:cNvSpPr>
          <p:nvPr>
            <p:ph type="title"/>
          </p:nvPr>
        </p:nvSpPr>
        <p:spPr>
          <a:xfrm>
            <a:off x="393803" y="377818"/>
            <a:ext cx="10956620" cy="512514"/>
          </a:xfrm>
        </p:spPr>
        <p:txBody>
          <a:bodyPr>
            <a:normAutofit fontScale="90000"/>
          </a:bodyPr>
          <a:lstStyle/>
          <a:p>
            <a:r>
              <a:rPr lang="en-GB">
                <a:solidFill>
                  <a:srgbClr val="002060"/>
                </a:solidFill>
                <a:latin typeface="+mj-lt"/>
              </a:rPr>
              <a:t>SW RISE team</a:t>
            </a:r>
          </a:p>
        </p:txBody>
      </p:sp>
      <p:pic>
        <p:nvPicPr>
          <p:cNvPr id="6" name="Picture 5">
            <a:extLst>
              <a:ext uri="{FF2B5EF4-FFF2-40B4-BE49-F238E27FC236}">
                <a16:creationId xmlns:a16="http://schemas.microsoft.com/office/drawing/2014/main" id="{1175B82F-E5D2-5205-72C9-3AB9E5E7D7C2}"/>
              </a:ext>
            </a:extLst>
          </p:cNvPr>
          <p:cNvPicPr>
            <a:picLocks noChangeAspect="1"/>
          </p:cNvPicPr>
          <p:nvPr/>
        </p:nvPicPr>
        <p:blipFill>
          <a:blip r:embed="rId5"/>
          <a:stretch>
            <a:fillRect/>
          </a:stretch>
        </p:blipFill>
        <p:spPr>
          <a:xfrm>
            <a:off x="1387375" y="6468401"/>
            <a:ext cx="615605" cy="389599"/>
          </a:xfrm>
          <a:prstGeom prst="rect">
            <a:avLst/>
          </a:prstGeom>
        </p:spPr>
      </p:pic>
      <p:pic>
        <p:nvPicPr>
          <p:cNvPr id="12" name="Picture 4" descr="A black background with white text&#10;&#10;Description automatically generated">
            <a:extLst>
              <a:ext uri="{FF2B5EF4-FFF2-40B4-BE49-F238E27FC236}">
                <a16:creationId xmlns:a16="http://schemas.microsoft.com/office/drawing/2014/main" id="{F02C5A8D-1C05-9814-AA6C-C65C31DA323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a:stretch/>
        </p:blipFill>
        <p:spPr bwMode="auto">
          <a:xfrm>
            <a:off x="11209284" y="68474"/>
            <a:ext cx="898634" cy="87752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D6BEFC1-F006-515D-6FA0-538C807931F8}"/>
              </a:ext>
            </a:extLst>
          </p:cNvPr>
          <p:cNvSpPr/>
          <p:nvPr/>
        </p:nvSpPr>
        <p:spPr>
          <a:xfrm>
            <a:off x="9810750" y="4411133"/>
            <a:ext cx="45719" cy="1926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9" name="Picture 8" descr="A person smiling at the camera&#10;&#10;AI-generated content may be incorrect.">
            <a:extLst>
              <a:ext uri="{FF2B5EF4-FFF2-40B4-BE49-F238E27FC236}">
                <a16:creationId xmlns:a16="http://schemas.microsoft.com/office/drawing/2014/main" id="{F0FBFC4D-B550-A0A3-ADF7-96BD87CB4F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09056" y="3792303"/>
            <a:ext cx="528842" cy="569588"/>
          </a:xfrm>
          <a:prstGeom prst="rect">
            <a:avLst/>
          </a:prstGeom>
        </p:spPr>
      </p:pic>
      <p:pic>
        <p:nvPicPr>
          <p:cNvPr id="2" name="Picture 1" descr="A group of people with their heads in a chart&#10;&#10;AI-generated content may be incorrect.">
            <a:extLst>
              <a:ext uri="{FF2B5EF4-FFF2-40B4-BE49-F238E27FC236}">
                <a16:creationId xmlns:a16="http://schemas.microsoft.com/office/drawing/2014/main" id="{CF9EDDCF-2F2E-B28B-124C-BBE6F5AA60E1}"/>
              </a:ext>
            </a:extLst>
          </p:cNvPr>
          <p:cNvPicPr>
            <a:picLocks noChangeAspect="1"/>
          </p:cNvPicPr>
          <p:nvPr/>
        </p:nvPicPr>
        <p:blipFill>
          <a:blip r:embed="rId8"/>
          <a:stretch>
            <a:fillRect/>
          </a:stretch>
        </p:blipFill>
        <p:spPr>
          <a:xfrm>
            <a:off x="2128727" y="813226"/>
            <a:ext cx="7787268" cy="5654169"/>
          </a:xfrm>
          <a:prstGeom prst="rect">
            <a:avLst/>
          </a:prstGeom>
        </p:spPr>
      </p:pic>
    </p:spTree>
    <p:extLst>
      <p:ext uri="{BB962C8B-B14F-4D97-AF65-F5344CB8AC3E}">
        <p14:creationId xmlns:p14="http://schemas.microsoft.com/office/powerpoint/2010/main" val="346941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BCE29-821B-3969-1601-892317DCC0B6}"/>
            </a:ext>
          </a:extLst>
        </p:cNvPr>
        <p:cNvGrpSpPr/>
        <p:nvPr/>
      </p:nvGrpSpPr>
      <p:grpSpPr>
        <a:xfrm>
          <a:off x="0" y="0"/>
          <a:ext cx="0" cy="0"/>
          <a:chOff x="0" y="0"/>
          <a:chExt cx="0" cy="0"/>
        </a:xfrm>
      </p:grpSpPr>
      <p:pic>
        <p:nvPicPr>
          <p:cNvPr id="33795" name="Picture 5" descr="Logo, company name&#10;&#10;Description automatically generated">
            <a:extLst>
              <a:ext uri="{FF2B5EF4-FFF2-40B4-BE49-F238E27FC236}">
                <a16:creationId xmlns:a16="http://schemas.microsoft.com/office/drawing/2014/main" id="{CF8F4D95-0122-4EE3-F7C9-5F12190A92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88" y="5868191"/>
            <a:ext cx="967584" cy="967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itle 1">
            <a:extLst>
              <a:ext uri="{FF2B5EF4-FFF2-40B4-BE49-F238E27FC236}">
                <a16:creationId xmlns:a16="http://schemas.microsoft.com/office/drawing/2014/main" id="{1545C4B7-140D-A1A3-48B4-CC637FBA3EF2}"/>
              </a:ext>
            </a:extLst>
          </p:cNvPr>
          <p:cNvSpPr>
            <a:spLocks noGrp="1" noChangeArrowheads="1"/>
          </p:cNvSpPr>
          <p:nvPr>
            <p:ph type="title"/>
          </p:nvPr>
        </p:nvSpPr>
        <p:spPr>
          <a:xfrm>
            <a:off x="0" y="-13095"/>
            <a:ext cx="12192000" cy="552450"/>
          </a:xfrm>
          <a:noFill/>
        </p:spPr>
        <p:txBody>
          <a:bodyPr>
            <a:normAutofit/>
          </a:bodyPr>
          <a:lstStyle/>
          <a:p>
            <a:pPr eaLnBrk="1" hangingPunct="1"/>
            <a:r>
              <a:rPr lang="en-GB" altLang="en-US" sz="2800" b="1">
                <a:solidFill>
                  <a:schemeClr val="tx2"/>
                </a:solidFill>
                <a:latin typeface="Arial" panose="020B0604020202020204" pitchFamily="34" charset="0"/>
                <a:cs typeface="Arial" panose="020B0604020202020204" pitchFamily="34" charset="0"/>
              </a:rPr>
              <a:t>Our</a:t>
            </a:r>
            <a:r>
              <a:rPr lang="en-GB" altLang="en-US" sz="2800" b="1">
                <a:solidFill>
                  <a:schemeClr val="tx2"/>
                </a:solidFill>
                <a:cs typeface="Arial" panose="020B0604020202020204" pitchFamily="34" charset="0"/>
              </a:rPr>
              <a:t> SW RISE advisers</a:t>
            </a:r>
          </a:p>
        </p:txBody>
      </p:sp>
      <p:pic>
        <p:nvPicPr>
          <p:cNvPr id="33797" name="Picture 7">
            <a:extLst>
              <a:ext uri="{FF2B5EF4-FFF2-40B4-BE49-F238E27FC236}">
                <a16:creationId xmlns:a16="http://schemas.microsoft.com/office/drawing/2014/main" id="{DE87A4BF-9EF5-34F7-CB9C-3D09EE4CCD57}"/>
              </a:ext>
              <a:ext uri="{C183D7F6-B498-43B3-948B-1728B52AA6E4}">
                <adec:decorative xmlns="" xmlns:adec="http://schemas.microsoft.com/office/drawing/2017/decorative" val="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18788" y="5842000"/>
            <a:ext cx="13620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
            <a:extLst>
              <a:ext uri="{FF2B5EF4-FFF2-40B4-BE49-F238E27FC236}">
                <a16:creationId xmlns:a16="http://schemas.microsoft.com/office/drawing/2014/main" id="{FF38BCFE-41CF-AF69-688D-10CF2C90DD1D}"/>
              </a:ext>
            </a:extLst>
          </p:cNvPr>
          <p:cNvSpPr>
            <a:spLocks noChangeArrowheads="1"/>
          </p:cNvSpPr>
          <p:nvPr/>
        </p:nvSpPr>
        <p:spPr bwMode="auto">
          <a:xfrm>
            <a:off x="2813730" y="1830469"/>
            <a:ext cx="12192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person smiling at the camera&#10;&#10;AI-generated content may be incorrect.">
            <a:extLst>
              <a:ext uri="{FF2B5EF4-FFF2-40B4-BE49-F238E27FC236}">
                <a16:creationId xmlns:a16="http://schemas.microsoft.com/office/drawing/2014/main" id="{06F7073C-FEC9-8650-157C-7CB0165844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0614" y="750829"/>
            <a:ext cx="1040105" cy="1120243"/>
          </a:xfrm>
          <a:prstGeom prst="rect">
            <a:avLst/>
          </a:prstGeom>
        </p:spPr>
      </p:pic>
      <p:pic>
        <p:nvPicPr>
          <p:cNvPr id="1026" name="Picture 2">
            <a:extLst>
              <a:ext uri="{FF2B5EF4-FFF2-40B4-BE49-F238E27FC236}">
                <a16:creationId xmlns:a16="http://schemas.microsoft.com/office/drawing/2014/main" id="{25B4CCBC-3E1E-0F02-B9ED-CE8EE06949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74735" y="1550456"/>
            <a:ext cx="923331" cy="92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erson wearing glasses and a suit&#10;&#10;AI-generated content may be incorrect.">
            <a:extLst>
              <a:ext uri="{FF2B5EF4-FFF2-40B4-BE49-F238E27FC236}">
                <a16:creationId xmlns:a16="http://schemas.microsoft.com/office/drawing/2014/main" id="{C04BB2A6-620D-F096-7BDC-D48AB8F477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0614" y="2479811"/>
            <a:ext cx="1031643" cy="1031643"/>
          </a:xfrm>
          <a:prstGeom prst="rect">
            <a:avLst/>
          </a:prstGeom>
        </p:spPr>
      </p:pic>
      <p:pic>
        <p:nvPicPr>
          <p:cNvPr id="10" name="Picture 9" descr="A person with long blonde hair&#10;&#10;AI-generated content may be incorrect.">
            <a:extLst>
              <a:ext uri="{FF2B5EF4-FFF2-40B4-BE49-F238E27FC236}">
                <a16:creationId xmlns:a16="http://schemas.microsoft.com/office/drawing/2014/main" id="{C11D67E0-6542-9AB5-70F3-8AEB6BB95D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13685" y="3170505"/>
            <a:ext cx="866377" cy="1199039"/>
          </a:xfrm>
          <a:prstGeom prst="rect">
            <a:avLst/>
          </a:prstGeom>
        </p:spPr>
      </p:pic>
      <p:sp>
        <p:nvSpPr>
          <p:cNvPr id="11" name="TextBox 10">
            <a:extLst>
              <a:ext uri="{FF2B5EF4-FFF2-40B4-BE49-F238E27FC236}">
                <a16:creationId xmlns:a16="http://schemas.microsoft.com/office/drawing/2014/main" id="{02CD8249-7583-7281-F751-F02A8393BD81}"/>
              </a:ext>
            </a:extLst>
          </p:cNvPr>
          <p:cNvSpPr txBox="1"/>
          <p:nvPr/>
        </p:nvSpPr>
        <p:spPr>
          <a:xfrm>
            <a:off x="2124939" y="1068179"/>
            <a:ext cx="76132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Siobhan Meredith – Executive Director of Education, The Ted Wragg Trust</a:t>
            </a:r>
          </a:p>
        </p:txBody>
      </p:sp>
      <p:sp>
        <p:nvSpPr>
          <p:cNvPr id="12" name="TextBox 11">
            <a:extLst>
              <a:ext uri="{FF2B5EF4-FFF2-40B4-BE49-F238E27FC236}">
                <a16:creationId xmlns:a16="http://schemas.microsoft.com/office/drawing/2014/main" id="{21BA7F19-9D52-C684-58E3-A9DEBED08EBD}"/>
              </a:ext>
            </a:extLst>
          </p:cNvPr>
          <p:cNvSpPr txBox="1"/>
          <p:nvPr/>
        </p:nvSpPr>
        <p:spPr>
          <a:xfrm>
            <a:off x="2132812" y="1827456"/>
            <a:ext cx="7613226"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Joe Ambrose – Associate Director of Growth and Development, Greenshaw Learning Trust</a:t>
            </a:r>
          </a:p>
        </p:txBody>
      </p:sp>
      <p:sp>
        <p:nvSpPr>
          <p:cNvPr id="13" name="TextBox 12">
            <a:extLst>
              <a:ext uri="{FF2B5EF4-FFF2-40B4-BE49-F238E27FC236}">
                <a16:creationId xmlns:a16="http://schemas.microsoft.com/office/drawing/2014/main" id="{A66854B8-6204-F486-EDE6-EEC9BA8FB932}"/>
              </a:ext>
            </a:extLst>
          </p:cNvPr>
          <p:cNvSpPr txBox="1"/>
          <p:nvPr/>
        </p:nvSpPr>
        <p:spPr>
          <a:xfrm>
            <a:off x="2132812" y="2832851"/>
            <a:ext cx="76132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Mike Ion – former Education Director, Avanti Schools Trust</a:t>
            </a:r>
          </a:p>
        </p:txBody>
      </p:sp>
      <p:sp>
        <p:nvSpPr>
          <p:cNvPr id="14" name="TextBox 13">
            <a:extLst>
              <a:ext uri="{FF2B5EF4-FFF2-40B4-BE49-F238E27FC236}">
                <a16:creationId xmlns:a16="http://schemas.microsoft.com/office/drawing/2014/main" id="{136DA7B2-40C3-5735-C2A5-AD85C4653270}"/>
              </a:ext>
            </a:extLst>
          </p:cNvPr>
          <p:cNvSpPr txBox="1"/>
          <p:nvPr/>
        </p:nvSpPr>
        <p:spPr>
          <a:xfrm>
            <a:off x="2132812" y="3691844"/>
            <a:ext cx="761322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Jo Stoaling – Headteacher, Three Ways Special School</a:t>
            </a:r>
          </a:p>
        </p:txBody>
      </p:sp>
      <p:sp>
        <p:nvSpPr>
          <p:cNvPr id="15" name="TextBox 14">
            <a:extLst>
              <a:ext uri="{FF2B5EF4-FFF2-40B4-BE49-F238E27FC236}">
                <a16:creationId xmlns:a16="http://schemas.microsoft.com/office/drawing/2014/main" id="{9ACEB4C0-6D06-9CA7-0EF4-7A299B748EA2}"/>
              </a:ext>
            </a:extLst>
          </p:cNvPr>
          <p:cNvSpPr txBox="1"/>
          <p:nvPr/>
        </p:nvSpPr>
        <p:spPr>
          <a:xfrm>
            <a:off x="2124939" y="4360538"/>
            <a:ext cx="761322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Chris Gould – Director of Education and Deputy CEO, Truro and Penwith Academy Trust</a:t>
            </a:r>
          </a:p>
        </p:txBody>
      </p:sp>
      <p:sp>
        <p:nvSpPr>
          <p:cNvPr id="16" name="TextBox 15">
            <a:extLst>
              <a:ext uri="{FF2B5EF4-FFF2-40B4-BE49-F238E27FC236}">
                <a16:creationId xmlns:a16="http://schemas.microsoft.com/office/drawing/2014/main" id="{1213C8CD-3ED2-D5D0-CF81-957080D8FCD8}"/>
              </a:ext>
            </a:extLst>
          </p:cNvPr>
          <p:cNvSpPr txBox="1"/>
          <p:nvPr/>
        </p:nvSpPr>
        <p:spPr>
          <a:xfrm>
            <a:off x="2124939" y="5412689"/>
            <a:ext cx="7613226"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Jonathan Bishop – CEO Cornerstone Academy Trust</a:t>
            </a:r>
          </a:p>
        </p:txBody>
      </p:sp>
      <p:pic>
        <p:nvPicPr>
          <p:cNvPr id="20" name="Picture 19">
            <a:extLst>
              <a:ext uri="{FF2B5EF4-FFF2-40B4-BE49-F238E27FC236}">
                <a16:creationId xmlns:a16="http://schemas.microsoft.com/office/drawing/2014/main" id="{266B89EA-FBAB-3DD7-C1BF-1CE5D8A11FCD}"/>
              </a:ext>
            </a:extLst>
          </p:cNvPr>
          <p:cNvPicPr>
            <a:picLocks noChangeAspect="1"/>
          </p:cNvPicPr>
          <p:nvPr/>
        </p:nvPicPr>
        <p:blipFill>
          <a:blip r:embed="rId9"/>
          <a:stretch>
            <a:fillRect/>
          </a:stretch>
        </p:blipFill>
        <p:spPr>
          <a:xfrm>
            <a:off x="9942791" y="5165388"/>
            <a:ext cx="837271" cy="980640"/>
          </a:xfrm>
          <a:prstGeom prst="rect">
            <a:avLst/>
          </a:prstGeom>
        </p:spPr>
      </p:pic>
      <p:pic>
        <p:nvPicPr>
          <p:cNvPr id="22" name="Picture 21">
            <a:extLst>
              <a:ext uri="{FF2B5EF4-FFF2-40B4-BE49-F238E27FC236}">
                <a16:creationId xmlns:a16="http://schemas.microsoft.com/office/drawing/2014/main" id="{DDAB14CD-5B93-C523-30DB-37AF827BA6A6}"/>
              </a:ext>
            </a:extLst>
          </p:cNvPr>
          <p:cNvPicPr>
            <a:picLocks noChangeAspect="1"/>
          </p:cNvPicPr>
          <p:nvPr/>
        </p:nvPicPr>
        <p:blipFill>
          <a:blip r:embed="rId10"/>
          <a:stretch>
            <a:fillRect/>
          </a:stretch>
        </p:blipFill>
        <p:spPr>
          <a:xfrm>
            <a:off x="910614" y="3995393"/>
            <a:ext cx="1031643" cy="1040693"/>
          </a:xfrm>
          <a:prstGeom prst="rect">
            <a:avLst/>
          </a:prstGeom>
        </p:spPr>
      </p:pic>
      <p:pic>
        <p:nvPicPr>
          <p:cNvPr id="32" name="Picture 31" descr="A person in a grey suit&#10;&#10;AI-generated content may be incorrect.">
            <a:extLst>
              <a:ext uri="{FF2B5EF4-FFF2-40B4-BE49-F238E27FC236}">
                <a16:creationId xmlns:a16="http://schemas.microsoft.com/office/drawing/2014/main" id="{841A4060-6878-7B53-0D15-A3175701D68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10613" y="5306513"/>
            <a:ext cx="1009699" cy="1346487"/>
          </a:xfrm>
          <a:prstGeom prst="rect">
            <a:avLst/>
          </a:prstGeom>
        </p:spPr>
      </p:pic>
      <p:sp>
        <p:nvSpPr>
          <p:cNvPr id="34" name="TextBox 33">
            <a:extLst>
              <a:ext uri="{FF2B5EF4-FFF2-40B4-BE49-F238E27FC236}">
                <a16:creationId xmlns:a16="http://schemas.microsoft.com/office/drawing/2014/main" id="{671B4334-79B0-DE59-AEDC-2901202C0458}"/>
              </a:ext>
            </a:extLst>
          </p:cNvPr>
          <p:cNvSpPr txBox="1"/>
          <p:nvPr/>
        </p:nvSpPr>
        <p:spPr>
          <a:xfrm>
            <a:off x="2124938" y="6006669"/>
            <a:ext cx="761322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Alison Fletcher – Director of CLF Institute, CLF</a:t>
            </a:r>
          </a:p>
        </p:txBody>
      </p:sp>
    </p:spTree>
    <p:extLst>
      <p:ext uri="{BB962C8B-B14F-4D97-AF65-F5344CB8AC3E}">
        <p14:creationId xmlns:p14="http://schemas.microsoft.com/office/powerpoint/2010/main" val="2463711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A4C87-6F16-04B4-7777-7F95DCB13C35}"/>
            </a:ext>
          </a:extLst>
        </p:cNvPr>
        <p:cNvGrpSpPr/>
        <p:nvPr/>
      </p:nvGrpSpPr>
      <p:grpSpPr>
        <a:xfrm>
          <a:off x="0" y="0"/>
          <a:ext cx="0" cy="0"/>
          <a:chOff x="0" y="0"/>
          <a:chExt cx="0" cy="0"/>
        </a:xfrm>
      </p:grpSpPr>
      <p:sp>
        <p:nvSpPr>
          <p:cNvPr id="5" name="Title 4" descr="Title">
            <a:extLst>
              <a:ext uri="{FF2B5EF4-FFF2-40B4-BE49-F238E27FC236}">
                <a16:creationId xmlns:a16="http://schemas.microsoft.com/office/drawing/2014/main" id="{416C4504-2575-805A-D083-AD3F09076C12}"/>
              </a:ext>
            </a:extLst>
          </p:cNvPr>
          <p:cNvSpPr>
            <a:spLocks noGrp="1"/>
          </p:cNvSpPr>
          <p:nvPr>
            <p:ph type="title" idx="4294967295"/>
          </p:nvPr>
        </p:nvSpPr>
        <p:spPr>
          <a:xfrm>
            <a:off x="268394" y="129517"/>
            <a:ext cx="6664325" cy="512762"/>
          </a:xfrm>
        </p:spPr>
        <p:txBody>
          <a:bodyPr>
            <a:noAutofit/>
          </a:bodyPr>
          <a:lstStyle/>
          <a:p>
            <a:r>
              <a:rPr lang="en-GB" sz="2800">
                <a:solidFill>
                  <a:schemeClr val="accent1"/>
                </a:solidFill>
                <a:latin typeface="+mj-lt"/>
              </a:rPr>
              <a:t>Targeted RISE intervention: step by step (1)</a:t>
            </a:r>
          </a:p>
        </p:txBody>
      </p:sp>
      <p:sp>
        <p:nvSpPr>
          <p:cNvPr id="2" name="TextBox 1" descr="Subtitle">
            <a:extLst>
              <a:ext uri="{FF2B5EF4-FFF2-40B4-BE49-F238E27FC236}">
                <a16:creationId xmlns:a16="http://schemas.microsoft.com/office/drawing/2014/main" id="{72D213C4-D7DA-A389-776C-363C8F2D9170}"/>
              </a:ext>
            </a:extLst>
          </p:cNvPr>
          <p:cNvSpPr txBox="1"/>
          <p:nvPr/>
        </p:nvSpPr>
        <p:spPr>
          <a:xfrm>
            <a:off x="132347" y="2561753"/>
            <a:ext cx="11863137" cy="4231928"/>
          </a:xfrm>
          <a:prstGeom prst="rect">
            <a:avLst/>
          </a:prstGeom>
          <a:noFill/>
        </p:spPr>
        <p:txBody>
          <a:bodyPr wrap="square" lIns="91440" tIns="45720" rIns="91440" bIns="45720" rtlCol="0" anchor="t">
            <a:spAutoFit/>
          </a:bodyPr>
          <a:lstStyle/>
          <a:p>
            <a:pPr marL="0" marR="0" lvl="0" indent="0" algn="l" defTabSz="914400" rtl="0" eaLnBrk="1" fontAlgn="auto" latinLnBrk="0" hangingPunct="0">
              <a:lnSpc>
                <a:spcPct val="100000"/>
              </a:lnSpc>
              <a:spcBef>
                <a:spcPts val="0"/>
              </a:spcBef>
              <a:spcAft>
                <a:spcPts val="1200"/>
              </a:spcAft>
              <a:buClrTx/>
              <a:buSzTx/>
              <a:buFontTx/>
              <a:buNone/>
              <a:tabLst/>
              <a:defRPr/>
            </a:pPr>
            <a:r>
              <a:rPr kumimoji="0" lang="en-GB" sz="1350" b="0" i="0" u="none" strike="noStrike" kern="1200" cap="none" spc="0" normalizeH="0" baseline="0" noProof="0">
                <a:ln>
                  <a:noFill/>
                </a:ln>
                <a:solidFill>
                  <a:prstClr val="black"/>
                </a:solidFill>
                <a:effectLst/>
                <a:uLnTx/>
                <a:uFillTx/>
                <a:latin typeface="Aptos Display (Headings)"/>
                <a:ea typeface="+mn-ea"/>
                <a:cs typeface="Arial" panose="020B0604020202020204" pitchFamily="34" charset="0"/>
              </a:rPr>
              <a:t>We are strengthening our tools for faster and more effective school improvement with the introduction of our new RISE teams.</a:t>
            </a:r>
          </a:p>
          <a:p>
            <a:pPr marL="342900" marR="0" lvl="0"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350" b="1" i="0" u="none" strike="noStrike" kern="1200" cap="none" spc="0" normalizeH="0" baseline="0" noProof="0">
                <a:ln>
                  <a:noFill/>
                </a:ln>
                <a:solidFill>
                  <a:prstClr val="black"/>
                </a:solidFill>
                <a:effectLst/>
                <a:uLnTx/>
                <a:uFillTx/>
                <a:latin typeface="Aptos Display (Headings)"/>
                <a:ea typeface="+mn-ea"/>
                <a:cs typeface="Arial" panose="020B0604020202020204" pitchFamily="34" charset="0"/>
              </a:rPr>
              <a:t>Eligibility</a:t>
            </a:r>
            <a:r>
              <a:rPr kumimoji="0" lang="en-GB" sz="1350" b="0" i="0" u="none" strike="noStrike" kern="1200" cap="none" spc="0" normalizeH="0" baseline="0" noProof="0">
                <a:ln>
                  <a:noFill/>
                </a:ln>
                <a:solidFill>
                  <a:prstClr val="black"/>
                </a:solidFill>
                <a:effectLst/>
                <a:uLnTx/>
                <a:uFillTx/>
                <a:latin typeface="Aptos Display (Headings)"/>
                <a:ea typeface="+mn-ea"/>
                <a:cs typeface="Arial" panose="020B0604020202020204" pitchFamily="34" charset="0"/>
              </a:rPr>
              <a:t>: </a:t>
            </a:r>
          </a:p>
          <a:p>
            <a:pPr marL="800100" marR="0" lvl="1"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Schools graded Requires Improvement – or equivalent</a:t>
            </a:r>
            <a:r>
              <a:rPr kumimoji="0" lang="en-GB" sz="1350" b="1" i="0" u="none" strike="noStrike" kern="1200" cap="none" spc="0" normalizeH="0" baseline="0" noProof="0">
                <a:ln>
                  <a:noFill/>
                </a:ln>
                <a:solidFill>
                  <a:srgbClr val="00B0F0"/>
                </a:solidFill>
                <a:effectLst/>
                <a:uLnTx/>
                <a:uFillTx/>
                <a:latin typeface="Aptos Display (Headings)"/>
                <a:ea typeface="Times New Roman" panose="02020603050405020304" pitchFamily="18" charset="0"/>
                <a:cs typeface="Arial" panose="020B0604020202020204" pitchFamily="34" charset="0"/>
              </a:rPr>
              <a:t>*</a:t>
            </a:r>
            <a:r>
              <a:rPr kumimoji="0" lang="en-GB" sz="1350" b="0"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 – at their most recent Ofsted inspection </a:t>
            </a:r>
            <a:r>
              <a:rPr kumimoji="0" lang="en-GB" sz="1350" b="0" i="0" u="sng"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and also</a:t>
            </a:r>
            <a:r>
              <a:rPr kumimoji="0" lang="en-GB" sz="1350" b="0"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 graded below Good at its previous inspection, </a:t>
            </a:r>
            <a:r>
              <a:rPr kumimoji="0" lang="en-GB" sz="1350" b="0" i="0" u="sng"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and</a:t>
            </a:r>
            <a:r>
              <a:rPr kumimoji="0" lang="en-GB" sz="1350" b="0"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 where no structural change has taken place since the most recent Ofsted inspection; </a:t>
            </a:r>
          </a:p>
          <a:p>
            <a:pPr marL="800100" marR="0" lvl="1"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Inadequate schools that are currently in a category of concern and where no structural change has taken place since the most recent Ofsted inspection.</a:t>
            </a:r>
          </a:p>
          <a:p>
            <a:pPr marL="342900" marR="0" lvl="0"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350" b="1"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Initial diagnosis </a:t>
            </a:r>
            <a:r>
              <a:rPr kumimoji="0" lang="en-GB" sz="1350" b="0"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carried out by a RISE adviser. </a:t>
            </a:r>
          </a:p>
          <a:p>
            <a:pPr marL="800100" marR="0" lvl="1"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350" b="1" i="0" u="none" strike="noStrike" kern="1200" cap="none" spc="0" normalizeH="0" baseline="0" noProof="0">
                <a:ln>
                  <a:noFill/>
                </a:ln>
                <a:solidFill>
                  <a:prstClr val="black"/>
                </a:solidFill>
                <a:effectLst/>
                <a:highlight>
                  <a:srgbClr val="FFFF00"/>
                </a:highlight>
                <a:uLnTx/>
                <a:uFillTx/>
                <a:latin typeface="Aptos Display (Headings)"/>
                <a:ea typeface="Times New Roman" panose="02020603050405020304" pitchFamily="18" charset="0"/>
                <a:cs typeface="Arial" panose="020B0604020202020204" pitchFamily="34" charset="0"/>
              </a:rPr>
              <a:t>Option 1 </a:t>
            </a:r>
            <a:r>
              <a:rPr kumimoji="0" lang="en-GB" sz="1350" b="1"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(for schools earlier on in improvement trajectory):</a:t>
            </a:r>
            <a:r>
              <a:rPr kumimoji="0" lang="en-GB" sz="1350" b="0"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 additional capacity and support is needed, including from an organisation that brings experience and capacity to help. We envisage this will be most schools.</a:t>
            </a:r>
          </a:p>
          <a:p>
            <a:pPr marL="800100" marR="0" lvl="1"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350" b="1" i="0" u="none" strike="noStrike" kern="1200" cap="none" spc="0" normalizeH="0" baseline="0" noProof="0">
                <a:ln>
                  <a:noFill/>
                </a:ln>
                <a:solidFill>
                  <a:prstClr val="black"/>
                </a:solidFill>
                <a:effectLst/>
                <a:highlight>
                  <a:srgbClr val="FFFF00"/>
                </a:highlight>
                <a:uLnTx/>
                <a:uFillTx/>
                <a:latin typeface="Aptos Display (Headings)"/>
                <a:ea typeface="Times New Roman" panose="02020603050405020304" pitchFamily="18" charset="0"/>
                <a:cs typeface="Arial" panose="020B0604020202020204" pitchFamily="34" charset="0"/>
              </a:rPr>
              <a:t>Option 2 </a:t>
            </a:r>
            <a:r>
              <a:rPr kumimoji="0" lang="en-GB" sz="1350" b="1"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(for schools further on in improvement trajectory):</a:t>
            </a:r>
            <a:r>
              <a:rPr kumimoji="0" lang="en-GB" sz="1350" b="0"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 the responsible body (RB) has strong capacity and the school is improving. The full RISE service would not be needed but the school would be monitored/given opportunities for regular check ins. We envisage this will be a smaller number of schools. </a:t>
            </a:r>
          </a:p>
          <a:p>
            <a:pPr marL="342900" marR="0" lvl="0" indent="-342900" algn="l" defTabSz="914400" rtl="0" eaLnBrk="1" fontAlgn="auto" latinLnBrk="0" hangingPunct="0">
              <a:lnSpc>
                <a:spcPct val="100000"/>
              </a:lnSpc>
              <a:spcBef>
                <a:spcPts val="0"/>
              </a:spcBef>
              <a:spcAft>
                <a:spcPts val="1200"/>
              </a:spcAft>
              <a:buClrTx/>
              <a:buSzTx/>
              <a:buFont typeface="Arial" panose="020B0604020202020204" pitchFamily="34" charset="0"/>
              <a:buChar char="•"/>
              <a:tabLst/>
              <a:defRPr/>
            </a:pPr>
            <a:r>
              <a:rPr kumimoji="0" lang="en-GB" sz="1350" b="1"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Match (option 1 schools)</a:t>
            </a:r>
            <a:r>
              <a:rPr kumimoji="0" lang="en-GB" sz="1350" b="0"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 RISE advisers will work collaboratively with schools and RBs to commission support from a high-quality supporting organisation. They will meet the school’s trust or local authority, as well as the school’s leadership, and diocese where applicable, to discuss improvement priorities. The supporting organisation will work with the school’s RB to deliver improvements.</a:t>
            </a:r>
          </a:p>
          <a:p>
            <a:pPr marL="0" marR="0" lvl="0" indent="0" algn="l" defTabSz="914400" rtl="0" eaLnBrk="1" fontAlgn="auto" latinLnBrk="0" hangingPunct="0">
              <a:lnSpc>
                <a:spcPct val="100000"/>
              </a:lnSpc>
              <a:spcBef>
                <a:spcPts val="0"/>
              </a:spcBef>
              <a:spcAft>
                <a:spcPts val="1200"/>
              </a:spcAft>
              <a:buClrTx/>
              <a:buSzTx/>
              <a:buFontTx/>
              <a:buNone/>
              <a:tabLst/>
              <a:defRPr/>
            </a:pPr>
            <a:r>
              <a:rPr kumimoji="0" lang="en-GB" sz="1350" b="1" i="0" u="none" strike="noStrike" kern="1200" cap="none" spc="0" normalizeH="0" baseline="0" noProof="0">
                <a:ln>
                  <a:noFill/>
                </a:ln>
                <a:solidFill>
                  <a:srgbClr val="00B0F0"/>
                </a:solidFill>
                <a:effectLst/>
                <a:uLnTx/>
                <a:uFillTx/>
                <a:latin typeface="Aptos Display (Headings)"/>
                <a:ea typeface="Times New Roman" panose="02020603050405020304" pitchFamily="18" charset="0"/>
                <a:cs typeface="Arial" panose="020B0604020202020204" pitchFamily="34" charset="0"/>
              </a:rPr>
              <a:t>*</a:t>
            </a:r>
            <a:r>
              <a:rPr kumimoji="0" lang="en-GB" sz="1350" b="0" i="0" u="none" strike="noStrike" kern="1200" cap="none" spc="0" normalizeH="0" baseline="0" noProof="0">
                <a:ln>
                  <a:noFill/>
                </a:ln>
                <a:solidFill>
                  <a:prstClr val="black"/>
                </a:solidFill>
                <a:effectLst/>
                <a:uLnTx/>
                <a:uFillTx/>
                <a:latin typeface="Aptos Display (Headings)"/>
                <a:ea typeface="Times New Roman" panose="02020603050405020304" pitchFamily="18" charset="0"/>
                <a:cs typeface="Arial" panose="020B0604020202020204" pitchFamily="34" charset="0"/>
              </a:rPr>
              <a:t> ‘or equivalent’ = less than ‘good’ judgements in Quality of Education or Leadership and Management for schools inspected after September 2024</a:t>
            </a:r>
          </a:p>
        </p:txBody>
      </p:sp>
      <p:pic>
        <p:nvPicPr>
          <p:cNvPr id="31" name="Picture 4" descr="A black background with white text&#10;&#10;Description automatically generated">
            <a:extLst>
              <a:ext uri="{FF2B5EF4-FFF2-40B4-BE49-F238E27FC236}">
                <a16:creationId xmlns:a16="http://schemas.microsoft.com/office/drawing/2014/main" id="{AA1C49F7-0CFC-CCAE-29C4-6EC249C309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1206101" y="70318"/>
            <a:ext cx="898634" cy="87752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6B6B6443-AC70-4120-B254-317BC7581066}"/>
              </a:ext>
            </a:extLst>
          </p:cNvPr>
          <p:cNvGrpSpPr/>
          <p:nvPr/>
        </p:nvGrpSpPr>
        <p:grpSpPr>
          <a:xfrm>
            <a:off x="1725417" y="762209"/>
            <a:ext cx="8369075" cy="1716951"/>
            <a:chOff x="872067" y="677333"/>
            <a:chExt cx="10275506" cy="2294467"/>
          </a:xfrm>
        </p:grpSpPr>
        <p:sp>
          <p:nvSpPr>
            <p:cNvPr id="44" name="Oval 43">
              <a:extLst>
                <a:ext uri="{FF2B5EF4-FFF2-40B4-BE49-F238E27FC236}">
                  <a16:creationId xmlns:a16="http://schemas.microsoft.com/office/drawing/2014/main" id="{BDAC9107-ED58-C051-2C2C-52E26DF1095A}"/>
                </a:ext>
              </a:extLst>
            </p:cNvPr>
            <p:cNvSpPr/>
            <p:nvPr/>
          </p:nvSpPr>
          <p:spPr>
            <a:xfrm>
              <a:off x="1162243" y="988424"/>
              <a:ext cx="1207116" cy="1207116"/>
            </a:xfrm>
            <a:prstGeom prst="ellipse">
              <a:avLst/>
            </a:prstGeom>
            <a:solidFill>
              <a:schemeClr val="accent3">
                <a:lumMod val="20000"/>
                <a:lumOff val="80000"/>
              </a:schemeClr>
            </a:solidFill>
            <a:ln>
              <a:solidFill>
                <a:schemeClr val="accent3">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5" name="Oval 44">
              <a:extLst>
                <a:ext uri="{FF2B5EF4-FFF2-40B4-BE49-F238E27FC236}">
                  <a16:creationId xmlns:a16="http://schemas.microsoft.com/office/drawing/2014/main" id="{74D2626D-642E-7468-8463-A5BC69564DAC}"/>
                </a:ext>
              </a:extLst>
            </p:cNvPr>
            <p:cNvSpPr/>
            <p:nvPr/>
          </p:nvSpPr>
          <p:spPr>
            <a:xfrm>
              <a:off x="2858552" y="972902"/>
              <a:ext cx="1207116" cy="1207116"/>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Oval 45">
              <a:extLst>
                <a:ext uri="{FF2B5EF4-FFF2-40B4-BE49-F238E27FC236}">
                  <a16:creationId xmlns:a16="http://schemas.microsoft.com/office/drawing/2014/main" id="{B02EA4D9-8A84-B836-4AB1-90FB27F19234}"/>
                </a:ext>
              </a:extLst>
            </p:cNvPr>
            <p:cNvSpPr/>
            <p:nvPr/>
          </p:nvSpPr>
          <p:spPr>
            <a:xfrm>
              <a:off x="4575359" y="988424"/>
              <a:ext cx="1207116" cy="1207116"/>
            </a:xfrm>
            <a:prstGeom prst="ellipse">
              <a:avLst/>
            </a:pr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7" name="Oval 46">
              <a:extLst>
                <a:ext uri="{FF2B5EF4-FFF2-40B4-BE49-F238E27FC236}">
                  <a16:creationId xmlns:a16="http://schemas.microsoft.com/office/drawing/2014/main" id="{BBFE4667-FFF6-05DB-42B2-0239F079399A}"/>
                </a:ext>
              </a:extLst>
            </p:cNvPr>
            <p:cNvSpPr/>
            <p:nvPr/>
          </p:nvSpPr>
          <p:spPr>
            <a:xfrm>
              <a:off x="6271668" y="972902"/>
              <a:ext cx="1207116" cy="1207116"/>
            </a:xfrm>
            <a:prstGeom prst="ellipse">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8" name="Oval 47">
              <a:extLst>
                <a:ext uri="{FF2B5EF4-FFF2-40B4-BE49-F238E27FC236}">
                  <a16:creationId xmlns:a16="http://schemas.microsoft.com/office/drawing/2014/main" id="{54A2F5E8-7E0C-24B6-5432-A5D8C4C441B0}"/>
                </a:ext>
              </a:extLst>
            </p:cNvPr>
            <p:cNvSpPr/>
            <p:nvPr/>
          </p:nvSpPr>
          <p:spPr>
            <a:xfrm>
              <a:off x="7972276" y="969687"/>
              <a:ext cx="1207116" cy="1207116"/>
            </a:xfrm>
            <a:prstGeom prst="ellipse">
              <a:avLst/>
            </a:prstGeom>
            <a:solidFill>
              <a:schemeClr val="accent4">
                <a:lumMod val="20000"/>
                <a:lumOff val="80000"/>
              </a:schemeClr>
            </a:solidFill>
            <a:ln>
              <a:solidFill>
                <a:schemeClr val="accent4">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9" name="Oval 48">
              <a:extLst>
                <a:ext uri="{FF2B5EF4-FFF2-40B4-BE49-F238E27FC236}">
                  <a16:creationId xmlns:a16="http://schemas.microsoft.com/office/drawing/2014/main" id="{AAF0EFC2-213D-3CF9-C4FE-8E53905C4637}"/>
                </a:ext>
              </a:extLst>
            </p:cNvPr>
            <p:cNvSpPr/>
            <p:nvPr/>
          </p:nvSpPr>
          <p:spPr>
            <a:xfrm>
              <a:off x="9678221" y="1010672"/>
              <a:ext cx="1207116" cy="1207116"/>
            </a:xfrm>
            <a:prstGeom prst="ellipse">
              <a:avLst/>
            </a:prstGeom>
            <a:solidFill>
              <a:schemeClr val="accent6">
                <a:lumMod val="20000"/>
                <a:lumOff val="8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Freeform: Shape 32">
              <a:extLst>
                <a:ext uri="{FF2B5EF4-FFF2-40B4-BE49-F238E27FC236}">
                  <a16:creationId xmlns:a16="http://schemas.microsoft.com/office/drawing/2014/main" id="{AD6F6E12-219A-7014-8A0D-5F31535DB2D4}"/>
                </a:ext>
              </a:extLst>
            </p:cNvPr>
            <p:cNvSpPr/>
            <p:nvPr/>
          </p:nvSpPr>
          <p:spPr>
            <a:xfrm>
              <a:off x="947571" y="1625131"/>
              <a:ext cx="1634511" cy="734900"/>
            </a:xfrm>
            <a:custGeom>
              <a:avLst/>
              <a:gdLst>
                <a:gd name="connsiteX0" fmla="*/ 195742 w 1634511"/>
                <a:gd name="connsiteY0" fmla="*/ 0 h 4375544"/>
                <a:gd name="connsiteX1" fmla="*/ 208319 w 1634511"/>
                <a:gd name="connsiteY1" fmla="*/ 124755 h 4375544"/>
                <a:gd name="connsiteX2" fmla="*/ 820568 w 1634511"/>
                <a:gd name="connsiteY2" fmla="*/ 623752 h 4375544"/>
                <a:gd name="connsiteX3" fmla="*/ 1432817 w 1634511"/>
                <a:gd name="connsiteY3" fmla="*/ 124755 h 4375544"/>
                <a:gd name="connsiteX4" fmla="*/ 1445262 w 1634511"/>
                <a:gd name="connsiteY4" fmla="*/ 1311 h 4375544"/>
                <a:gd name="connsiteX5" fmla="*/ 1468127 w 1634511"/>
                <a:gd name="connsiteY5" fmla="*/ 5928 h 4375544"/>
                <a:gd name="connsiteX6" fmla="*/ 1634511 w 1634511"/>
                <a:gd name="connsiteY6" fmla="*/ 256943 h 4375544"/>
                <a:gd name="connsiteX7" fmla="*/ 1634511 w 1634511"/>
                <a:gd name="connsiteY7" fmla="*/ 4103120 h 4375544"/>
                <a:gd name="connsiteX8" fmla="*/ 1362087 w 1634511"/>
                <a:gd name="connsiteY8" fmla="*/ 4375544 h 4375544"/>
                <a:gd name="connsiteX9" fmla="*/ 272424 w 1634511"/>
                <a:gd name="connsiteY9" fmla="*/ 4375544 h 4375544"/>
                <a:gd name="connsiteX10" fmla="*/ 0 w 1634511"/>
                <a:gd name="connsiteY10" fmla="*/ 4103120 h 4375544"/>
                <a:gd name="connsiteX11" fmla="*/ 0 w 1634511"/>
                <a:gd name="connsiteY11" fmla="*/ 256943 h 4375544"/>
                <a:gd name="connsiteX12" fmla="*/ 166384 w 1634511"/>
                <a:gd name="connsiteY12" fmla="*/ 5928 h 437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5544">
                  <a:moveTo>
                    <a:pt x="195742" y="0"/>
                  </a:moveTo>
                  <a:lnTo>
                    <a:pt x="208319" y="124755"/>
                  </a:lnTo>
                  <a:cubicBezTo>
                    <a:pt x="266593" y="409532"/>
                    <a:pt x="518564" y="623752"/>
                    <a:pt x="820568" y="623752"/>
                  </a:cubicBezTo>
                  <a:cubicBezTo>
                    <a:pt x="1122573" y="623752"/>
                    <a:pt x="1374543" y="409532"/>
                    <a:pt x="1432817" y="124755"/>
                  </a:cubicBezTo>
                  <a:lnTo>
                    <a:pt x="1445262" y="1311"/>
                  </a:lnTo>
                  <a:lnTo>
                    <a:pt x="1468127" y="5928"/>
                  </a:lnTo>
                  <a:cubicBezTo>
                    <a:pt x="1565904" y="47284"/>
                    <a:pt x="1634511" y="144101"/>
                    <a:pt x="1634511" y="256943"/>
                  </a:cubicBezTo>
                  <a:lnTo>
                    <a:pt x="1634511" y="4103120"/>
                  </a:lnTo>
                  <a:cubicBezTo>
                    <a:pt x="1634511" y="4253576"/>
                    <a:pt x="1512543" y="4375544"/>
                    <a:pt x="1362087" y="4375544"/>
                  </a:cubicBezTo>
                  <a:lnTo>
                    <a:pt x="272424" y="4375544"/>
                  </a:lnTo>
                  <a:cubicBezTo>
                    <a:pt x="121968" y="4375544"/>
                    <a:pt x="0" y="4253576"/>
                    <a:pt x="0" y="4103120"/>
                  </a:cubicBezTo>
                  <a:lnTo>
                    <a:pt x="0" y="256943"/>
                  </a:lnTo>
                  <a:cubicBezTo>
                    <a:pt x="0" y="144101"/>
                    <a:pt x="68607" y="47284"/>
                    <a:pt x="166384" y="5928"/>
                  </a:cubicBezTo>
                  <a:close/>
                </a:path>
              </a:pathLst>
            </a:custGeom>
            <a:solidFill>
              <a:schemeClr val="accent3">
                <a:lumMod val="60000"/>
                <a:lumOff val="40000"/>
              </a:schemeClr>
            </a:solidFill>
            <a:ln>
              <a:solidFill>
                <a:schemeClr val="accent3">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Eligibility</a:t>
              </a:r>
            </a:p>
          </p:txBody>
        </p:sp>
        <p:sp>
          <p:nvSpPr>
            <p:cNvPr id="51" name="Freeform: Shape 33">
              <a:extLst>
                <a:ext uri="{FF2B5EF4-FFF2-40B4-BE49-F238E27FC236}">
                  <a16:creationId xmlns:a16="http://schemas.microsoft.com/office/drawing/2014/main" id="{A206F046-A29A-8B69-E4B5-299581B266D7}"/>
                </a:ext>
              </a:extLst>
            </p:cNvPr>
            <p:cNvSpPr/>
            <p:nvPr/>
          </p:nvSpPr>
          <p:spPr>
            <a:xfrm>
              <a:off x="2638311" y="1638193"/>
              <a:ext cx="1634511" cy="735106"/>
            </a:xfrm>
            <a:custGeom>
              <a:avLst/>
              <a:gdLst>
                <a:gd name="connsiteX0" fmla="*/ 201811 w 1634511"/>
                <a:gd name="connsiteY0" fmla="*/ 0 h 4376769"/>
                <a:gd name="connsiteX1" fmla="*/ 212203 w 1634511"/>
                <a:gd name="connsiteY1" fmla="*/ 103085 h 4376769"/>
                <a:gd name="connsiteX2" fmla="*/ 824452 w 1634511"/>
                <a:gd name="connsiteY2" fmla="*/ 602082 h 4376769"/>
                <a:gd name="connsiteX3" fmla="*/ 1436701 w 1634511"/>
                <a:gd name="connsiteY3" fmla="*/ 103085 h 4376769"/>
                <a:gd name="connsiteX4" fmla="*/ 1446806 w 1634511"/>
                <a:gd name="connsiteY4" fmla="*/ 2848 h 4376769"/>
                <a:gd name="connsiteX5" fmla="*/ 1468127 w 1634511"/>
                <a:gd name="connsiteY5" fmla="*/ 7153 h 4376769"/>
                <a:gd name="connsiteX6" fmla="*/ 1634511 w 1634511"/>
                <a:gd name="connsiteY6" fmla="*/ 258168 h 4376769"/>
                <a:gd name="connsiteX7" fmla="*/ 1634511 w 1634511"/>
                <a:gd name="connsiteY7" fmla="*/ 4104345 h 4376769"/>
                <a:gd name="connsiteX8" fmla="*/ 1362087 w 1634511"/>
                <a:gd name="connsiteY8" fmla="*/ 4376769 h 4376769"/>
                <a:gd name="connsiteX9" fmla="*/ 272424 w 1634511"/>
                <a:gd name="connsiteY9" fmla="*/ 4376769 h 4376769"/>
                <a:gd name="connsiteX10" fmla="*/ 0 w 1634511"/>
                <a:gd name="connsiteY10" fmla="*/ 4104345 h 4376769"/>
                <a:gd name="connsiteX11" fmla="*/ 0 w 1634511"/>
                <a:gd name="connsiteY11" fmla="*/ 258168 h 4376769"/>
                <a:gd name="connsiteX12" fmla="*/ 166384 w 1634511"/>
                <a:gd name="connsiteY12" fmla="*/ 7153 h 437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6769">
                  <a:moveTo>
                    <a:pt x="201811" y="0"/>
                  </a:moveTo>
                  <a:lnTo>
                    <a:pt x="212203" y="103085"/>
                  </a:lnTo>
                  <a:cubicBezTo>
                    <a:pt x="270477" y="387862"/>
                    <a:pt x="522448" y="602082"/>
                    <a:pt x="824452" y="602082"/>
                  </a:cubicBezTo>
                  <a:cubicBezTo>
                    <a:pt x="1126457" y="602082"/>
                    <a:pt x="1378428" y="387862"/>
                    <a:pt x="1436701" y="103085"/>
                  </a:cubicBezTo>
                  <a:lnTo>
                    <a:pt x="1446806" y="2848"/>
                  </a:lnTo>
                  <a:lnTo>
                    <a:pt x="1468127" y="7153"/>
                  </a:lnTo>
                  <a:cubicBezTo>
                    <a:pt x="1565904" y="48509"/>
                    <a:pt x="1634511" y="145326"/>
                    <a:pt x="1634511" y="258168"/>
                  </a:cubicBezTo>
                  <a:lnTo>
                    <a:pt x="1634511" y="4104345"/>
                  </a:lnTo>
                  <a:cubicBezTo>
                    <a:pt x="1634511" y="4254801"/>
                    <a:pt x="1512543" y="4376769"/>
                    <a:pt x="1362087" y="4376769"/>
                  </a:cubicBezTo>
                  <a:lnTo>
                    <a:pt x="272424" y="4376769"/>
                  </a:lnTo>
                  <a:cubicBezTo>
                    <a:pt x="121968" y="4376769"/>
                    <a:pt x="0" y="4254801"/>
                    <a:pt x="0" y="4104345"/>
                  </a:cubicBezTo>
                  <a:lnTo>
                    <a:pt x="0" y="258168"/>
                  </a:lnTo>
                  <a:cubicBezTo>
                    <a:pt x="0" y="145326"/>
                    <a:pt x="68607" y="48509"/>
                    <a:pt x="166384" y="7153"/>
                  </a:cubicBezTo>
                  <a:close/>
                </a:path>
              </a:pathLst>
            </a:custGeom>
            <a:solidFill>
              <a:schemeClr val="accent5">
                <a:lumMod val="60000"/>
                <a:lumOff val="4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Initial diagnosis</a:t>
              </a:r>
            </a:p>
          </p:txBody>
        </p:sp>
        <p:sp>
          <p:nvSpPr>
            <p:cNvPr id="52" name="Freeform: Shape 34">
              <a:extLst>
                <a:ext uri="{FF2B5EF4-FFF2-40B4-BE49-F238E27FC236}">
                  <a16:creationId xmlns:a16="http://schemas.microsoft.com/office/drawing/2014/main" id="{9F5538BB-2BD3-5569-4245-7C5B190C229E}"/>
                </a:ext>
              </a:extLst>
            </p:cNvPr>
            <p:cNvSpPr/>
            <p:nvPr/>
          </p:nvSpPr>
          <p:spPr>
            <a:xfrm>
              <a:off x="4347734" y="1638193"/>
              <a:ext cx="1634511" cy="730488"/>
            </a:xfrm>
            <a:custGeom>
              <a:avLst/>
              <a:gdLst>
                <a:gd name="connsiteX0" fmla="*/ 203842 w 1634511"/>
                <a:gd name="connsiteY0" fmla="*/ 0 h 4377179"/>
                <a:gd name="connsiteX1" fmla="*/ 203797 w 1634511"/>
                <a:gd name="connsiteY1" fmla="*/ 441 h 4377179"/>
                <a:gd name="connsiteX2" fmla="*/ 828743 w 1634511"/>
                <a:gd name="connsiteY2" fmla="*/ 625387 h 4377179"/>
                <a:gd name="connsiteX3" fmla="*/ 1440993 w 1634511"/>
                <a:gd name="connsiteY3" fmla="*/ 126390 h 4377179"/>
                <a:gd name="connsiteX4" fmla="*/ 1453274 w 1634511"/>
                <a:gd name="connsiteY4" fmla="*/ 4564 h 4377179"/>
                <a:gd name="connsiteX5" fmla="*/ 1468127 w 1634511"/>
                <a:gd name="connsiteY5" fmla="*/ 7563 h 4377179"/>
                <a:gd name="connsiteX6" fmla="*/ 1634511 w 1634511"/>
                <a:gd name="connsiteY6" fmla="*/ 258578 h 4377179"/>
                <a:gd name="connsiteX7" fmla="*/ 1634511 w 1634511"/>
                <a:gd name="connsiteY7" fmla="*/ 4104755 h 4377179"/>
                <a:gd name="connsiteX8" fmla="*/ 1362087 w 1634511"/>
                <a:gd name="connsiteY8" fmla="*/ 4377179 h 4377179"/>
                <a:gd name="connsiteX9" fmla="*/ 272424 w 1634511"/>
                <a:gd name="connsiteY9" fmla="*/ 4377179 h 4377179"/>
                <a:gd name="connsiteX10" fmla="*/ 0 w 1634511"/>
                <a:gd name="connsiteY10" fmla="*/ 4104755 h 4377179"/>
                <a:gd name="connsiteX11" fmla="*/ 0 w 1634511"/>
                <a:gd name="connsiteY11" fmla="*/ 258578 h 4377179"/>
                <a:gd name="connsiteX12" fmla="*/ 166384 w 1634511"/>
                <a:gd name="connsiteY12" fmla="*/ 7563 h 4377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7179">
                  <a:moveTo>
                    <a:pt x="203842" y="0"/>
                  </a:moveTo>
                  <a:lnTo>
                    <a:pt x="203797" y="441"/>
                  </a:lnTo>
                  <a:cubicBezTo>
                    <a:pt x="203797" y="345589"/>
                    <a:pt x="483595" y="625387"/>
                    <a:pt x="828743" y="625387"/>
                  </a:cubicBezTo>
                  <a:cubicBezTo>
                    <a:pt x="1130748" y="625387"/>
                    <a:pt x="1382719" y="411167"/>
                    <a:pt x="1440993" y="126390"/>
                  </a:cubicBezTo>
                  <a:lnTo>
                    <a:pt x="1453274" y="4564"/>
                  </a:lnTo>
                  <a:lnTo>
                    <a:pt x="1468127" y="7563"/>
                  </a:lnTo>
                  <a:cubicBezTo>
                    <a:pt x="1565904" y="48919"/>
                    <a:pt x="1634511" y="145736"/>
                    <a:pt x="1634511" y="258578"/>
                  </a:cubicBezTo>
                  <a:lnTo>
                    <a:pt x="1634511" y="4104755"/>
                  </a:lnTo>
                  <a:cubicBezTo>
                    <a:pt x="1634511" y="4255211"/>
                    <a:pt x="1512543" y="4377179"/>
                    <a:pt x="1362087" y="4377179"/>
                  </a:cubicBezTo>
                  <a:lnTo>
                    <a:pt x="272424" y="4377179"/>
                  </a:lnTo>
                  <a:cubicBezTo>
                    <a:pt x="121968" y="4377179"/>
                    <a:pt x="0" y="4255211"/>
                    <a:pt x="0" y="4104755"/>
                  </a:cubicBezTo>
                  <a:lnTo>
                    <a:pt x="0" y="258578"/>
                  </a:lnTo>
                  <a:cubicBezTo>
                    <a:pt x="0" y="145736"/>
                    <a:pt x="68607" y="48919"/>
                    <a:pt x="166384" y="7563"/>
                  </a:cubicBezTo>
                  <a:close/>
                </a:path>
              </a:pathLst>
            </a:custGeom>
            <a:solidFill>
              <a:schemeClr val="accent5">
                <a:lumMod val="60000"/>
                <a:lumOff val="4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Match</a:t>
              </a:r>
            </a:p>
          </p:txBody>
        </p:sp>
        <p:sp>
          <p:nvSpPr>
            <p:cNvPr id="53" name="Freeform: Shape 35">
              <a:extLst>
                <a:ext uri="{FF2B5EF4-FFF2-40B4-BE49-F238E27FC236}">
                  <a16:creationId xmlns:a16="http://schemas.microsoft.com/office/drawing/2014/main" id="{44419B32-F558-144C-E939-FF1CA8B7ACE8}"/>
                </a:ext>
              </a:extLst>
            </p:cNvPr>
            <p:cNvSpPr/>
            <p:nvPr/>
          </p:nvSpPr>
          <p:spPr>
            <a:xfrm>
              <a:off x="6057157" y="1625308"/>
              <a:ext cx="1634511" cy="734870"/>
            </a:xfrm>
            <a:custGeom>
              <a:avLst/>
              <a:gdLst>
                <a:gd name="connsiteX0" fmla="*/ 1439645 w 1634511"/>
                <a:gd name="connsiteY0" fmla="*/ 0 h 4375367"/>
                <a:gd name="connsiteX1" fmla="*/ 1468127 w 1634511"/>
                <a:gd name="connsiteY1" fmla="*/ 5751 h 4375367"/>
                <a:gd name="connsiteX2" fmla="*/ 1634511 w 1634511"/>
                <a:gd name="connsiteY2" fmla="*/ 256766 h 4375367"/>
                <a:gd name="connsiteX3" fmla="*/ 1634511 w 1634511"/>
                <a:gd name="connsiteY3" fmla="*/ 4102943 h 4375367"/>
                <a:gd name="connsiteX4" fmla="*/ 1362087 w 1634511"/>
                <a:gd name="connsiteY4" fmla="*/ 4375367 h 4375367"/>
                <a:gd name="connsiteX5" fmla="*/ 272424 w 1634511"/>
                <a:gd name="connsiteY5" fmla="*/ 4375367 h 4375367"/>
                <a:gd name="connsiteX6" fmla="*/ 0 w 1634511"/>
                <a:gd name="connsiteY6" fmla="*/ 4102943 h 4375367"/>
                <a:gd name="connsiteX7" fmla="*/ 0 w 1634511"/>
                <a:gd name="connsiteY7" fmla="*/ 256766 h 4375367"/>
                <a:gd name="connsiteX8" fmla="*/ 166384 w 1634511"/>
                <a:gd name="connsiteY8" fmla="*/ 5751 h 4375367"/>
                <a:gd name="connsiteX9" fmla="*/ 192949 w 1634511"/>
                <a:gd name="connsiteY9" fmla="*/ 387 h 4375367"/>
                <a:gd name="connsiteX10" fmla="*/ 204028 w 1634511"/>
                <a:gd name="connsiteY10" fmla="*/ 110290 h 4375367"/>
                <a:gd name="connsiteX11" fmla="*/ 816277 w 1634511"/>
                <a:gd name="connsiteY11" fmla="*/ 609288 h 4375367"/>
                <a:gd name="connsiteX12" fmla="*/ 1428527 w 1634511"/>
                <a:gd name="connsiteY12" fmla="*/ 110290 h 4375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5367">
                  <a:moveTo>
                    <a:pt x="1439645" y="0"/>
                  </a:moveTo>
                  <a:lnTo>
                    <a:pt x="1468127" y="5751"/>
                  </a:lnTo>
                  <a:cubicBezTo>
                    <a:pt x="1565904" y="47107"/>
                    <a:pt x="1634511" y="143924"/>
                    <a:pt x="1634511" y="256766"/>
                  </a:cubicBezTo>
                  <a:lnTo>
                    <a:pt x="1634511" y="4102943"/>
                  </a:lnTo>
                  <a:cubicBezTo>
                    <a:pt x="1634511" y="4253399"/>
                    <a:pt x="1512543" y="4375367"/>
                    <a:pt x="1362087" y="4375367"/>
                  </a:cubicBezTo>
                  <a:lnTo>
                    <a:pt x="272424" y="4375367"/>
                  </a:lnTo>
                  <a:cubicBezTo>
                    <a:pt x="121968" y="4375367"/>
                    <a:pt x="0" y="4253399"/>
                    <a:pt x="0" y="4102943"/>
                  </a:cubicBezTo>
                  <a:lnTo>
                    <a:pt x="0" y="256766"/>
                  </a:lnTo>
                  <a:cubicBezTo>
                    <a:pt x="0" y="143924"/>
                    <a:pt x="68607" y="47107"/>
                    <a:pt x="166384" y="5751"/>
                  </a:cubicBezTo>
                  <a:lnTo>
                    <a:pt x="192949" y="387"/>
                  </a:lnTo>
                  <a:lnTo>
                    <a:pt x="204028" y="110290"/>
                  </a:lnTo>
                  <a:cubicBezTo>
                    <a:pt x="262302" y="395068"/>
                    <a:pt x="514273" y="609288"/>
                    <a:pt x="816277" y="609288"/>
                  </a:cubicBezTo>
                  <a:cubicBezTo>
                    <a:pt x="1118282" y="609288"/>
                    <a:pt x="1370253" y="395068"/>
                    <a:pt x="1428527" y="110290"/>
                  </a:cubicBezTo>
                  <a:close/>
                </a:path>
              </a:pathLst>
            </a:custGeom>
            <a:solidFill>
              <a:schemeClr val="accent4">
                <a:lumMod val="60000"/>
                <a:lumOff val="4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Diagnose and plan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00" b="1"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sp>
          <p:nvSpPr>
            <p:cNvPr id="54" name="Freeform: Shape 36">
              <a:extLst>
                <a:ext uri="{FF2B5EF4-FFF2-40B4-BE49-F238E27FC236}">
                  <a16:creationId xmlns:a16="http://schemas.microsoft.com/office/drawing/2014/main" id="{B8D76A8D-E6CC-281B-D18B-27DE64372C57}"/>
                </a:ext>
              </a:extLst>
            </p:cNvPr>
            <p:cNvSpPr/>
            <p:nvPr/>
          </p:nvSpPr>
          <p:spPr>
            <a:xfrm>
              <a:off x="7778067" y="1621820"/>
              <a:ext cx="1634511" cy="735456"/>
            </a:xfrm>
            <a:custGeom>
              <a:avLst/>
              <a:gdLst>
                <a:gd name="connsiteX0" fmla="*/ 1422367 w 1634511"/>
                <a:gd name="connsiteY0" fmla="*/ 0 h 4378855"/>
                <a:gd name="connsiteX1" fmla="*/ 1468127 w 1634511"/>
                <a:gd name="connsiteY1" fmla="*/ 9239 h 4378855"/>
                <a:gd name="connsiteX2" fmla="*/ 1634511 w 1634511"/>
                <a:gd name="connsiteY2" fmla="*/ 260254 h 4378855"/>
                <a:gd name="connsiteX3" fmla="*/ 1634511 w 1634511"/>
                <a:gd name="connsiteY3" fmla="*/ 4106431 h 4378855"/>
                <a:gd name="connsiteX4" fmla="*/ 1362087 w 1634511"/>
                <a:gd name="connsiteY4" fmla="*/ 4378855 h 4378855"/>
                <a:gd name="connsiteX5" fmla="*/ 272424 w 1634511"/>
                <a:gd name="connsiteY5" fmla="*/ 4378855 h 4378855"/>
                <a:gd name="connsiteX6" fmla="*/ 0 w 1634511"/>
                <a:gd name="connsiteY6" fmla="*/ 4106431 h 4378855"/>
                <a:gd name="connsiteX7" fmla="*/ 0 w 1634511"/>
                <a:gd name="connsiteY7" fmla="*/ 260254 h 4378855"/>
                <a:gd name="connsiteX8" fmla="*/ 166384 w 1634511"/>
                <a:gd name="connsiteY8" fmla="*/ 9239 h 4378855"/>
                <a:gd name="connsiteX9" fmla="*/ 177373 w 1634511"/>
                <a:gd name="connsiteY9" fmla="*/ 7020 h 4378855"/>
                <a:gd name="connsiteX10" fmla="*/ 187267 w 1634511"/>
                <a:gd name="connsiteY10" fmla="*/ 105171 h 4378855"/>
                <a:gd name="connsiteX11" fmla="*/ 799516 w 1634511"/>
                <a:gd name="connsiteY11" fmla="*/ 604168 h 4378855"/>
                <a:gd name="connsiteX12" fmla="*/ 1411765 w 1634511"/>
                <a:gd name="connsiteY12" fmla="*/ 105171 h 4378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8855">
                  <a:moveTo>
                    <a:pt x="1422367" y="0"/>
                  </a:moveTo>
                  <a:lnTo>
                    <a:pt x="1468127" y="9239"/>
                  </a:lnTo>
                  <a:cubicBezTo>
                    <a:pt x="1565904" y="50595"/>
                    <a:pt x="1634511" y="147412"/>
                    <a:pt x="1634511" y="260254"/>
                  </a:cubicBezTo>
                  <a:lnTo>
                    <a:pt x="1634511" y="4106431"/>
                  </a:lnTo>
                  <a:cubicBezTo>
                    <a:pt x="1634511" y="4256887"/>
                    <a:pt x="1512543" y="4378855"/>
                    <a:pt x="1362087" y="4378855"/>
                  </a:cubicBezTo>
                  <a:lnTo>
                    <a:pt x="272424" y="4378855"/>
                  </a:lnTo>
                  <a:cubicBezTo>
                    <a:pt x="121968" y="4378855"/>
                    <a:pt x="0" y="4256887"/>
                    <a:pt x="0" y="4106431"/>
                  </a:cubicBezTo>
                  <a:lnTo>
                    <a:pt x="0" y="260254"/>
                  </a:lnTo>
                  <a:cubicBezTo>
                    <a:pt x="0" y="147412"/>
                    <a:pt x="68607" y="50595"/>
                    <a:pt x="166384" y="9239"/>
                  </a:cubicBezTo>
                  <a:lnTo>
                    <a:pt x="177373" y="7020"/>
                  </a:lnTo>
                  <a:lnTo>
                    <a:pt x="187267" y="105171"/>
                  </a:lnTo>
                  <a:cubicBezTo>
                    <a:pt x="245541" y="389948"/>
                    <a:pt x="497512" y="604168"/>
                    <a:pt x="799516" y="604168"/>
                  </a:cubicBezTo>
                  <a:cubicBezTo>
                    <a:pt x="1101521" y="604168"/>
                    <a:pt x="1353492" y="389948"/>
                    <a:pt x="1411765" y="105171"/>
                  </a:cubicBezTo>
                  <a:close/>
                </a:path>
              </a:pathLst>
            </a:custGeom>
            <a:solidFill>
              <a:schemeClr val="accent4">
                <a:lumMod val="60000"/>
                <a:lumOff val="40000"/>
              </a:schemeClr>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Implement</a:t>
              </a:r>
            </a:p>
          </p:txBody>
        </p:sp>
        <p:sp>
          <p:nvSpPr>
            <p:cNvPr id="55" name="Freeform: Shape 37">
              <a:extLst>
                <a:ext uri="{FF2B5EF4-FFF2-40B4-BE49-F238E27FC236}">
                  <a16:creationId xmlns:a16="http://schemas.microsoft.com/office/drawing/2014/main" id="{3326C54D-C701-55C3-9807-C6EE4AFA0B6E}"/>
                </a:ext>
              </a:extLst>
            </p:cNvPr>
            <p:cNvSpPr/>
            <p:nvPr/>
          </p:nvSpPr>
          <p:spPr>
            <a:xfrm>
              <a:off x="9478362" y="1618261"/>
              <a:ext cx="1634511" cy="735045"/>
            </a:xfrm>
            <a:custGeom>
              <a:avLst/>
              <a:gdLst>
                <a:gd name="connsiteX0" fmla="*/ 199999 w 1634511"/>
                <a:gd name="connsiteY0" fmla="*/ 0 h 4376403"/>
                <a:gd name="connsiteX1" fmla="*/ 212570 w 1634511"/>
                <a:gd name="connsiteY1" fmla="*/ 124697 h 4376403"/>
                <a:gd name="connsiteX2" fmla="*/ 824819 w 1634511"/>
                <a:gd name="connsiteY2" fmla="*/ 623694 h 4376403"/>
                <a:gd name="connsiteX3" fmla="*/ 1437068 w 1634511"/>
                <a:gd name="connsiteY3" fmla="*/ 124697 h 4376403"/>
                <a:gd name="connsiteX4" fmla="*/ 1449337 w 1634511"/>
                <a:gd name="connsiteY4" fmla="*/ 2993 h 4376403"/>
                <a:gd name="connsiteX5" fmla="*/ 1468127 w 1634511"/>
                <a:gd name="connsiteY5" fmla="*/ 6787 h 4376403"/>
                <a:gd name="connsiteX6" fmla="*/ 1634511 w 1634511"/>
                <a:gd name="connsiteY6" fmla="*/ 257802 h 4376403"/>
                <a:gd name="connsiteX7" fmla="*/ 1634511 w 1634511"/>
                <a:gd name="connsiteY7" fmla="*/ 4103979 h 4376403"/>
                <a:gd name="connsiteX8" fmla="*/ 1362087 w 1634511"/>
                <a:gd name="connsiteY8" fmla="*/ 4376403 h 4376403"/>
                <a:gd name="connsiteX9" fmla="*/ 272424 w 1634511"/>
                <a:gd name="connsiteY9" fmla="*/ 4376403 h 4376403"/>
                <a:gd name="connsiteX10" fmla="*/ 0 w 1634511"/>
                <a:gd name="connsiteY10" fmla="*/ 4103979 h 4376403"/>
                <a:gd name="connsiteX11" fmla="*/ 0 w 1634511"/>
                <a:gd name="connsiteY11" fmla="*/ 257802 h 4376403"/>
                <a:gd name="connsiteX12" fmla="*/ 166384 w 1634511"/>
                <a:gd name="connsiteY12" fmla="*/ 6787 h 437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4511" h="4376403">
                  <a:moveTo>
                    <a:pt x="199999" y="0"/>
                  </a:moveTo>
                  <a:lnTo>
                    <a:pt x="212570" y="124697"/>
                  </a:lnTo>
                  <a:cubicBezTo>
                    <a:pt x="270844" y="409474"/>
                    <a:pt x="522815" y="623694"/>
                    <a:pt x="824819" y="623694"/>
                  </a:cubicBezTo>
                  <a:cubicBezTo>
                    <a:pt x="1126824" y="623694"/>
                    <a:pt x="1378794" y="409474"/>
                    <a:pt x="1437068" y="124697"/>
                  </a:cubicBezTo>
                  <a:lnTo>
                    <a:pt x="1449337" y="2993"/>
                  </a:lnTo>
                  <a:lnTo>
                    <a:pt x="1468127" y="6787"/>
                  </a:lnTo>
                  <a:cubicBezTo>
                    <a:pt x="1565904" y="48143"/>
                    <a:pt x="1634511" y="144960"/>
                    <a:pt x="1634511" y="257802"/>
                  </a:cubicBezTo>
                  <a:lnTo>
                    <a:pt x="1634511" y="4103979"/>
                  </a:lnTo>
                  <a:cubicBezTo>
                    <a:pt x="1634511" y="4254435"/>
                    <a:pt x="1512543" y="4376403"/>
                    <a:pt x="1362087" y="4376403"/>
                  </a:cubicBezTo>
                  <a:lnTo>
                    <a:pt x="272424" y="4376403"/>
                  </a:lnTo>
                  <a:cubicBezTo>
                    <a:pt x="121968" y="4376403"/>
                    <a:pt x="0" y="4254435"/>
                    <a:pt x="0" y="4103979"/>
                  </a:cubicBezTo>
                  <a:lnTo>
                    <a:pt x="0" y="257802"/>
                  </a:lnTo>
                  <a:cubicBezTo>
                    <a:pt x="0" y="144960"/>
                    <a:pt x="68607" y="48143"/>
                    <a:pt x="166384" y="6787"/>
                  </a:cubicBezTo>
                  <a:close/>
                </a:path>
              </a:pathLst>
            </a:custGeom>
            <a:solidFill>
              <a:schemeClr val="accent6">
                <a:lumMod val="60000"/>
                <a:lumOff val="4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ysClr val="windowText" lastClr="000000"/>
                  </a:solidFill>
                  <a:effectLst/>
                  <a:uLnTx/>
                  <a:uFillTx/>
                  <a:latin typeface="Arial" panose="020B0604020202020204"/>
                  <a:ea typeface="+mn-ea"/>
                  <a:cs typeface="+mn-cs"/>
                </a:rPr>
                <a:t>Monitor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 b="0" i="0" u="none" strike="noStrike" kern="1200" cap="none" spc="0" normalizeH="0" baseline="0" noProof="0">
                <a:ln>
                  <a:noFill/>
                </a:ln>
                <a:solidFill>
                  <a:sysClr val="windowText" lastClr="000000"/>
                </a:solidFill>
                <a:effectLst/>
                <a:uLnTx/>
                <a:uFillTx/>
                <a:latin typeface="Arial" panose="020B0604020202020204"/>
                <a:ea typeface="+mn-ea"/>
                <a:cs typeface="+mn-cs"/>
              </a:endParaRPr>
            </a:p>
          </p:txBody>
        </p:sp>
        <p:pic>
          <p:nvPicPr>
            <p:cNvPr id="56" name="Graphic 55" descr="Magnifying glass with solid fill">
              <a:extLst>
                <a:ext uri="{FF2B5EF4-FFF2-40B4-BE49-F238E27FC236}">
                  <a16:creationId xmlns:a16="http://schemas.microsoft.com/office/drawing/2014/main" id="{1D3C0581-477D-6A96-01BE-4CB3FDB76DA8}"/>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481474" y="1168915"/>
              <a:ext cx="568306" cy="568306"/>
            </a:xfrm>
            <a:prstGeom prst="rect">
              <a:avLst/>
            </a:prstGeom>
          </p:spPr>
        </p:pic>
        <p:pic>
          <p:nvPicPr>
            <p:cNvPr id="57" name="Graphic 56" descr="Clipboard Mixed with solid fill">
              <a:extLst>
                <a:ext uri="{FF2B5EF4-FFF2-40B4-BE49-F238E27FC236}">
                  <a16:creationId xmlns:a16="http://schemas.microsoft.com/office/drawing/2014/main" id="{3A05920A-40A9-10EB-1CBD-9450D97B2D56}"/>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3174353" y="1190463"/>
              <a:ext cx="568306" cy="568306"/>
            </a:xfrm>
            <a:prstGeom prst="rect">
              <a:avLst/>
            </a:prstGeom>
          </p:spPr>
        </p:pic>
        <p:pic>
          <p:nvPicPr>
            <p:cNvPr id="58" name="Graphic 57" descr="Books with solid fill">
              <a:extLst>
                <a:ext uri="{FF2B5EF4-FFF2-40B4-BE49-F238E27FC236}">
                  <a16:creationId xmlns:a16="http://schemas.microsoft.com/office/drawing/2014/main" id="{FFA6B985-C35A-10BE-D0D0-8754716DE451}"/>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587114" y="1216651"/>
              <a:ext cx="568306" cy="568306"/>
            </a:xfrm>
            <a:prstGeom prst="rect">
              <a:avLst/>
            </a:prstGeom>
          </p:spPr>
        </p:pic>
        <p:pic>
          <p:nvPicPr>
            <p:cNvPr id="59" name="Graphic 58" descr="Boardroom with solid fill">
              <a:extLst>
                <a:ext uri="{FF2B5EF4-FFF2-40B4-BE49-F238E27FC236}">
                  <a16:creationId xmlns:a16="http://schemas.microsoft.com/office/drawing/2014/main" id="{70366CA4-4FAD-BD50-6E6E-A5824BDB4E18}"/>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807363" y="1135305"/>
              <a:ext cx="692278" cy="692278"/>
            </a:xfrm>
            <a:prstGeom prst="rect">
              <a:avLst/>
            </a:prstGeom>
          </p:spPr>
        </p:pic>
        <p:pic>
          <p:nvPicPr>
            <p:cNvPr id="60" name="Graphic 59" descr="Play with solid fill">
              <a:extLst>
                <a:ext uri="{FF2B5EF4-FFF2-40B4-BE49-F238E27FC236}">
                  <a16:creationId xmlns:a16="http://schemas.microsoft.com/office/drawing/2014/main" id="{30785CFC-90E8-DA4B-EFF5-C6A0CD8C9755}"/>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8345162" y="1168330"/>
              <a:ext cx="568306" cy="568306"/>
            </a:xfrm>
            <a:prstGeom prst="rect">
              <a:avLst/>
            </a:prstGeom>
          </p:spPr>
        </p:pic>
        <p:pic>
          <p:nvPicPr>
            <p:cNvPr id="61" name="Graphic 60" descr="Clipboard with solid fill">
              <a:extLst>
                <a:ext uri="{FF2B5EF4-FFF2-40B4-BE49-F238E27FC236}">
                  <a16:creationId xmlns:a16="http://schemas.microsoft.com/office/drawing/2014/main" id="{68E97601-FDA7-7BE9-D0C1-322BC951B974}"/>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9986896" y="1196707"/>
              <a:ext cx="568306" cy="568306"/>
            </a:xfrm>
            <a:prstGeom prst="rect">
              <a:avLst/>
            </a:prstGeom>
          </p:spPr>
        </p:pic>
        <p:sp>
          <p:nvSpPr>
            <p:cNvPr id="62" name="Arrow: Pentagon 61">
              <a:extLst>
                <a:ext uri="{FF2B5EF4-FFF2-40B4-BE49-F238E27FC236}">
                  <a16:creationId xmlns:a16="http://schemas.microsoft.com/office/drawing/2014/main" id="{6A4EB435-54B5-8DC1-7609-42CDB54DAFFE}"/>
                </a:ext>
              </a:extLst>
            </p:cNvPr>
            <p:cNvSpPr/>
            <p:nvPr/>
          </p:nvSpPr>
          <p:spPr>
            <a:xfrm>
              <a:off x="990703" y="2425604"/>
              <a:ext cx="1682170" cy="180000"/>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Phase 1</a:t>
              </a:r>
            </a:p>
          </p:txBody>
        </p:sp>
        <p:sp>
          <p:nvSpPr>
            <p:cNvPr id="63" name="Arrow: Chevron 62">
              <a:extLst>
                <a:ext uri="{FF2B5EF4-FFF2-40B4-BE49-F238E27FC236}">
                  <a16:creationId xmlns:a16="http://schemas.microsoft.com/office/drawing/2014/main" id="{96472BA2-17F6-259E-066A-B24E64F5096A}"/>
                </a:ext>
              </a:extLst>
            </p:cNvPr>
            <p:cNvSpPr/>
            <p:nvPr/>
          </p:nvSpPr>
          <p:spPr>
            <a:xfrm>
              <a:off x="2651608" y="2425604"/>
              <a:ext cx="3362142" cy="180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Phase 2</a:t>
              </a:r>
            </a:p>
          </p:txBody>
        </p:sp>
        <p:sp>
          <p:nvSpPr>
            <p:cNvPr id="64" name="Arrow: Chevron 63">
              <a:extLst>
                <a:ext uri="{FF2B5EF4-FFF2-40B4-BE49-F238E27FC236}">
                  <a16:creationId xmlns:a16="http://schemas.microsoft.com/office/drawing/2014/main" id="{4A528E4A-5AD2-3EF4-7278-376A0975EA5C}"/>
                </a:ext>
              </a:extLst>
            </p:cNvPr>
            <p:cNvSpPr/>
            <p:nvPr/>
          </p:nvSpPr>
          <p:spPr>
            <a:xfrm>
              <a:off x="5974418" y="2425604"/>
              <a:ext cx="1743819" cy="180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Phase 3</a:t>
              </a:r>
            </a:p>
          </p:txBody>
        </p:sp>
        <p:sp>
          <p:nvSpPr>
            <p:cNvPr id="65" name="Arrow: Chevron 64">
              <a:extLst>
                <a:ext uri="{FF2B5EF4-FFF2-40B4-BE49-F238E27FC236}">
                  <a16:creationId xmlns:a16="http://schemas.microsoft.com/office/drawing/2014/main" id="{C701ACD4-6510-7C4F-94E6-23F14169D464}"/>
                </a:ext>
              </a:extLst>
            </p:cNvPr>
            <p:cNvSpPr/>
            <p:nvPr/>
          </p:nvSpPr>
          <p:spPr>
            <a:xfrm>
              <a:off x="7680728" y="2425604"/>
              <a:ext cx="1743819" cy="180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Phase 4</a:t>
              </a:r>
            </a:p>
          </p:txBody>
        </p:sp>
        <p:sp>
          <p:nvSpPr>
            <p:cNvPr id="66" name="Arrow: Chevron 65">
              <a:extLst>
                <a:ext uri="{FF2B5EF4-FFF2-40B4-BE49-F238E27FC236}">
                  <a16:creationId xmlns:a16="http://schemas.microsoft.com/office/drawing/2014/main" id="{08736496-18B1-D15E-EB30-1DB5DB8BD261}"/>
                </a:ext>
              </a:extLst>
            </p:cNvPr>
            <p:cNvSpPr/>
            <p:nvPr/>
          </p:nvSpPr>
          <p:spPr>
            <a:xfrm>
              <a:off x="9385215" y="2425604"/>
              <a:ext cx="1743819" cy="180000"/>
            </a:xfrm>
            <a:prstGeom prst="chevro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uLnTx/>
                  <a:uFillTx/>
                  <a:latin typeface="Arial" panose="020B0604020202020204"/>
                  <a:ea typeface="+mn-ea"/>
                  <a:cs typeface="+mn-cs"/>
                </a:rPr>
                <a:t>Phase 5</a:t>
              </a:r>
            </a:p>
          </p:txBody>
        </p:sp>
        <p:sp>
          <p:nvSpPr>
            <p:cNvPr id="67" name="Arrow: Pentagon 66">
              <a:extLst>
                <a:ext uri="{FF2B5EF4-FFF2-40B4-BE49-F238E27FC236}">
                  <a16:creationId xmlns:a16="http://schemas.microsoft.com/office/drawing/2014/main" id="{D753222E-4A83-A2B3-E1C7-A4852423BED9}"/>
                </a:ext>
              </a:extLst>
            </p:cNvPr>
            <p:cNvSpPr/>
            <p:nvPr/>
          </p:nvSpPr>
          <p:spPr>
            <a:xfrm>
              <a:off x="990702" y="2636040"/>
              <a:ext cx="1214595" cy="180000"/>
            </a:xfrm>
            <a:prstGeom prst="homePlate">
              <a:avLst/>
            </a:prstGeom>
            <a:solidFill>
              <a:schemeClr val="accent4">
                <a:lumMod val="40000"/>
                <a:lumOff val="60000"/>
              </a:schemeClr>
            </a:solidFill>
            <a:ln w="12700" cap="flat">
              <a:solidFill>
                <a:schemeClr val="bg1">
                  <a:lumMod val="9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a:ea typeface="Helvetica Neue Medium"/>
                  <a:cs typeface="Helvetica Neue Medium"/>
                  <a:sym typeface="Helvetica Neue Medium"/>
                </a:rPr>
                <a:t>Start</a:t>
              </a:r>
            </a:p>
          </p:txBody>
        </p:sp>
        <p:sp>
          <p:nvSpPr>
            <p:cNvPr id="68" name="Arrow: Chevron 67">
              <a:extLst>
                <a:ext uri="{FF2B5EF4-FFF2-40B4-BE49-F238E27FC236}">
                  <a16:creationId xmlns:a16="http://schemas.microsoft.com/office/drawing/2014/main" id="{A5FE6EEA-3A65-EDB5-C7C2-E337C840EE6D}"/>
                </a:ext>
              </a:extLst>
            </p:cNvPr>
            <p:cNvSpPr/>
            <p:nvPr/>
          </p:nvSpPr>
          <p:spPr>
            <a:xfrm>
              <a:off x="2142545" y="2636040"/>
              <a:ext cx="5538183" cy="180000"/>
            </a:xfrm>
            <a:prstGeom prst="chevron">
              <a:avLst/>
            </a:prstGeom>
            <a:solidFill>
              <a:schemeClr val="accent4">
                <a:lumMod val="40000"/>
                <a:lumOff val="60000"/>
              </a:schemeClr>
            </a:solidFill>
            <a:ln w="12700" cap="flat">
              <a:solidFill>
                <a:schemeClr val="bg1">
                  <a:lumMod val="9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a:ea typeface="Helvetica Neue Medium"/>
                  <a:cs typeface="Helvetica Neue Medium"/>
                  <a:sym typeface="Helvetica Neue Medium"/>
                </a:rPr>
                <a:t>Term 1</a:t>
              </a:r>
            </a:p>
          </p:txBody>
        </p:sp>
        <p:sp>
          <p:nvSpPr>
            <p:cNvPr id="69" name="Arrow: Chevron 68">
              <a:extLst>
                <a:ext uri="{FF2B5EF4-FFF2-40B4-BE49-F238E27FC236}">
                  <a16:creationId xmlns:a16="http://schemas.microsoft.com/office/drawing/2014/main" id="{443D620C-F64B-6DC9-94D9-D90DCC548F55}"/>
                </a:ext>
              </a:extLst>
            </p:cNvPr>
            <p:cNvSpPr/>
            <p:nvPr/>
          </p:nvSpPr>
          <p:spPr>
            <a:xfrm>
              <a:off x="7634295" y="2636040"/>
              <a:ext cx="1790251" cy="166771"/>
            </a:xfrm>
            <a:prstGeom prst="chevron">
              <a:avLst/>
            </a:prstGeom>
            <a:solidFill>
              <a:schemeClr val="accent4">
                <a:lumMod val="40000"/>
                <a:lumOff val="60000"/>
              </a:schemeClr>
            </a:solidFill>
            <a:ln w="12700" cap="flat">
              <a:solidFill>
                <a:schemeClr val="bg1">
                  <a:lumMod val="9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a:ea typeface="Helvetica Neue Medium"/>
                  <a:cs typeface="Helvetica Neue Medium"/>
                  <a:sym typeface="Helvetica Neue Medium"/>
                </a:rPr>
                <a:t>Terms 2-7</a:t>
              </a:r>
            </a:p>
          </p:txBody>
        </p:sp>
        <p:sp>
          <p:nvSpPr>
            <p:cNvPr id="70" name="Arrow: Chevron 69">
              <a:extLst>
                <a:ext uri="{FF2B5EF4-FFF2-40B4-BE49-F238E27FC236}">
                  <a16:creationId xmlns:a16="http://schemas.microsoft.com/office/drawing/2014/main" id="{293527E1-BABB-C4EB-C283-60645DB13587}"/>
                </a:ext>
              </a:extLst>
            </p:cNvPr>
            <p:cNvSpPr/>
            <p:nvPr/>
          </p:nvSpPr>
          <p:spPr>
            <a:xfrm>
              <a:off x="9393655" y="2636040"/>
              <a:ext cx="1753918" cy="180000"/>
            </a:xfrm>
            <a:prstGeom prst="chevron">
              <a:avLst/>
            </a:prstGeom>
            <a:solidFill>
              <a:schemeClr val="accent4">
                <a:lumMod val="40000"/>
                <a:lumOff val="60000"/>
              </a:schemeClr>
            </a:solidFill>
            <a:ln w="12700" cap="flat">
              <a:solidFill>
                <a:schemeClr val="bg1">
                  <a:lumMod val="9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no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000000"/>
                  </a:solidFill>
                  <a:effectLst/>
                  <a:uLnTx/>
                  <a:uFillTx/>
                  <a:latin typeface="Arial" panose="020B0604020202020204"/>
                  <a:ea typeface="Helvetica Neue Medium"/>
                  <a:cs typeface="Helvetica Neue Medium"/>
                  <a:sym typeface="Helvetica Neue Medium"/>
                </a:rPr>
                <a:t>Terms 2-7</a:t>
              </a:r>
            </a:p>
          </p:txBody>
        </p:sp>
        <p:sp>
          <p:nvSpPr>
            <p:cNvPr id="71" name="Rectangle: Rounded Corners 70">
              <a:extLst>
                <a:ext uri="{FF2B5EF4-FFF2-40B4-BE49-F238E27FC236}">
                  <a16:creationId xmlns:a16="http://schemas.microsoft.com/office/drawing/2014/main" id="{10F85951-8FD6-D726-0C29-EECD772D6308}"/>
                </a:ext>
              </a:extLst>
            </p:cNvPr>
            <p:cNvSpPr/>
            <p:nvPr/>
          </p:nvSpPr>
          <p:spPr>
            <a:xfrm>
              <a:off x="872067" y="677333"/>
              <a:ext cx="5141683" cy="2294467"/>
            </a:xfrm>
            <a:prstGeom prst="roundRect">
              <a:avLst/>
            </a:prstGeom>
            <a:noFill/>
            <a:ln w="381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4" name="Arrow: Right 3">
            <a:extLst>
              <a:ext uri="{FF2B5EF4-FFF2-40B4-BE49-F238E27FC236}">
                <a16:creationId xmlns:a16="http://schemas.microsoft.com/office/drawing/2014/main" id="{9C066410-8F99-0F1B-24C8-21E0944BA908}"/>
              </a:ext>
            </a:extLst>
          </p:cNvPr>
          <p:cNvSpPr/>
          <p:nvPr/>
        </p:nvSpPr>
        <p:spPr>
          <a:xfrm>
            <a:off x="4326505" y="1622942"/>
            <a:ext cx="441380" cy="212256"/>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Arrow: Right 5">
            <a:extLst>
              <a:ext uri="{FF2B5EF4-FFF2-40B4-BE49-F238E27FC236}">
                <a16:creationId xmlns:a16="http://schemas.microsoft.com/office/drawing/2014/main" id="{9A07F4FB-DE14-5DA7-2580-D4F353A82331}"/>
              </a:ext>
            </a:extLst>
          </p:cNvPr>
          <p:cNvSpPr/>
          <p:nvPr/>
        </p:nvSpPr>
        <p:spPr>
          <a:xfrm>
            <a:off x="4326505" y="854193"/>
            <a:ext cx="4710549" cy="243053"/>
          </a:xfrm>
          <a:prstGeom prst="right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CA9F05C8-21ED-62BE-8C31-477C5C605138}"/>
              </a:ext>
            </a:extLst>
          </p:cNvPr>
          <p:cNvSpPr/>
          <p:nvPr/>
        </p:nvSpPr>
        <p:spPr>
          <a:xfrm rot="2943184">
            <a:off x="4196463" y="911397"/>
            <a:ext cx="132626" cy="29813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8" name="TextBox 7">
            <a:extLst>
              <a:ext uri="{FF2B5EF4-FFF2-40B4-BE49-F238E27FC236}">
                <a16:creationId xmlns:a16="http://schemas.microsoft.com/office/drawing/2014/main" id="{CD666818-80E5-5F8B-BAC8-12919B4C5234}"/>
              </a:ext>
            </a:extLst>
          </p:cNvPr>
          <p:cNvSpPr txBox="1"/>
          <p:nvPr/>
        </p:nvSpPr>
        <p:spPr>
          <a:xfrm>
            <a:off x="4394485" y="1589672"/>
            <a:ext cx="231554" cy="276999"/>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ptos Display" panose="02110004020202020204"/>
                <a:ea typeface="+mn-ea"/>
                <a:cs typeface="+mn-cs"/>
              </a:rPr>
              <a:t>1</a:t>
            </a:r>
          </a:p>
        </p:txBody>
      </p:sp>
      <p:sp>
        <p:nvSpPr>
          <p:cNvPr id="9" name="TextBox 8">
            <a:extLst>
              <a:ext uri="{FF2B5EF4-FFF2-40B4-BE49-F238E27FC236}">
                <a16:creationId xmlns:a16="http://schemas.microsoft.com/office/drawing/2014/main" id="{CD86825A-6AE8-DE6B-77AB-FC4069F003AA}"/>
              </a:ext>
            </a:extLst>
          </p:cNvPr>
          <p:cNvSpPr txBox="1"/>
          <p:nvPr/>
        </p:nvSpPr>
        <p:spPr>
          <a:xfrm>
            <a:off x="4378722" y="827911"/>
            <a:ext cx="231554" cy="276999"/>
          </a:xfrm>
          <a:prstGeom prst="rect">
            <a:avLst/>
          </a:prstGeom>
          <a:solidFill>
            <a:srgbClr val="FFFF00"/>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ptos Display" panose="02110004020202020204"/>
                <a:ea typeface="+mn-ea"/>
                <a:cs typeface="+mn-cs"/>
              </a:rPr>
              <a:t>2</a:t>
            </a:r>
          </a:p>
        </p:txBody>
      </p:sp>
    </p:spTree>
    <p:extLst>
      <p:ext uri="{BB962C8B-B14F-4D97-AF65-F5344CB8AC3E}">
        <p14:creationId xmlns:p14="http://schemas.microsoft.com/office/powerpoint/2010/main" val="416254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asis">
  <a:themeElements>
    <a:clrScheme name="DfE 2207">
      <a:dk1>
        <a:srgbClr val="000000"/>
      </a:dk1>
      <a:lt1>
        <a:srgbClr val="FFFFFF"/>
      </a:lt1>
      <a:dk2>
        <a:srgbClr val="000000"/>
      </a:dk2>
      <a:lt2>
        <a:srgbClr val="FFFFFF"/>
      </a:lt2>
      <a:accent1>
        <a:srgbClr val="183860"/>
      </a:accent1>
      <a:accent2>
        <a:srgbClr val="EB5C5D"/>
      </a:accent2>
      <a:accent3>
        <a:srgbClr val="2BBAD9"/>
      </a:accent3>
      <a:accent4>
        <a:srgbClr val="A3D55F"/>
      </a:accent4>
      <a:accent5>
        <a:srgbClr val="DF7CB0"/>
      </a:accent5>
      <a:accent6>
        <a:srgbClr val="774B99"/>
      </a:accent6>
      <a:hlink>
        <a:srgbClr val="183860"/>
      </a:hlink>
      <a:folHlink>
        <a:srgbClr val="2BBAD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6.7269_DfE_Presentation_Ppt_PC_Widescreen_FINAL_040821.potx" id="{0031B1B9-FF40-433D-B69E-B18C31EEDA18}" vid="{C3DC1024-2339-498F-BDC1-C9C4F23854C5}"/>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21cd2ce-b01b-4680-86f1-36ae398f19b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B6B4FAC22F0A459775698AEBABE834" ma:contentTypeVersion="17" ma:contentTypeDescription="Create a new document." ma:contentTypeScope="" ma:versionID="612cb10cfb6d9121c3066bd151a0346f">
  <xsd:schema xmlns:xsd="http://www.w3.org/2001/XMLSchema" xmlns:xs="http://www.w3.org/2001/XMLSchema" xmlns:p="http://schemas.microsoft.com/office/2006/metadata/properties" xmlns:ns3="13ce20a7-2946-486d-8b40-21b031fd499f" xmlns:ns4="421cd2ce-b01b-4680-86f1-36ae398f19bf" targetNamespace="http://schemas.microsoft.com/office/2006/metadata/properties" ma:root="true" ma:fieldsID="0c8bb1145fdc63a3c38cc12a6b415d54" ns3:_="" ns4:_="">
    <xsd:import namespace="13ce20a7-2946-486d-8b40-21b031fd499f"/>
    <xsd:import namespace="421cd2ce-b01b-4680-86f1-36ae398f19b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ObjectDetectorVersions" minOccurs="0"/>
                <xsd:element ref="ns4:_activity"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e20a7-2946-486d-8b40-21b031fd49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cd2ce-b01b-4680-86f1-36ae398f19b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C26402-BE92-4978-99CC-D1DBA44791E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421cd2ce-b01b-4680-86f1-36ae398f19bf"/>
    <ds:schemaRef ds:uri="13ce20a7-2946-486d-8b40-21b031fd499f"/>
    <ds:schemaRef ds:uri="http://www.w3.org/XML/1998/namespace"/>
    <ds:schemaRef ds:uri="http://purl.org/dc/dcmitype/"/>
  </ds:schemaRefs>
</ds:datastoreItem>
</file>

<file path=customXml/itemProps2.xml><?xml version="1.0" encoding="utf-8"?>
<ds:datastoreItem xmlns:ds="http://schemas.openxmlformats.org/officeDocument/2006/customXml" ds:itemID="{C56D7F4B-8404-4026-8430-78355E717602}">
  <ds:schemaRefs>
    <ds:schemaRef ds:uri="http://schemas.microsoft.com/sharepoint/v3/contenttype/forms"/>
  </ds:schemaRefs>
</ds:datastoreItem>
</file>

<file path=customXml/itemProps3.xml><?xml version="1.0" encoding="utf-8"?>
<ds:datastoreItem xmlns:ds="http://schemas.openxmlformats.org/officeDocument/2006/customXml" ds:itemID="{0AE7BF8F-3C94-4AF2-B0DA-246CA37ADF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e20a7-2946-486d-8b40-21b031fd499f"/>
    <ds:schemaRef ds:uri="421cd2ce-b01b-4680-86f1-36ae398f19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ad277c9-c60a-4da1-b5f3-b3b8b34a82f9}" enabled="0" method="" siteId="{fad277c9-c60a-4da1-b5f3-b3b8b34a82f9}" removed="1"/>
</clbl:labelList>
</file>

<file path=docProps/app.xml><?xml version="1.0" encoding="utf-8"?>
<Properties xmlns="http://schemas.openxmlformats.org/officeDocument/2006/extended-properties" xmlns:vt="http://schemas.openxmlformats.org/officeDocument/2006/docPropsVTypes">
  <Template>office theme</Template>
  <TotalTime>626</TotalTime>
  <Words>2614</Words>
  <Application>Microsoft Office PowerPoint</Application>
  <PresentationFormat>Widescreen</PresentationFormat>
  <Paragraphs>349</Paragraphs>
  <Slides>27</Slides>
  <Notes>20</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27</vt:i4>
      </vt:variant>
    </vt:vector>
  </HeadingPairs>
  <TitlesOfParts>
    <vt:vector size="46" baseType="lpstr">
      <vt:lpstr>Aptos</vt:lpstr>
      <vt:lpstr>Aptos (Body)</vt:lpstr>
      <vt:lpstr>Aptos Display</vt:lpstr>
      <vt:lpstr>Aptos Display (Headings)</vt:lpstr>
      <vt:lpstr>Arial</vt:lpstr>
      <vt:lpstr>Arial,Sans-Serif</vt:lpstr>
      <vt:lpstr>Calibri</vt:lpstr>
      <vt:lpstr>Corbel</vt:lpstr>
      <vt:lpstr>Courier New</vt:lpstr>
      <vt:lpstr>Helvetica Neue Medium</vt:lpstr>
      <vt:lpstr>Roboto</vt:lpstr>
      <vt:lpstr>Roboto Black</vt:lpstr>
      <vt:lpstr>Symbol</vt:lpstr>
      <vt:lpstr>Tahoma</vt:lpstr>
      <vt:lpstr>Times New Roman</vt:lpstr>
      <vt:lpstr>Trebuchet MS</vt:lpstr>
      <vt:lpstr>office theme</vt:lpstr>
      <vt:lpstr>Basis</vt:lpstr>
      <vt:lpstr>Custom Design</vt:lpstr>
      <vt:lpstr>DfE Regions Group update May 2025</vt:lpstr>
      <vt:lpstr>The opportunity mission and Regions Group</vt:lpstr>
      <vt:lpstr>PowerPoint Presentation</vt:lpstr>
      <vt:lpstr>Regional Improvement for Standards and Excellence (RISE)</vt:lpstr>
      <vt:lpstr>RISE Teams: Objectives</vt:lpstr>
      <vt:lpstr>South West regions group:</vt:lpstr>
      <vt:lpstr>SW RISE team</vt:lpstr>
      <vt:lpstr>Our SW RISE advisers</vt:lpstr>
      <vt:lpstr>Targeted RISE intervention: step by step (1)</vt:lpstr>
      <vt:lpstr>Targeted RISE: step by step (2)</vt:lpstr>
      <vt:lpstr>Targeted Intervention update</vt:lpstr>
      <vt:lpstr>PowerPoint Presentation</vt:lpstr>
      <vt:lpstr>PowerPoint Presentation</vt:lpstr>
      <vt:lpstr>PowerPoint Presentation</vt:lpstr>
      <vt:lpstr>PowerPoint Presentation</vt:lpstr>
      <vt:lpstr>PowerPoint Presentation</vt:lpstr>
      <vt:lpstr>SoS speech to ASCL conference – RISE national priorities</vt:lpstr>
      <vt:lpstr>Attainment and Reception year quality – potential SW areas of focus:</vt:lpstr>
      <vt:lpstr>Mainstream inclusion and Attendance – potential SW areas of focus:</vt:lpstr>
      <vt:lpstr>Attainment – KS2</vt:lpstr>
      <vt:lpstr>Attainment – KS4</vt:lpstr>
      <vt:lpstr>Reception year quality</vt:lpstr>
      <vt:lpstr>Mainstream inclusion</vt:lpstr>
      <vt:lpstr>Cornwall exclusions compared to contextually similar LAs </vt:lpstr>
      <vt:lpstr>Attendance</vt:lpstr>
      <vt:lpstr>Attendance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dc:creator>
  <cp:lastModifiedBy>Michelle Renowden</cp:lastModifiedBy>
  <cp:revision>17</cp:revision>
  <dcterms:created xsi:type="dcterms:W3CDTF">2013-07-15T20:26:40Z</dcterms:created>
  <dcterms:modified xsi:type="dcterms:W3CDTF">2025-07-10T07:20:22Z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0x01010017B6B4FAC22F0A459775698AEBABE834</vt:lpwstr>
  </property>
</Properties>
</file>