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2" r:id="rId5"/>
    <p:sldMasterId id="2147483654" r:id="rId6"/>
  </p:sldMasterIdLst>
  <p:notesMasterIdLst>
    <p:notesMasterId r:id="rId36"/>
  </p:notesMasterIdLst>
  <p:sldIdLst>
    <p:sldId id="256" r:id="rId7"/>
    <p:sldId id="257" r:id="rId8"/>
    <p:sldId id="295" r:id="rId9"/>
    <p:sldId id="298" r:id="rId10"/>
    <p:sldId id="561" r:id="rId11"/>
    <p:sldId id="562" r:id="rId12"/>
    <p:sldId id="267" r:id="rId13"/>
    <p:sldId id="268" r:id="rId14"/>
    <p:sldId id="269" r:id="rId15"/>
    <p:sldId id="279" r:id="rId16"/>
    <p:sldId id="286" r:id="rId17"/>
    <p:sldId id="280" r:id="rId18"/>
    <p:sldId id="287" r:id="rId19"/>
    <p:sldId id="277" r:id="rId20"/>
    <p:sldId id="276" r:id="rId21"/>
    <p:sldId id="291" r:id="rId22"/>
    <p:sldId id="1598" r:id="rId23"/>
    <p:sldId id="1596" r:id="rId24"/>
    <p:sldId id="1597" r:id="rId25"/>
    <p:sldId id="288" r:id="rId26"/>
    <p:sldId id="266" r:id="rId27"/>
    <p:sldId id="271" r:id="rId28"/>
    <p:sldId id="272" r:id="rId29"/>
    <p:sldId id="289" r:id="rId30"/>
    <p:sldId id="299" r:id="rId31"/>
    <p:sldId id="290" r:id="rId32"/>
    <p:sldId id="293" r:id="rId33"/>
    <p:sldId id="292" r:id="rId34"/>
    <p:sldId id="265" r:id="rId35"/>
  </p:sldIdLst>
  <p:sldSz cx="10693400" cy="7561263"/>
  <p:notesSz cx="6858000" cy="9144000"/>
  <p:defaultTextStyle>
    <a:defPPr>
      <a:defRPr lang="en-US"/>
    </a:defPPr>
    <a:lvl1pPr marL="0" algn="l" defTabSz="9684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84231" algn="l" defTabSz="9684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68463" algn="l" defTabSz="9684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52695" algn="l" defTabSz="9684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36927" algn="l" defTabSz="9684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21158" algn="l" defTabSz="9684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05390" algn="l" defTabSz="9684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389622" algn="l" defTabSz="9684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873853" algn="l" defTabSz="9684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7CD"/>
    <a:srgbClr val="F9B4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0" y="78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https://cornwallservices-my.sharepoint.com/personal/stephanie_wright_cornwall_gov_uk/Documents/Desktop/EYFSP%202025/EYFSP%202025%20Early%20Data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1050"/>
              <a:t>EYFSP </a:t>
            </a:r>
            <a:r>
              <a:rPr lang="en-GB" sz="1050" baseline="0"/>
              <a:t>2025 Percentage Achieving Good Level of Development</a:t>
            </a:r>
            <a:endParaRPr lang="en-GB" sz="1050"/>
          </a:p>
        </c:rich>
      </c:tx>
      <c:layout>
        <c:manualLayout>
          <c:xMode val="edge"/>
          <c:yMode val="edge"/>
          <c:x val="0.14252030589464684"/>
          <c:y val="1.763888888888888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6683289588801402E-2"/>
          <c:y val="0.21833333333333332"/>
          <c:w val="0.85751202974628171"/>
          <c:h val="0.56536249999999988"/>
        </c:manualLayout>
      </c:layout>
      <c:barChart>
        <c:barDir val="col"/>
        <c:grouping val="clustered"/>
        <c:varyColors val="0"/>
        <c:ser>
          <c:idx val="1"/>
          <c:order val="0"/>
          <c:tx>
            <c:v>Cornwall</c:v>
          </c:tx>
          <c:spPr>
            <a:solidFill>
              <a:srgbClr val="0087C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Summary!$C$17:$F$17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Summary!$C$18:$F$18</c:f>
              <c:numCache>
                <c:formatCode>0.0%</c:formatCode>
                <c:ptCount val="4"/>
                <c:pt idx="0">
                  <c:v>0.66</c:v>
                </c:pt>
                <c:pt idx="1">
                  <c:v>0.67500000000000004</c:v>
                </c:pt>
                <c:pt idx="2">
                  <c:v>0.69699999999999995</c:v>
                </c:pt>
                <c:pt idx="3">
                  <c:v>0.701381934708592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35-4E3A-8BE2-21625A69EDAB}"/>
            </c:ext>
          </c:extLst>
        </c:ser>
        <c:ser>
          <c:idx val="2"/>
          <c:order val="1"/>
          <c:tx>
            <c:strRef>
              <c:f>Summary!$B$19</c:f>
              <c:strCache>
                <c:ptCount val="1"/>
                <c:pt idx="0">
                  <c:v>England/NCER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Summary!$C$17:$F$17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Summary!$C$19:$F$19</c:f>
              <c:numCache>
                <c:formatCode>0.0%</c:formatCode>
                <c:ptCount val="4"/>
                <c:pt idx="0">
                  <c:v>0.65200000000000002</c:v>
                </c:pt>
                <c:pt idx="1">
                  <c:v>0.67200000000000004</c:v>
                </c:pt>
                <c:pt idx="2">
                  <c:v>0.67700000000000005</c:v>
                </c:pt>
                <c:pt idx="3">
                  <c:v>0.68300000000000005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35-4E3A-8BE2-21625A69ED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16010496"/>
        <c:axId val="316012032"/>
      </c:barChart>
      <c:catAx>
        <c:axId val="31601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6012032"/>
        <c:crosses val="autoZero"/>
        <c:auto val="1"/>
        <c:lblAlgn val="ctr"/>
        <c:lblOffset val="100"/>
        <c:noMultiLvlLbl val="0"/>
      </c:catAx>
      <c:valAx>
        <c:axId val="316012032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316010496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27795039682539685"/>
          <c:y val="0.88486746031746033"/>
          <c:w val="0.43828078703703705"/>
          <c:h val="0.11174105024997263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3FD59-9757-4FC2-A0F4-92CD15F3AE97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BA6D5-0B23-4168-BD0A-E2F4B3956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586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84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84231" algn="l" defTabSz="9684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68463" algn="l" defTabSz="9684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52695" algn="l" defTabSz="9684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936927" algn="l" defTabSz="9684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421158" algn="l" defTabSz="9684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905390" algn="l" defTabSz="9684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89622" algn="l" defTabSz="9684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73853" algn="l" defTabSz="9684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BA6D5-0B23-4168-BD0A-E2F4B395629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483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Steph</a:t>
            </a:r>
          </a:p>
          <a:p>
            <a:r>
              <a:rPr lang="en-GB"/>
              <a:t>Different versions for group settings and childminders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BA6D5-0B23-4168-BD0A-E2F4B395629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566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143000"/>
            <a:ext cx="4365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9FDEB-5414-1C44-993C-808D7F4D40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8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18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292" y="2700511"/>
            <a:ext cx="7560839" cy="3096344"/>
          </a:xfrm>
          <a:prstGeom prst="rect">
            <a:avLst/>
          </a:prstGeom>
        </p:spPr>
        <p:txBody>
          <a:bodyPr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298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810196" y="375222"/>
            <a:ext cx="9348217" cy="8131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461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403" y="1512252"/>
            <a:ext cx="5854637" cy="3254524"/>
          </a:xfrm>
        </p:spPr>
        <p:txBody>
          <a:bodyPr anchor="t">
            <a:normAutofit/>
          </a:bodyPr>
          <a:lstStyle>
            <a:lvl1pPr algn="l">
              <a:defRPr sz="473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403" y="5055042"/>
            <a:ext cx="5854637" cy="1419955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579" b="1" cap="all" spc="263" baseline="0"/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3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14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emf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041" y="3296646"/>
            <a:ext cx="4337239" cy="393975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34" y="569399"/>
            <a:ext cx="6885822" cy="1392747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735932" y="6798432"/>
            <a:ext cx="3098600" cy="366575"/>
            <a:chOff x="525463" y="6951663"/>
            <a:chExt cx="2844801" cy="336550"/>
          </a:xfrm>
          <a:solidFill>
            <a:srgbClr val="0087CD"/>
          </a:solidFill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617538" y="7005638"/>
              <a:ext cx="130175" cy="225425"/>
            </a:xfrm>
            <a:custGeom>
              <a:avLst/>
              <a:gdLst>
                <a:gd name="T0" fmla="*/ 0 w 82"/>
                <a:gd name="T1" fmla="*/ 65 h 142"/>
                <a:gd name="T2" fmla="*/ 32 w 82"/>
                <a:gd name="T3" fmla="*/ 71 h 142"/>
                <a:gd name="T4" fmla="*/ 5 w 82"/>
                <a:gd name="T5" fmla="*/ 130 h 142"/>
                <a:gd name="T6" fmla="*/ 30 w 82"/>
                <a:gd name="T7" fmla="*/ 142 h 142"/>
                <a:gd name="T8" fmla="*/ 56 w 82"/>
                <a:gd name="T9" fmla="*/ 80 h 142"/>
                <a:gd name="T10" fmla="*/ 82 w 82"/>
                <a:gd name="T11" fmla="*/ 101 h 142"/>
                <a:gd name="T12" fmla="*/ 76 w 82"/>
                <a:gd name="T13" fmla="*/ 0 h 142"/>
                <a:gd name="T14" fmla="*/ 0 w 82"/>
                <a:gd name="T15" fmla="*/ 6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42">
                  <a:moveTo>
                    <a:pt x="0" y="65"/>
                  </a:moveTo>
                  <a:lnTo>
                    <a:pt x="32" y="71"/>
                  </a:lnTo>
                  <a:lnTo>
                    <a:pt x="5" y="130"/>
                  </a:lnTo>
                  <a:lnTo>
                    <a:pt x="30" y="142"/>
                  </a:lnTo>
                  <a:lnTo>
                    <a:pt x="56" y="80"/>
                  </a:lnTo>
                  <a:lnTo>
                    <a:pt x="82" y="101"/>
                  </a:lnTo>
                  <a:lnTo>
                    <a:pt x="76" y="0"/>
                  </a:lnTo>
                  <a:lnTo>
                    <a:pt x="0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525463" y="6951663"/>
              <a:ext cx="328613" cy="336550"/>
            </a:xfrm>
            <a:custGeom>
              <a:avLst/>
              <a:gdLst>
                <a:gd name="T0" fmla="*/ 56 w 111"/>
                <a:gd name="T1" fmla="*/ 111 h 111"/>
                <a:gd name="T2" fmla="*/ 0 w 111"/>
                <a:gd name="T3" fmla="*/ 55 h 111"/>
                <a:gd name="T4" fmla="*/ 56 w 111"/>
                <a:gd name="T5" fmla="*/ 0 h 111"/>
                <a:gd name="T6" fmla="*/ 111 w 111"/>
                <a:gd name="T7" fmla="*/ 55 h 111"/>
                <a:gd name="T8" fmla="*/ 56 w 111"/>
                <a:gd name="T9" fmla="*/ 111 h 111"/>
                <a:gd name="T10" fmla="*/ 56 w 111"/>
                <a:gd name="T11" fmla="*/ 6 h 111"/>
                <a:gd name="T12" fmla="*/ 6 w 111"/>
                <a:gd name="T13" fmla="*/ 55 h 111"/>
                <a:gd name="T14" fmla="*/ 56 w 111"/>
                <a:gd name="T15" fmla="*/ 105 h 111"/>
                <a:gd name="T16" fmla="*/ 105 w 111"/>
                <a:gd name="T17" fmla="*/ 55 h 111"/>
                <a:gd name="T18" fmla="*/ 56 w 111"/>
                <a:gd name="T19" fmla="*/ 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11">
                  <a:moveTo>
                    <a:pt x="56" y="111"/>
                  </a:moveTo>
                  <a:cubicBezTo>
                    <a:pt x="25" y="111"/>
                    <a:pt x="0" y="86"/>
                    <a:pt x="0" y="55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6" y="0"/>
                    <a:pt x="111" y="25"/>
                    <a:pt x="111" y="55"/>
                  </a:cubicBezTo>
                  <a:cubicBezTo>
                    <a:pt x="111" y="86"/>
                    <a:pt x="86" y="111"/>
                    <a:pt x="56" y="111"/>
                  </a:cubicBezTo>
                  <a:close/>
                  <a:moveTo>
                    <a:pt x="56" y="6"/>
                  </a:moveTo>
                  <a:cubicBezTo>
                    <a:pt x="28" y="6"/>
                    <a:pt x="6" y="28"/>
                    <a:pt x="6" y="55"/>
                  </a:cubicBezTo>
                  <a:cubicBezTo>
                    <a:pt x="6" y="83"/>
                    <a:pt x="28" y="105"/>
                    <a:pt x="56" y="105"/>
                  </a:cubicBezTo>
                  <a:cubicBezTo>
                    <a:pt x="83" y="105"/>
                    <a:pt x="105" y="83"/>
                    <a:pt x="105" y="55"/>
                  </a:cubicBezTo>
                  <a:cubicBezTo>
                    <a:pt x="105" y="28"/>
                    <a:pt x="83" y="6"/>
                    <a:pt x="5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973138" y="7058026"/>
              <a:ext cx="180975" cy="127000"/>
            </a:xfrm>
            <a:custGeom>
              <a:avLst/>
              <a:gdLst>
                <a:gd name="T0" fmla="*/ 0 w 61"/>
                <a:gd name="T1" fmla="*/ 0 h 42"/>
                <a:gd name="T2" fmla="*/ 12 w 61"/>
                <a:gd name="T3" fmla="*/ 0 h 42"/>
                <a:gd name="T4" fmla="*/ 16 w 61"/>
                <a:gd name="T5" fmla="*/ 19 h 42"/>
                <a:gd name="T6" fmla="*/ 18 w 61"/>
                <a:gd name="T7" fmla="*/ 32 h 42"/>
                <a:gd name="T8" fmla="*/ 18 w 61"/>
                <a:gd name="T9" fmla="*/ 32 h 42"/>
                <a:gd name="T10" fmla="*/ 21 w 61"/>
                <a:gd name="T11" fmla="*/ 19 h 42"/>
                <a:gd name="T12" fmla="*/ 25 w 61"/>
                <a:gd name="T13" fmla="*/ 0 h 42"/>
                <a:gd name="T14" fmla="*/ 36 w 61"/>
                <a:gd name="T15" fmla="*/ 0 h 42"/>
                <a:gd name="T16" fmla="*/ 41 w 61"/>
                <a:gd name="T17" fmla="*/ 19 h 42"/>
                <a:gd name="T18" fmla="*/ 43 w 61"/>
                <a:gd name="T19" fmla="*/ 32 h 42"/>
                <a:gd name="T20" fmla="*/ 44 w 61"/>
                <a:gd name="T21" fmla="*/ 32 h 42"/>
                <a:gd name="T22" fmla="*/ 46 w 61"/>
                <a:gd name="T23" fmla="*/ 19 h 42"/>
                <a:gd name="T24" fmla="*/ 50 w 61"/>
                <a:gd name="T25" fmla="*/ 0 h 42"/>
                <a:gd name="T26" fmla="*/ 61 w 61"/>
                <a:gd name="T27" fmla="*/ 0 h 42"/>
                <a:gd name="T28" fmla="*/ 51 w 61"/>
                <a:gd name="T29" fmla="*/ 42 h 42"/>
                <a:gd name="T30" fmla="*/ 37 w 61"/>
                <a:gd name="T31" fmla="*/ 42 h 42"/>
                <a:gd name="T32" fmla="*/ 33 w 61"/>
                <a:gd name="T33" fmla="*/ 25 h 42"/>
                <a:gd name="T34" fmla="*/ 31 w 61"/>
                <a:gd name="T35" fmla="*/ 13 h 42"/>
                <a:gd name="T36" fmla="*/ 30 w 61"/>
                <a:gd name="T37" fmla="*/ 13 h 42"/>
                <a:gd name="T38" fmla="*/ 28 w 61"/>
                <a:gd name="T39" fmla="*/ 25 h 42"/>
                <a:gd name="T40" fmla="*/ 24 w 61"/>
                <a:gd name="T41" fmla="*/ 42 h 42"/>
                <a:gd name="T42" fmla="*/ 10 w 61"/>
                <a:gd name="T43" fmla="*/ 42 h 42"/>
                <a:gd name="T44" fmla="*/ 0 w 61"/>
                <a:gd name="T4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2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3"/>
                    <a:pt x="17" y="27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9" y="27"/>
                    <a:pt x="20" y="23"/>
                    <a:pt x="21" y="19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2" y="23"/>
                    <a:pt x="43" y="27"/>
                    <a:pt x="43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7"/>
                    <a:pt x="45" y="23"/>
                    <a:pt x="46" y="19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1"/>
                    <a:pt x="31" y="17"/>
                    <a:pt x="31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7"/>
                    <a:pt x="29" y="21"/>
                    <a:pt x="28" y="25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1168401" y="7058026"/>
              <a:ext cx="180975" cy="127000"/>
            </a:xfrm>
            <a:custGeom>
              <a:avLst/>
              <a:gdLst>
                <a:gd name="T0" fmla="*/ 0 w 61"/>
                <a:gd name="T1" fmla="*/ 0 h 42"/>
                <a:gd name="T2" fmla="*/ 12 w 61"/>
                <a:gd name="T3" fmla="*/ 0 h 42"/>
                <a:gd name="T4" fmla="*/ 16 w 61"/>
                <a:gd name="T5" fmla="*/ 19 h 42"/>
                <a:gd name="T6" fmla="*/ 18 w 61"/>
                <a:gd name="T7" fmla="*/ 32 h 42"/>
                <a:gd name="T8" fmla="*/ 18 w 61"/>
                <a:gd name="T9" fmla="*/ 32 h 42"/>
                <a:gd name="T10" fmla="*/ 21 w 61"/>
                <a:gd name="T11" fmla="*/ 19 h 42"/>
                <a:gd name="T12" fmla="*/ 25 w 61"/>
                <a:gd name="T13" fmla="*/ 0 h 42"/>
                <a:gd name="T14" fmla="*/ 36 w 61"/>
                <a:gd name="T15" fmla="*/ 0 h 42"/>
                <a:gd name="T16" fmla="*/ 41 w 61"/>
                <a:gd name="T17" fmla="*/ 19 h 42"/>
                <a:gd name="T18" fmla="*/ 43 w 61"/>
                <a:gd name="T19" fmla="*/ 32 h 42"/>
                <a:gd name="T20" fmla="*/ 44 w 61"/>
                <a:gd name="T21" fmla="*/ 32 h 42"/>
                <a:gd name="T22" fmla="*/ 46 w 61"/>
                <a:gd name="T23" fmla="*/ 19 h 42"/>
                <a:gd name="T24" fmla="*/ 50 w 61"/>
                <a:gd name="T25" fmla="*/ 0 h 42"/>
                <a:gd name="T26" fmla="*/ 61 w 61"/>
                <a:gd name="T27" fmla="*/ 0 h 42"/>
                <a:gd name="T28" fmla="*/ 51 w 61"/>
                <a:gd name="T29" fmla="*/ 42 h 42"/>
                <a:gd name="T30" fmla="*/ 37 w 61"/>
                <a:gd name="T31" fmla="*/ 42 h 42"/>
                <a:gd name="T32" fmla="*/ 33 w 61"/>
                <a:gd name="T33" fmla="*/ 25 h 42"/>
                <a:gd name="T34" fmla="*/ 31 w 61"/>
                <a:gd name="T35" fmla="*/ 13 h 42"/>
                <a:gd name="T36" fmla="*/ 30 w 61"/>
                <a:gd name="T37" fmla="*/ 13 h 42"/>
                <a:gd name="T38" fmla="*/ 28 w 61"/>
                <a:gd name="T39" fmla="*/ 25 h 42"/>
                <a:gd name="T40" fmla="*/ 24 w 61"/>
                <a:gd name="T41" fmla="*/ 42 h 42"/>
                <a:gd name="T42" fmla="*/ 10 w 61"/>
                <a:gd name="T43" fmla="*/ 42 h 42"/>
                <a:gd name="T44" fmla="*/ 0 w 61"/>
                <a:gd name="T4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2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3"/>
                    <a:pt x="17" y="27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9" y="27"/>
                    <a:pt x="20" y="23"/>
                    <a:pt x="21" y="19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2" y="23"/>
                    <a:pt x="43" y="27"/>
                    <a:pt x="43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7"/>
                    <a:pt x="45" y="23"/>
                    <a:pt x="46" y="19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1"/>
                    <a:pt x="31" y="17"/>
                    <a:pt x="31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7"/>
                    <a:pt x="29" y="21"/>
                    <a:pt x="28" y="25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1363663" y="7058026"/>
              <a:ext cx="180975" cy="127000"/>
            </a:xfrm>
            <a:custGeom>
              <a:avLst/>
              <a:gdLst>
                <a:gd name="T0" fmla="*/ 0 w 61"/>
                <a:gd name="T1" fmla="*/ 0 h 42"/>
                <a:gd name="T2" fmla="*/ 12 w 61"/>
                <a:gd name="T3" fmla="*/ 0 h 42"/>
                <a:gd name="T4" fmla="*/ 16 w 61"/>
                <a:gd name="T5" fmla="*/ 19 h 42"/>
                <a:gd name="T6" fmla="*/ 18 w 61"/>
                <a:gd name="T7" fmla="*/ 32 h 42"/>
                <a:gd name="T8" fmla="*/ 18 w 61"/>
                <a:gd name="T9" fmla="*/ 32 h 42"/>
                <a:gd name="T10" fmla="*/ 21 w 61"/>
                <a:gd name="T11" fmla="*/ 19 h 42"/>
                <a:gd name="T12" fmla="*/ 25 w 61"/>
                <a:gd name="T13" fmla="*/ 0 h 42"/>
                <a:gd name="T14" fmla="*/ 36 w 61"/>
                <a:gd name="T15" fmla="*/ 0 h 42"/>
                <a:gd name="T16" fmla="*/ 41 w 61"/>
                <a:gd name="T17" fmla="*/ 19 h 42"/>
                <a:gd name="T18" fmla="*/ 43 w 61"/>
                <a:gd name="T19" fmla="*/ 32 h 42"/>
                <a:gd name="T20" fmla="*/ 44 w 61"/>
                <a:gd name="T21" fmla="*/ 32 h 42"/>
                <a:gd name="T22" fmla="*/ 46 w 61"/>
                <a:gd name="T23" fmla="*/ 19 h 42"/>
                <a:gd name="T24" fmla="*/ 50 w 61"/>
                <a:gd name="T25" fmla="*/ 0 h 42"/>
                <a:gd name="T26" fmla="*/ 61 w 61"/>
                <a:gd name="T27" fmla="*/ 0 h 42"/>
                <a:gd name="T28" fmla="*/ 51 w 61"/>
                <a:gd name="T29" fmla="*/ 42 h 42"/>
                <a:gd name="T30" fmla="*/ 37 w 61"/>
                <a:gd name="T31" fmla="*/ 42 h 42"/>
                <a:gd name="T32" fmla="*/ 33 w 61"/>
                <a:gd name="T33" fmla="*/ 25 h 42"/>
                <a:gd name="T34" fmla="*/ 31 w 61"/>
                <a:gd name="T35" fmla="*/ 13 h 42"/>
                <a:gd name="T36" fmla="*/ 30 w 61"/>
                <a:gd name="T37" fmla="*/ 13 h 42"/>
                <a:gd name="T38" fmla="*/ 28 w 61"/>
                <a:gd name="T39" fmla="*/ 25 h 42"/>
                <a:gd name="T40" fmla="*/ 24 w 61"/>
                <a:gd name="T41" fmla="*/ 42 h 42"/>
                <a:gd name="T42" fmla="*/ 10 w 61"/>
                <a:gd name="T43" fmla="*/ 42 h 42"/>
                <a:gd name="T44" fmla="*/ 0 w 61"/>
                <a:gd name="T4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2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3"/>
                    <a:pt x="17" y="27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9" y="27"/>
                    <a:pt x="20" y="23"/>
                    <a:pt x="21" y="19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2" y="23"/>
                    <a:pt x="43" y="27"/>
                    <a:pt x="43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5" y="27"/>
                    <a:pt x="45" y="23"/>
                    <a:pt x="46" y="19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1"/>
                    <a:pt x="31" y="17"/>
                    <a:pt x="31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7"/>
                    <a:pt x="29" y="21"/>
                    <a:pt x="28" y="25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Oval 10"/>
            <p:cNvSpPr>
              <a:spLocks noChangeArrowheads="1"/>
            </p:cNvSpPr>
            <p:nvPr userDrawn="1"/>
          </p:nvSpPr>
          <p:spPr bwMode="auto">
            <a:xfrm>
              <a:off x="1558926" y="7138988"/>
              <a:ext cx="42863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622426" y="7054851"/>
              <a:ext cx="103188" cy="133350"/>
            </a:xfrm>
            <a:custGeom>
              <a:avLst/>
              <a:gdLst>
                <a:gd name="T0" fmla="*/ 22 w 35"/>
                <a:gd name="T1" fmla="*/ 0 h 44"/>
                <a:gd name="T2" fmla="*/ 34 w 35"/>
                <a:gd name="T3" fmla="*/ 5 h 44"/>
                <a:gd name="T4" fmla="*/ 29 w 35"/>
                <a:gd name="T5" fmla="*/ 12 h 44"/>
                <a:gd name="T6" fmla="*/ 23 w 35"/>
                <a:gd name="T7" fmla="*/ 10 h 44"/>
                <a:gd name="T8" fmla="*/ 13 w 35"/>
                <a:gd name="T9" fmla="*/ 22 h 44"/>
                <a:gd name="T10" fmla="*/ 22 w 35"/>
                <a:gd name="T11" fmla="*/ 34 h 44"/>
                <a:gd name="T12" fmla="*/ 30 w 35"/>
                <a:gd name="T13" fmla="*/ 30 h 44"/>
                <a:gd name="T14" fmla="*/ 35 w 35"/>
                <a:gd name="T15" fmla="*/ 38 h 44"/>
                <a:gd name="T16" fmla="*/ 21 w 35"/>
                <a:gd name="T17" fmla="*/ 44 h 44"/>
                <a:gd name="T18" fmla="*/ 0 w 35"/>
                <a:gd name="T19" fmla="*/ 22 h 44"/>
                <a:gd name="T20" fmla="*/ 22 w 35"/>
                <a:gd name="T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44">
                  <a:moveTo>
                    <a:pt x="22" y="0"/>
                  </a:moveTo>
                  <a:cubicBezTo>
                    <a:pt x="27" y="0"/>
                    <a:pt x="31" y="2"/>
                    <a:pt x="34" y="5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6" y="11"/>
                    <a:pt x="25" y="10"/>
                    <a:pt x="23" y="10"/>
                  </a:cubicBezTo>
                  <a:cubicBezTo>
                    <a:pt x="17" y="10"/>
                    <a:pt x="13" y="14"/>
                    <a:pt x="13" y="22"/>
                  </a:cubicBezTo>
                  <a:cubicBezTo>
                    <a:pt x="13" y="29"/>
                    <a:pt x="17" y="34"/>
                    <a:pt x="22" y="34"/>
                  </a:cubicBezTo>
                  <a:cubicBezTo>
                    <a:pt x="25" y="34"/>
                    <a:pt x="28" y="32"/>
                    <a:pt x="30" y="30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1" y="42"/>
                    <a:pt x="25" y="44"/>
                    <a:pt x="21" y="44"/>
                  </a:cubicBezTo>
                  <a:cubicBezTo>
                    <a:pt x="9" y="44"/>
                    <a:pt x="0" y="36"/>
                    <a:pt x="0" y="22"/>
                  </a:cubicBezTo>
                  <a:cubicBezTo>
                    <a:pt x="0" y="8"/>
                    <a:pt x="10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2"/>
            <p:cNvSpPr>
              <a:spLocks noEditPoints="1"/>
            </p:cNvSpPr>
            <p:nvPr userDrawn="1"/>
          </p:nvSpPr>
          <p:spPr bwMode="auto">
            <a:xfrm>
              <a:off x="1735138" y="7054851"/>
              <a:ext cx="120650" cy="133350"/>
            </a:xfrm>
            <a:custGeom>
              <a:avLst/>
              <a:gdLst>
                <a:gd name="T0" fmla="*/ 20 w 41"/>
                <a:gd name="T1" fmla="*/ 0 h 44"/>
                <a:gd name="T2" fmla="*/ 41 w 41"/>
                <a:gd name="T3" fmla="*/ 22 h 44"/>
                <a:gd name="T4" fmla="*/ 20 w 41"/>
                <a:gd name="T5" fmla="*/ 44 h 44"/>
                <a:gd name="T6" fmla="*/ 0 w 41"/>
                <a:gd name="T7" fmla="*/ 22 h 44"/>
                <a:gd name="T8" fmla="*/ 20 w 41"/>
                <a:gd name="T9" fmla="*/ 0 h 44"/>
                <a:gd name="T10" fmla="*/ 20 w 41"/>
                <a:gd name="T11" fmla="*/ 34 h 44"/>
                <a:gd name="T12" fmla="*/ 28 w 41"/>
                <a:gd name="T13" fmla="*/ 22 h 44"/>
                <a:gd name="T14" fmla="*/ 20 w 41"/>
                <a:gd name="T15" fmla="*/ 10 h 44"/>
                <a:gd name="T16" fmla="*/ 13 w 41"/>
                <a:gd name="T17" fmla="*/ 22 h 44"/>
                <a:gd name="T18" fmla="*/ 20 w 41"/>
                <a:gd name="T19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4">
                  <a:moveTo>
                    <a:pt x="20" y="0"/>
                  </a:moveTo>
                  <a:cubicBezTo>
                    <a:pt x="31" y="0"/>
                    <a:pt x="41" y="8"/>
                    <a:pt x="41" y="22"/>
                  </a:cubicBezTo>
                  <a:cubicBezTo>
                    <a:pt x="41" y="36"/>
                    <a:pt x="31" y="44"/>
                    <a:pt x="20" y="44"/>
                  </a:cubicBezTo>
                  <a:cubicBezTo>
                    <a:pt x="10" y="44"/>
                    <a:pt x="0" y="36"/>
                    <a:pt x="0" y="22"/>
                  </a:cubicBezTo>
                  <a:cubicBezTo>
                    <a:pt x="0" y="8"/>
                    <a:pt x="10" y="0"/>
                    <a:pt x="20" y="0"/>
                  </a:cubicBezTo>
                  <a:close/>
                  <a:moveTo>
                    <a:pt x="20" y="34"/>
                  </a:moveTo>
                  <a:cubicBezTo>
                    <a:pt x="25" y="34"/>
                    <a:pt x="28" y="29"/>
                    <a:pt x="28" y="22"/>
                  </a:cubicBezTo>
                  <a:cubicBezTo>
                    <a:pt x="28" y="14"/>
                    <a:pt x="25" y="10"/>
                    <a:pt x="20" y="10"/>
                  </a:cubicBezTo>
                  <a:cubicBezTo>
                    <a:pt x="15" y="10"/>
                    <a:pt x="13" y="14"/>
                    <a:pt x="13" y="22"/>
                  </a:cubicBezTo>
                  <a:cubicBezTo>
                    <a:pt x="13" y="29"/>
                    <a:pt x="15" y="34"/>
                    <a:pt x="2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1879601" y="7054851"/>
              <a:ext cx="82550" cy="130175"/>
            </a:xfrm>
            <a:custGeom>
              <a:avLst/>
              <a:gdLst>
                <a:gd name="T0" fmla="*/ 0 w 28"/>
                <a:gd name="T1" fmla="*/ 1 h 43"/>
                <a:gd name="T2" fmla="*/ 10 w 28"/>
                <a:gd name="T3" fmla="*/ 1 h 43"/>
                <a:gd name="T4" fmla="*/ 11 w 28"/>
                <a:gd name="T5" fmla="*/ 8 h 43"/>
                <a:gd name="T6" fmla="*/ 11 w 28"/>
                <a:gd name="T7" fmla="*/ 8 h 43"/>
                <a:gd name="T8" fmla="*/ 23 w 28"/>
                <a:gd name="T9" fmla="*/ 0 h 43"/>
                <a:gd name="T10" fmla="*/ 28 w 28"/>
                <a:gd name="T11" fmla="*/ 1 h 43"/>
                <a:gd name="T12" fmla="*/ 26 w 28"/>
                <a:gd name="T13" fmla="*/ 11 h 43"/>
                <a:gd name="T14" fmla="*/ 21 w 28"/>
                <a:gd name="T15" fmla="*/ 11 h 43"/>
                <a:gd name="T16" fmla="*/ 12 w 28"/>
                <a:gd name="T17" fmla="*/ 18 h 43"/>
                <a:gd name="T18" fmla="*/ 12 w 28"/>
                <a:gd name="T19" fmla="*/ 43 h 43"/>
                <a:gd name="T20" fmla="*/ 0 w 28"/>
                <a:gd name="T21" fmla="*/ 43 h 43"/>
                <a:gd name="T22" fmla="*/ 0 w 28"/>
                <a:gd name="T23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43">
                  <a:moveTo>
                    <a:pt x="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3"/>
                    <a:pt x="19" y="0"/>
                    <a:pt x="23" y="0"/>
                  </a:cubicBezTo>
                  <a:cubicBezTo>
                    <a:pt x="25" y="0"/>
                    <a:pt x="27" y="0"/>
                    <a:pt x="28" y="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4" y="11"/>
                    <a:pt x="23" y="11"/>
                    <a:pt x="21" y="11"/>
                  </a:cubicBezTo>
                  <a:cubicBezTo>
                    <a:pt x="18" y="11"/>
                    <a:pt x="14" y="13"/>
                    <a:pt x="12" y="18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1978026" y="7054851"/>
              <a:ext cx="112713" cy="130175"/>
            </a:xfrm>
            <a:custGeom>
              <a:avLst/>
              <a:gdLst>
                <a:gd name="T0" fmla="*/ 0 w 38"/>
                <a:gd name="T1" fmla="*/ 1 h 43"/>
                <a:gd name="T2" fmla="*/ 10 w 38"/>
                <a:gd name="T3" fmla="*/ 1 h 43"/>
                <a:gd name="T4" fmla="*/ 11 w 38"/>
                <a:gd name="T5" fmla="*/ 6 h 43"/>
                <a:gd name="T6" fmla="*/ 12 w 38"/>
                <a:gd name="T7" fmla="*/ 6 h 43"/>
                <a:gd name="T8" fmla="*/ 25 w 38"/>
                <a:gd name="T9" fmla="*/ 0 h 43"/>
                <a:gd name="T10" fmla="*/ 38 w 38"/>
                <a:gd name="T11" fmla="*/ 17 h 43"/>
                <a:gd name="T12" fmla="*/ 38 w 38"/>
                <a:gd name="T13" fmla="*/ 43 h 43"/>
                <a:gd name="T14" fmla="*/ 26 w 38"/>
                <a:gd name="T15" fmla="*/ 43 h 43"/>
                <a:gd name="T16" fmla="*/ 26 w 38"/>
                <a:gd name="T17" fmla="*/ 18 h 43"/>
                <a:gd name="T18" fmla="*/ 20 w 38"/>
                <a:gd name="T19" fmla="*/ 10 h 43"/>
                <a:gd name="T20" fmla="*/ 13 w 38"/>
                <a:gd name="T21" fmla="*/ 14 h 43"/>
                <a:gd name="T22" fmla="*/ 13 w 38"/>
                <a:gd name="T23" fmla="*/ 43 h 43"/>
                <a:gd name="T24" fmla="*/ 0 w 38"/>
                <a:gd name="T25" fmla="*/ 43 h 43"/>
                <a:gd name="T26" fmla="*/ 0 w 38"/>
                <a:gd name="T2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3">
                  <a:moveTo>
                    <a:pt x="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5" y="3"/>
                    <a:pt x="19" y="0"/>
                    <a:pt x="25" y="0"/>
                  </a:cubicBezTo>
                  <a:cubicBezTo>
                    <a:pt x="34" y="0"/>
                    <a:pt x="38" y="6"/>
                    <a:pt x="38" y="17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2"/>
                    <a:pt x="24" y="10"/>
                    <a:pt x="20" y="10"/>
                  </a:cubicBezTo>
                  <a:cubicBezTo>
                    <a:pt x="17" y="10"/>
                    <a:pt x="15" y="12"/>
                    <a:pt x="13" y="1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2108201" y="7058026"/>
              <a:ext cx="180975" cy="127000"/>
            </a:xfrm>
            <a:custGeom>
              <a:avLst/>
              <a:gdLst>
                <a:gd name="T0" fmla="*/ 0 w 61"/>
                <a:gd name="T1" fmla="*/ 0 h 42"/>
                <a:gd name="T2" fmla="*/ 12 w 61"/>
                <a:gd name="T3" fmla="*/ 0 h 42"/>
                <a:gd name="T4" fmla="*/ 16 w 61"/>
                <a:gd name="T5" fmla="*/ 19 h 42"/>
                <a:gd name="T6" fmla="*/ 18 w 61"/>
                <a:gd name="T7" fmla="*/ 32 h 42"/>
                <a:gd name="T8" fmla="*/ 18 w 61"/>
                <a:gd name="T9" fmla="*/ 32 h 42"/>
                <a:gd name="T10" fmla="*/ 21 w 61"/>
                <a:gd name="T11" fmla="*/ 19 h 42"/>
                <a:gd name="T12" fmla="*/ 25 w 61"/>
                <a:gd name="T13" fmla="*/ 0 h 42"/>
                <a:gd name="T14" fmla="*/ 36 w 61"/>
                <a:gd name="T15" fmla="*/ 0 h 42"/>
                <a:gd name="T16" fmla="*/ 41 w 61"/>
                <a:gd name="T17" fmla="*/ 19 h 42"/>
                <a:gd name="T18" fmla="*/ 43 w 61"/>
                <a:gd name="T19" fmla="*/ 32 h 42"/>
                <a:gd name="T20" fmla="*/ 44 w 61"/>
                <a:gd name="T21" fmla="*/ 32 h 42"/>
                <a:gd name="T22" fmla="*/ 46 w 61"/>
                <a:gd name="T23" fmla="*/ 19 h 42"/>
                <a:gd name="T24" fmla="*/ 50 w 61"/>
                <a:gd name="T25" fmla="*/ 0 h 42"/>
                <a:gd name="T26" fmla="*/ 61 w 61"/>
                <a:gd name="T27" fmla="*/ 0 h 42"/>
                <a:gd name="T28" fmla="*/ 51 w 61"/>
                <a:gd name="T29" fmla="*/ 42 h 42"/>
                <a:gd name="T30" fmla="*/ 37 w 61"/>
                <a:gd name="T31" fmla="*/ 42 h 42"/>
                <a:gd name="T32" fmla="*/ 33 w 61"/>
                <a:gd name="T33" fmla="*/ 25 h 42"/>
                <a:gd name="T34" fmla="*/ 31 w 61"/>
                <a:gd name="T35" fmla="*/ 13 h 42"/>
                <a:gd name="T36" fmla="*/ 30 w 61"/>
                <a:gd name="T37" fmla="*/ 13 h 42"/>
                <a:gd name="T38" fmla="*/ 28 w 61"/>
                <a:gd name="T39" fmla="*/ 25 h 42"/>
                <a:gd name="T40" fmla="*/ 24 w 61"/>
                <a:gd name="T41" fmla="*/ 42 h 42"/>
                <a:gd name="T42" fmla="*/ 10 w 61"/>
                <a:gd name="T43" fmla="*/ 42 h 42"/>
                <a:gd name="T44" fmla="*/ 0 w 61"/>
                <a:gd name="T4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2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3"/>
                    <a:pt x="17" y="27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9" y="27"/>
                    <a:pt x="20" y="23"/>
                    <a:pt x="21" y="19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2" y="23"/>
                    <a:pt x="43" y="27"/>
                    <a:pt x="43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5" y="27"/>
                    <a:pt x="45" y="23"/>
                    <a:pt x="46" y="19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1"/>
                    <a:pt x="31" y="17"/>
                    <a:pt x="31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7"/>
                    <a:pt x="29" y="21"/>
                    <a:pt x="28" y="25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6"/>
            <p:cNvSpPr>
              <a:spLocks noEditPoints="1"/>
            </p:cNvSpPr>
            <p:nvPr userDrawn="1"/>
          </p:nvSpPr>
          <p:spPr bwMode="auto">
            <a:xfrm>
              <a:off x="2303463" y="7054851"/>
              <a:ext cx="106363" cy="133350"/>
            </a:xfrm>
            <a:custGeom>
              <a:avLst/>
              <a:gdLst>
                <a:gd name="T0" fmla="*/ 23 w 36"/>
                <a:gd name="T1" fmla="*/ 16 h 44"/>
                <a:gd name="T2" fmla="*/ 17 w 36"/>
                <a:gd name="T3" fmla="*/ 10 h 44"/>
                <a:gd name="T4" fmla="*/ 6 w 36"/>
                <a:gd name="T5" fmla="*/ 13 h 44"/>
                <a:gd name="T6" fmla="*/ 1 w 36"/>
                <a:gd name="T7" fmla="*/ 5 h 44"/>
                <a:gd name="T8" fmla="*/ 19 w 36"/>
                <a:gd name="T9" fmla="*/ 0 h 44"/>
                <a:gd name="T10" fmla="*/ 36 w 36"/>
                <a:gd name="T11" fmla="*/ 19 h 44"/>
                <a:gd name="T12" fmla="*/ 36 w 36"/>
                <a:gd name="T13" fmla="*/ 43 h 44"/>
                <a:gd name="T14" fmla="*/ 26 w 36"/>
                <a:gd name="T15" fmla="*/ 43 h 44"/>
                <a:gd name="T16" fmla="*/ 25 w 36"/>
                <a:gd name="T17" fmla="*/ 38 h 44"/>
                <a:gd name="T18" fmla="*/ 24 w 36"/>
                <a:gd name="T19" fmla="*/ 38 h 44"/>
                <a:gd name="T20" fmla="*/ 12 w 36"/>
                <a:gd name="T21" fmla="*/ 44 h 44"/>
                <a:gd name="T22" fmla="*/ 0 w 36"/>
                <a:gd name="T23" fmla="*/ 31 h 44"/>
                <a:gd name="T24" fmla="*/ 23 w 36"/>
                <a:gd name="T25" fmla="*/ 16 h 44"/>
                <a:gd name="T26" fmla="*/ 16 w 36"/>
                <a:gd name="T27" fmla="*/ 34 h 44"/>
                <a:gd name="T28" fmla="*/ 23 w 36"/>
                <a:gd name="T29" fmla="*/ 30 h 44"/>
                <a:gd name="T30" fmla="*/ 23 w 36"/>
                <a:gd name="T31" fmla="*/ 23 h 44"/>
                <a:gd name="T32" fmla="*/ 12 w 36"/>
                <a:gd name="T33" fmla="*/ 30 h 44"/>
                <a:gd name="T34" fmla="*/ 16 w 36"/>
                <a:gd name="T35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4">
                  <a:moveTo>
                    <a:pt x="23" y="16"/>
                  </a:moveTo>
                  <a:cubicBezTo>
                    <a:pt x="23" y="12"/>
                    <a:pt x="21" y="10"/>
                    <a:pt x="17" y="10"/>
                  </a:cubicBezTo>
                  <a:cubicBezTo>
                    <a:pt x="13" y="10"/>
                    <a:pt x="10" y="11"/>
                    <a:pt x="6" y="1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7" y="2"/>
                    <a:pt x="13" y="0"/>
                    <a:pt x="19" y="0"/>
                  </a:cubicBezTo>
                  <a:cubicBezTo>
                    <a:pt x="30" y="0"/>
                    <a:pt x="36" y="6"/>
                    <a:pt x="36" y="19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1" y="41"/>
                    <a:pt x="17" y="44"/>
                    <a:pt x="12" y="44"/>
                  </a:cubicBezTo>
                  <a:cubicBezTo>
                    <a:pt x="5" y="44"/>
                    <a:pt x="0" y="38"/>
                    <a:pt x="0" y="31"/>
                  </a:cubicBezTo>
                  <a:cubicBezTo>
                    <a:pt x="0" y="22"/>
                    <a:pt x="7" y="17"/>
                    <a:pt x="23" y="16"/>
                  </a:cubicBezTo>
                  <a:close/>
                  <a:moveTo>
                    <a:pt x="16" y="34"/>
                  </a:moveTo>
                  <a:cubicBezTo>
                    <a:pt x="19" y="34"/>
                    <a:pt x="21" y="33"/>
                    <a:pt x="23" y="3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4" y="24"/>
                    <a:pt x="12" y="27"/>
                    <a:pt x="12" y="30"/>
                  </a:cubicBezTo>
                  <a:cubicBezTo>
                    <a:pt x="12" y="33"/>
                    <a:pt x="13" y="34"/>
                    <a:pt x="16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auto">
            <a:xfrm>
              <a:off x="2439988" y="7005638"/>
              <a:ext cx="50800" cy="182563"/>
            </a:xfrm>
            <a:custGeom>
              <a:avLst/>
              <a:gdLst>
                <a:gd name="T0" fmla="*/ 0 w 17"/>
                <a:gd name="T1" fmla="*/ 0 h 60"/>
                <a:gd name="T2" fmla="*/ 12 w 17"/>
                <a:gd name="T3" fmla="*/ 0 h 60"/>
                <a:gd name="T4" fmla="*/ 12 w 17"/>
                <a:gd name="T5" fmla="*/ 46 h 60"/>
                <a:gd name="T6" fmla="*/ 14 w 17"/>
                <a:gd name="T7" fmla="*/ 50 h 60"/>
                <a:gd name="T8" fmla="*/ 16 w 17"/>
                <a:gd name="T9" fmla="*/ 49 h 60"/>
                <a:gd name="T10" fmla="*/ 17 w 17"/>
                <a:gd name="T11" fmla="*/ 59 h 60"/>
                <a:gd name="T12" fmla="*/ 11 w 17"/>
                <a:gd name="T13" fmla="*/ 60 h 60"/>
                <a:gd name="T14" fmla="*/ 0 w 17"/>
                <a:gd name="T15" fmla="*/ 46 h 60"/>
                <a:gd name="T16" fmla="*/ 0 w 17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60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9"/>
                    <a:pt x="13" y="50"/>
                    <a:pt x="14" y="50"/>
                  </a:cubicBezTo>
                  <a:cubicBezTo>
                    <a:pt x="15" y="50"/>
                    <a:pt x="15" y="50"/>
                    <a:pt x="16" y="4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59"/>
                    <a:pt x="14" y="60"/>
                    <a:pt x="11" y="60"/>
                  </a:cubicBezTo>
                  <a:cubicBezTo>
                    <a:pt x="3" y="60"/>
                    <a:pt x="0" y="54"/>
                    <a:pt x="0" y="4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8"/>
            <p:cNvSpPr>
              <a:spLocks/>
            </p:cNvSpPr>
            <p:nvPr userDrawn="1"/>
          </p:nvSpPr>
          <p:spPr bwMode="auto">
            <a:xfrm>
              <a:off x="2508251" y="7005638"/>
              <a:ext cx="52388" cy="182563"/>
            </a:xfrm>
            <a:custGeom>
              <a:avLst/>
              <a:gdLst>
                <a:gd name="T0" fmla="*/ 0 w 18"/>
                <a:gd name="T1" fmla="*/ 0 h 60"/>
                <a:gd name="T2" fmla="*/ 13 w 18"/>
                <a:gd name="T3" fmla="*/ 0 h 60"/>
                <a:gd name="T4" fmla="*/ 13 w 18"/>
                <a:gd name="T5" fmla="*/ 46 h 60"/>
                <a:gd name="T6" fmla="*/ 15 w 18"/>
                <a:gd name="T7" fmla="*/ 50 h 60"/>
                <a:gd name="T8" fmla="*/ 17 w 18"/>
                <a:gd name="T9" fmla="*/ 49 h 60"/>
                <a:gd name="T10" fmla="*/ 18 w 18"/>
                <a:gd name="T11" fmla="*/ 59 h 60"/>
                <a:gd name="T12" fmla="*/ 12 w 18"/>
                <a:gd name="T13" fmla="*/ 60 h 60"/>
                <a:gd name="T14" fmla="*/ 0 w 18"/>
                <a:gd name="T15" fmla="*/ 46 h 60"/>
                <a:gd name="T16" fmla="*/ 0 w 18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60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9"/>
                    <a:pt x="14" y="50"/>
                    <a:pt x="15" y="50"/>
                  </a:cubicBezTo>
                  <a:cubicBezTo>
                    <a:pt x="16" y="50"/>
                    <a:pt x="16" y="50"/>
                    <a:pt x="17" y="4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59"/>
                    <a:pt x="15" y="60"/>
                    <a:pt x="12" y="60"/>
                  </a:cubicBezTo>
                  <a:cubicBezTo>
                    <a:pt x="3" y="60"/>
                    <a:pt x="0" y="54"/>
                    <a:pt x="0" y="4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Oval 19"/>
            <p:cNvSpPr>
              <a:spLocks noChangeArrowheads="1"/>
            </p:cNvSpPr>
            <p:nvPr userDrawn="1"/>
          </p:nvSpPr>
          <p:spPr bwMode="auto">
            <a:xfrm>
              <a:off x="2581276" y="7138988"/>
              <a:ext cx="44450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0"/>
            <p:cNvSpPr>
              <a:spLocks noEditPoints="1"/>
            </p:cNvSpPr>
            <p:nvPr userDrawn="1"/>
          </p:nvSpPr>
          <p:spPr bwMode="auto">
            <a:xfrm>
              <a:off x="2646363" y="7054851"/>
              <a:ext cx="122238" cy="180975"/>
            </a:xfrm>
            <a:custGeom>
              <a:avLst/>
              <a:gdLst>
                <a:gd name="T0" fmla="*/ 6 w 41"/>
                <a:gd name="T1" fmla="*/ 41 h 60"/>
                <a:gd name="T2" fmla="*/ 6 w 41"/>
                <a:gd name="T3" fmla="*/ 41 h 60"/>
                <a:gd name="T4" fmla="*/ 3 w 41"/>
                <a:gd name="T5" fmla="*/ 34 h 60"/>
                <a:gd name="T6" fmla="*/ 7 w 41"/>
                <a:gd name="T7" fmla="*/ 26 h 60"/>
                <a:gd name="T8" fmla="*/ 7 w 41"/>
                <a:gd name="T9" fmla="*/ 26 h 60"/>
                <a:gd name="T10" fmla="*/ 2 w 41"/>
                <a:gd name="T11" fmla="*/ 15 h 60"/>
                <a:gd name="T12" fmla="*/ 19 w 41"/>
                <a:gd name="T13" fmla="*/ 0 h 60"/>
                <a:gd name="T14" fmla="*/ 25 w 41"/>
                <a:gd name="T15" fmla="*/ 1 h 60"/>
                <a:gd name="T16" fmla="*/ 41 w 41"/>
                <a:gd name="T17" fmla="*/ 1 h 60"/>
                <a:gd name="T18" fmla="*/ 41 w 41"/>
                <a:gd name="T19" fmla="*/ 10 h 60"/>
                <a:gd name="T20" fmla="*/ 34 w 41"/>
                <a:gd name="T21" fmla="*/ 10 h 60"/>
                <a:gd name="T22" fmla="*/ 35 w 41"/>
                <a:gd name="T23" fmla="*/ 15 h 60"/>
                <a:gd name="T24" fmla="*/ 19 w 41"/>
                <a:gd name="T25" fmla="*/ 29 h 60"/>
                <a:gd name="T26" fmla="*/ 14 w 41"/>
                <a:gd name="T27" fmla="*/ 28 h 60"/>
                <a:gd name="T28" fmla="*/ 12 w 41"/>
                <a:gd name="T29" fmla="*/ 32 h 60"/>
                <a:gd name="T30" fmla="*/ 19 w 41"/>
                <a:gd name="T31" fmla="*/ 35 h 60"/>
                <a:gd name="T32" fmla="*/ 25 w 41"/>
                <a:gd name="T33" fmla="*/ 35 h 60"/>
                <a:gd name="T34" fmla="*/ 41 w 41"/>
                <a:gd name="T35" fmla="*/ 45 h 60"/>
                <a:gd name="T36" fmla="*/ 18 w 41"/>
                <a:gd name="T37" fmla="*/ 60 h 60"/>
                <a:gd name="T38" fmla="*/ 0 w 41"/>
                <a:gd name="T39" fmla="*/ 50 h 60"/>
                <a:gd name="T40" fmla="*/ 6 w 41"/>
                <a:gd name="T41" fmla="*/ 41 h 60"/>
                <a:gd name="T42" fmla="*/ 20 w 41"/>
                <a:gd name="T43" fmla="*/ 52 h 60"/>
                <a:gd name="T44" fmla="*/ 29 w 41"/>
                <a:gd name="T45" fmla="*/ 47 h 60"/>
                <a:gd name="T46" fmla="*/ 23 w 41"/>
                <a:gd name="T47" fmla="*/ 44 h 60"/>
                <a:gd name="T48" fmla="*/ 19 w 41"/>
                <a:gd name="T49" fmla="*/ 44 h 60"/>
                <a:gd name="T50" fmla="*/ 13 w 41"/>
                <a:gd name="T51" fmla="*/ 44 h 60"/>
                <a:gd name="T52" fmla="*/ 11 w 41"/>
                <a:gd name="T53" fmla="*/ 48 h 60"/>
                <a:gd name="T54" fmla="*/ 20 w 41"/>
                <a:gd name="T55" fmla="*/ 52 h 60"/>
                <a:gd name="T56" fmla="*/ 25 w 41"/>
                <a:gd name="T57" fmla="*/ 15 h 60"/>
                <a:gd name="T58" fmla="*/ 19 w 41"/>
                <a:gd name="T59" fmla="*/ 8 h 60"/>
                <a:gd name="T60" fmla="*/ 13 w 41"/>
                <a:gd name="T61" fmla="*/ 15 h 60"/>
                <a:gd name="T62" fmla="*/ 19 w 41"/>
                <a:gd name="T63" fmla="*/ 22 h 60"/>
                <a:gd name="T64" fmla="*/ 25 w 41"/>
                <a:gd name="T65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" h="60">
                  <a:moveTo>
                    <a:pt x="6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4" y="39"/>
                    <a:pt x="3" y="37"/>
                    <a:pt x="3" y="34"/>
                  </a:cubicBezTo>
                  <a:cubicBezTo>
                    <a:pt x="3" y="31"/>
                    <a:pt x="5" y="28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4" y="24"/>
                    <a:pt x="2" y="20"/>
                    <a:pt x="2" y="15"/>
                  </a:cubicBezTo>
                  <a:cubicBezTo>
                    <a:pt x="2" y="5"/>
                    <a:pt x="10" y="0"/>
                    <a:pt x="19" y="0"/>
                  </a:cubicBezTo>
                  <a:cubicBezTo>
                    <a:pt x="21" y="0"/>
                    <a:pt x="23" y="0"/>
                    <a:pt x="25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5" y="11"/>
                    <a:pt x="35" y="13"/>
                    <a:pt x="35" y="15"/>
                  </a:cubicBezTo>
                  <a:cubicBezTo>
                    <a:pt x="35" y="25"/>
                    <a:pt x="28" y="29"/>
                    <a:pt x="19" y="29"/>
                  </a:cubicBezTo>
                  <a:cubicBezTo>
                    <a:pt x="17" y="29"/>
                    <a:pt x="16" y="29"/>
                    <a:pt x="14" y="28"/>
                  </a:cubicBezTo>
                  <a:cubicBezTo>
                    <a:pt x="13" y="29"/>
                    <a:pt x="12" y="30"/>
                    <a:pt x="12" y="32"/>
                  </a:cubicBezTo>
                  <a:cubicBezTo>
                    <a:pt x="12" y="34"/>
                    <a:pt x="14" y="35"/>
                    <a:pt x="19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36" y="35"/>
                    <a:pt x="41" y="38"/>
                    <a:pt x="41" y="45"/>
                  </a:cubicBezTo>
                  <a:cubicBezTo>
                    <a:pt x="41" y="54"/>
                    <a:pt x="32" y="60"/>
                    <a:pt x="18" y="60"/>
                  </a:cubicBezTo>
                  <a:cubicBezTo>
                    <a:pt x="8" y="60"/>
                    <a:pt x="0" y="57"/>
                    <a:pt x="0" y="50"/>
                  </a:cubicBezTo>
                  <a:cubicBezTo>
                    <a:pt x="0" y="46"/>
                    <a:pt x="3" y="43"/>
                    <a:pt x="6" y="41"/>
                  </a:cubicBezTo>
                  <a:close/>
                  <a:moveTo>
                    <a:pt x="20" y="52"/>
                  </a:moveTo>
                  <a:cubicBezTo>
                    <a:pt x="25" y="52"/>
                    <a:pt x="29" y="50"/>
                    <a:pt x="29" y="47"/>
                  </a:cubicBezTo>
                  <a:cubicBezTo>
                    <a:pt x="29" y="45"/>
                    <a:pt x="27" y="44"/>
                    <a:pt x="23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6" y="44"/>
                    <a:pt x="14" y="44"/>
                    <a:pt x="13" y="44"/>
                  </a:cubicBezTo>
                  <a:cubicBezTo>
                    <a:pt x="11" y="45"/>
                    <a:pt x="11" y="46"/>
                    <a:pt x="11" y="48"/>
                  </a:cubicBezTo>
                  <a:cubicBezTo>
                    <a:pt x="11" y="51"/>
                    <a:pt x="14" y="52"/>
                    <a:pt x="20" y="52"/>
                  </a:cubicBezTo>
                  <a:close/>
                  <a:moveTo>
                    <a:pt x="25" y="15"/>
                  </a:moveTo>
                  <a:cubicBezTo>
                    <a:pt x="25" y="11"/>
                    <a:pt x="22" y="8"/>
                    <a:pt x="19" y="8"/>
                  </a:cubicBezTo>
                  <a:cubicBezTo>
                    <a:pt x="16" y="8"/>
                    <a:pt x="13" y="10"/>
                    <a:pt x="13" y="15"/>
                  </a:cubicBezTo>
                  <a:cubicBezTo>
                    <a:pt x="13" y="19"/>
                    <a:pt x="16" y="22"/>
                    <a:pt x="19" y="22"/>
                  </a:cubicBezTo>
                  <a:cubicBezTo>
                    <a:pt x="22" y="22"/>
                    <a:pt x="25" y="19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1"/>
            <p:cNvSpPr>
              <a:spLocks noEditPoints="1"/>
            </p:cNvSpPr>
            <p:nvPr userDrawn="1"/>
          </p:nvSpPr>
          <p:spPr bwMode="auto">
            <a:xfrm>
              <a:off x="2779713" y="7054851"/>
              <a:ext cx="119063" cy="133350"/>
            </a:xfrm>
            <a:custGeom>
              <a:avLst/>
              <a:gdLst>
                <a:gd name="T0" fmla="*/ 20 w 40"/>
                <a:gd name="T1" fmla="*/ 0 h 44"/>
                <a:gd name="T2" fmla="*/ 40 w 40"/>
                <a:gd name="T3" fmla="*/ 22 h 44"/>
                <a:gd name="T4" fmla="*/ 20 w 40"/>
                <a:gd name="T5" fmla="*/ 44 h 44"/>
                <a:gd name="T6" fmla="*/ 0 w 40"/>
                <a:gd name="T7" fmla="*/ 22 h 44"/>
                <a:gd name="T8" fmla="*/ 20 w 40"/>
                <a:gd name="T9" fmla="*/ 0 h 44"/>
                <a:gd name="T10" fmla="*/ 20 w 40"/>
                <a:gd name="T11" fmla="*/ 34 h 44"/>
                <a:gd name="T12" fmla="*/ 28 w 40"/>
                <a:gd name="T13" fmla="*/ 22 h 44"/>
                <a:gd name="T14" fmla="*/ 20 w 40"/>
                <a:gd name="T15" fmla="*/ 10 h 44"/>
                <a:gd name="T16" fmla="*/ 12 w 40"/>
                <a:gd name="T17" fmla="*/ 22 h 44"/>
                <a:gd name="T18" fmla="*/ 20 w 40"/>
                <a:gd name="T19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4">
                  <a:moveTo>
                    <a:pt x="20" y="0"/>
                  </a:moveTo>
                  <a:cubicBezTo>
                    <a:pt x="30" y="0"/>
                    <a:pt x="40" y="8"/>
                    <a:pt x="40" y="22"/>
                  </a:cubicBezTo>
                  <a:cubicBezTo>
                    <a:pt x="40" y="36"/>
                    <a:pt x="30" y="44"/>
                    <a:pt x="20" y="44"/>
                  </a:cubicBezTo>
                  <a:cubicBezTo>
                    <a:pt x="9" y="44"/>
                    <a:pt x="0" y="36"/>
                    <a:pt x="0" y="22"/>
                  </a:cubicBezTo>
                  <a:cubicBezTo>
                    <a:pt x="0" y="8"/>
                    <a:pt x="9" y="0"/>
                    <a:pt x="20" y="0"/>
                  </a:cubicBezTo>
                  <a:close/>
                  <a:moveTo>
                    <a:pt x="20" y="34"/>
                  </a:moveTo>
                  <a:cubicBezTo>
                    <a:pt x="25" y="34"/>
                    <a:pt x="28" y="29"/>
                    <a:pt x="28" y="22"/>
                  </a:cubicBezTo>
                  <a:cubicBezTo>
                    <a:pt x="28" y="14"/>
                    <a:pt x="25" y="10"/>
                    <a:pt x="20" y="10"/>
                  </a:cubicBezTo>
                  <a:cubicBezTo>
                    <a:pt x="15" y="10"/>
                    <a:pt x="12" y="14"/>
                    <a:pt x="12" y="22"/>
                  </a:cubicBezTo>
                  <a:cubicBezTo>
                    <a:pt x="12" y="29"/>
                    <a:pt x="15" y="34"/>
                    <a:pt x="2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2"/>
            <p:cNvSpPr>
              <a:spLocks/>
            </p:cNvSpPr>
            <p:nvPr userDrawn="1"/>
          </p:nvSpPr>
          <p:spPr bwMode="auto">
            <a:xfrm>
              <a:off x="2908301" y="7058026"/>
              <a:ext cx="123825" cy="127000"/>
            </a:xfrm>
            <a:custGeom>
              <a:avLst/>
              <a:gdLst>
                <a:gd name="T0" fmla="*/ 0 w 42"/>
                <a:gd name="T1" fmla="*/ 0 h 42"/>
                <a:gd name="T2" fmla="*/ 12 w 42"/>
                <a:gd name="T3" fmla="*/ 0 h 42"/>
                <a:gd name="T4" fmla="*/ 17 w 42"/>
                <a:gd name="T5" fmla="*/ 20 h 42"/>
                <a:gd name="T6" fmla="*/ 21 w 42"/>
                <a:gd name="T7" fmla="*/ 32 h 42"/>
                <a:gd name="T8" fmla="*/ 21 w 42"/>
                <a:gd name="T9" fmla="*/ 32 h 42"/>
                <a:gd name="T10" fmla="*/ 24 w 42"/>
                <a:gd name="T11" fmla="*/ 20 h 42"/>
                <a:gd name="T12" fmla="*/ 30 w 42"/>
                <a:gd name="T13" fmla="*/ 0 h 42"/>
                <a:gd name="T14" fmla="*/ 42 w 42"/>
                <a:gd name="T15" fmla="*/ 0 h 42"/>
                <a:gd name="T16" fmla="*/ 28 w 42"/>
                <a:gd name="T17" fmla="*/ 42 h 42"/>
                <a:gd name="T18" fmla="*/ 14 w 42"/>
                <a:gd name="T19" fmla="*/ 42 h 42"/>
                <a:gd name="T20" fmla="*/ 0 w 42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2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9" y="24"/>
                    <a:pt x="20" y="28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2" y="28"/>
                    <a:pt x="23" y="24"/>
                    <a:pt x="24" y="2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14" y="42"/>
                    <a:pt x="14" y="42"/>
                    <a:pt x="14" y="4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Oval 23"/>
            <p:cNvSpPr>
              <a:spLocks noChangeArrowheads="1"/>
            </p:cNvSpPr>
            <p:nvPr userDrawn="1"/>
          </p:nvSpPr>
          <p:spPr bwMode="auto">
            <a:xfrm>
              <a:off x="3038476" y="7138988"/>
              <a:ext cx="44450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>
              <a:off x="3109913" y="7058026"/>
              <a:ext cx="109538" cy="130175"/>
            </a:xfrm>
            <a:custGeom>
              <a:avLst/>
              <a:gdLst>
                <a:gd name="T0" fmla="*/ 0 w 37"/>
                <a:gd name="T1" fmla="*/ 0 h 43"/>
                <a:gd name="T2" fmla="*/ 12 w 37"/>
                <a:gd name="T3" fmla="*/ 0 h 43"/>
                <a:gd name="T4" fmla="*/ 12 w 37"/>
                <a:gd name="T5" fmla="*/ 24 h 43"/>
                <a:gd name="T6" fmla="*/ 17 w 37"/>
                <a:gd name="T7" fmla="*/ 32 h 43"/>
                <a:gd name="T8" fmla="*/ 25 w 37"/>
                <a:gd name="T9" fmla="*/ 27 h 43"/>
                <a:gd name="T10" fmla="*/ 25 w 37"/>
                <a:gd name="T11" fmla="*/ 0 h 43"/>
                <a:gd name="T12" fmla="*/ 37 w 37"/>
                <a:gd name="T13" fmla="*/ 0 h 43"/>
                <a:gd name="T14" fmla="*/ 37 w 37"/>
                <a:gd name="T15" fmla="*/ 42 h 43"/>
                <a:gd name="T16" fmla="*/ 27 w 37"/>
                <a:gd name="T17" fmla="*/ 42 h 43"/>
                <a:gd name="T18" fmla="*/ 26 w 37"/>
                <a:gd name="T19" fmla="*/ 36 h 43"/>
                <a:gd name="T20" fmla="*/ 26 w 37"/>
                <a:gd name="T21" fmla="*/ 36 h 43"/>
                <a:gd name="T22" fmla="*/ 13 w 37"/>
                <a:gd name="T23" fmla="*/ 43 h 43"/>
                <a:gd name="T24" fmla="*/ 0 w 37"/>
                <a:gd name="T25" fmla="*/ 26 h 43"/>
                <a:gd name="T26" fmla="*/ 0 w 37"/>
                <a:gd name="T2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43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0"/>
                    <a:pt x="14" y="32"/>
                    <a:pt x="17" y="32"/>
                  </a:cubicBezTo>
                  <a:cubicBezTo>
                    <a:pt x="21" y="32"/>
                    <a:pt x="22" y="31"/>
                    <a:pt x="25" y="2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2" y="40"/>
                    <a:pt x="19" y="43"/>
                    <a:pt x="13" y="43"/>
                  </a:cubicBezTo>
                  <a:cubicBezTo>
                    <a:pt x="4" y="43"/>
                    <a:pt x="0" y="36"/>
                    <a:pt x="0" y="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3251201" y="7005638"/>
              <a:ext cx="119063" cy="179388"/>
            </a:xfrm>
            <a:custGeom>
              <a:avLst/>
              <a:gdLst>
                <a:gd name="T0" fmla="*/ 0 w 75"/>
                <a:gd name="T1" fmla="*/ 0 h 113"/>
                <a:gd name="T2" fmla="*/ 23 w 75"/>
                <a:gd name="T3" fmla="*/ 0 h 113"/>
                <a:gd name="T4" fmla="*/ 23 w 75"/>
                <a:gd name="T5" fmla="*/ 63 h 113"/>
                <a:gd name="T6" fmla="*/ 23 w 75"/>
                <a:gd name="T7" fmla="*/ 63 h 113"/>
                <a:gd name="T8" fmla="*/ 47 w 75"/>
                <a:gd name="T9" fmla="*/ 33 h 113"/>
                <a:gd name="T10" fmla="*/ 73 w 75"/>
                <a:gd name="T11" fmla="*/ 33 h 113"/>
                <a:gd name="T12" fmla="*/ 45 w 75"/>
                <a:gd name="T13" fmla="*/ 65 h 113"/>
                <a:gd name="T14" fmla="*/ 75 w 75"/>
                <a:gd name="T15" fmla="*/ 113 h 113"/>
                <a:gd name="T16" fmla="*/ 49 w 75"/>
                <a:gd name="T17" fmla="*/ 113 h 113"/>
                <a:gd name="T18" fmla="*/ 32 w 75"/>
                <a:gd name="T19" fmla="*/ 80 h 113"/>
                <a:gd name="T20" fmla="*/ 23 w 75"/>
                <a:gd name="T21" fmla="*/ 92 h 113"/>
                <a:gd name="T22" fmla="*/ 23 w 75"/>
                <a:gd name="T23" fmla="*/ 113 h 113"/>
                <a:gd name="T24" fmla="*/ 0 w 75"/>
                <a:gd name="T25" fmla="*/ 113 h 113"/>
                <a:gd name="T26" fmla="*/ 0 w 75"/>
                <a:gd name="T2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113">
                  <a:moveTo>
                    <a:pt x="0" y="0"/>
                  </a:moveTo>
                  <a:lnTo>
                    <a:pt x="23" y="0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47" y="33"/>
                  </a:lnTo>
                  <a:lnTo>
                    <a:pt x="73" y="33"/>
                  </a:lnTo>
                  <a:lnTo>
                    <a:pt x="45" y="65"/>
                  </a:lnTo>
                  <a:lnTo>
                    <a:pt x="75" y="113"/>
                  </a:lnTo>
                  <a:lnTo>
                    <a:pt x="49" y="113"/>
                  </a:lnTo>
                  <a:lnTo>
                    <a:pt x="32" y="80"/>
                  </a:lnTo>
                  <a:lnTo>
                    <a:pt x="23" y="92"/>
                  </a:lnTo>
                  <a:lnTo>
                    <a:pt x="23" y="113"/>
                  </a:lnTo>
                  <a:lnTo>
                    <a:pt x="0" y="11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AEC041B-089D-7E7B-2151-D5AA266BE24E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8232775" y="190500"/>
            <a:ext cx="22955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FF8C00">
                    <a:alpha val="50000"/>
                  </a:srgbClr>
                </a:solidFill>
                <a:latin typeface="Aptos" panose="020B0004020202020204" pitchFamily="34" charset="0"/>
              </a:rPr>
              <a:t>Information Classification: CONTROLLED</a:t>
            </a:r>
          </a:p>
        </p:txBody>
      </p:sp>
    </p:spTree>
    <p:extLst>
      <p:ext uri="{BB962C8B-B14F-4D97-AF65-F5344CB8AC3E}">
        <p14:creationId xmlns:p14="http://schemas.microsoft.com/office/powerpoint/2010/main" val="236878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68463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174" indent="-363174" algn="l" defTabSz="968463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6876" indent="-302644" algn="l" defTabSz="9684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210579" indent="-242116" algn="l" defTabSz="9684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94812" indent="-242116" algn="l" defTabSz="9684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9043" indent="-242116" algn="l" defTabSz="968463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663274" indent="-242116" algn="l" defTabSz="9684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506" indent="-242116" algn="l" defTabSz="9684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31738" indent="-242116" algn="l" defTabSz="9684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15970" indent="-242116" algn="l" defTabSz="9684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84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4231" algn="l" defTabSz="9684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8463" algn="l" defTabSz="9684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2695" algn="l" defTabSz="9684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36927" algn="l" defTabSz="9684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1158" algn="l" defTabSz="9684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5390" algn="l" defTabSz="9684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89622" algn="l" defTabSz="9684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3853" algn="l" defTabSz="9684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rgbClr val="00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525463" y="6951663"/>
            <a:ext cx="2844801" cy="336550"/>
            <a:chOff x="525463" y="6951663"/>
            <a:chExt cx="2844801" cy="336550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617538" y="7005638"/>
              <a:ext cx="130175" cy="225425"/>
            </a:xfrm>
            <a:custGeom>
              <a:avLst/>
              <a:gdLst>
                <a:gd name="T0" fmla="*/ 0 w 82"/>
                <a:gd name="T1" fmla="*/ 65 h 142"/>
                <a:gd name="T2" fmla="*/ 32 w 82"/>
                <a:gd name="T3" fmla="*/ 71 h 142"/>
                <a:gd name="T4" fmla="*/ 5 w 82"/>
                <a:gd name="T5" fmla="*/ 130 h 142"/>
                <a:gd name="T6" fmla="*/ 30 w 82"/>
                <a:gd name="T7" fmla="*/ 142 h 142"/>
                <a:gd name="T8" fmla="*/ 56 w 82"/>
                <a:gd name="T9" fmla="*/ 80 h 142"/>
                <a:gd name="T10" fmla="*/ 82 w 82"/>
                <a:gd name="T11" fmla="*/ 101 h 142"/>
                <a:gd name="T12" fmla="*/ 76 w 82"/>
                <a:gd name="T13" fmla="*/ 0 h 142"/>
                <a:gd name="T14" fmla="*/ 0 w 82"/>
                <a:gd name="T15" fmla="*/ 6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42">
                  <a:moveTo>
                    <a:pt x="0" y="65"/>
                  </a:moveTo>
                  <a:lnTo>
                    <a:pt x="32" y="71"/>
                  </a:lnTo>
                  <a:lnTo>
                    <a:pt x="5" y="130"/>
                  </a:lnTo>
                  <a:lnTo>
                    <a:pt x="30" y="142"/>
                  </a:lnTo>
                  <a:lnTo>
                    <a:pt x="56" y="80"/>
                  </a:lnTo>
                  <a:lnTo>
                    <a:pt x="82" y="101"/>
                  </a:lnTo>
                  <a:lnTo>
                    <a:pt x="76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/>
            <p:cNvSpPr>
              <a:spLocks noEditPoints="1"/>
            </p:cNvSpPr>
            <p:nvPr userDrawn="1"/>
          </p:nvSpPr>
          <p:spPr bwMode="auto">
            <a:xfrm>
              <a:off x="525463" y="6951663"/>
              <a:ext cx="328613" cy="336550"/>
            </a:xfrm>
            <a:custGeom>
              <a:avLst/>
              <a:gdLst>
                <a:gd name="T0" fmla="*/ 56 w 111"/>
                <a:gd name="T1" fmla="*/ 111 h 111"/>
                <a:gd name="T2" fmla="*/ 0 w 111"/>
                <a:gd name="T3" fmla="*/ 55 h 111"/>
                <a:gd name="T4" fmla="*/ 56 w 111"/>
                <a:gd name="T5" fmla="*/ 0 h 111"/>
                <a:gd name="T6" fmla="*/ 111 w 111"/>
                <a:gd name="T7" fmla="*/ 55 h 111"/>
                <a:gd name="T8" fmla="*/ 56 w 111"/>
                <a:gd name="T9" fmla="*/ 111 h 111"/>
                <a:gd name="T10" fmla="*/ 56 w 111"/>
                <a:gd name="T11" fmla="*/ 6 h 111"/>
                <a:gd name="T12" fmla="*/ 6 w 111"/>
                <a:gd name="T13" fmla="*/ 55 h 111"/>
                <a:gd name="T14" fmla="*/ 56 w 111"/>
                <a:gd name="T15" fmla="*/ 105 h 111"/>
                <a:gd name="T16" fmla="*/ 105 w 111"/>
                <a:gd name="T17" fmla="*/ 55 h 111"/>
                <a:gd name="T18" fmla="*/ 56 w 111"/>
                <a:gd name="T19" fmla="*/ 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11">
                  <a:moveTo>
                    <a:pt x="56" y="111"/>
                  </a:moveTo>
                  <a:cubicBezTo>
                    <a:pt x="25" y="111"/>
                    <a:pt x="0" y="86"/>
                    <a:pt x="0" y="55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6" y="0"/>
                    <a:pt x="111" y="25"/>
                    <a:pt x="111" y="55"/>
                  </a:cubicBezTo>
                  <a:cubicBezTo>
                    <a:pt x="111" y="86"/>
                    <a:pt x="86" y="111"/>
                    <a:pt x="56" y="111"/>
                  </a:cubicBezTo>
                  <a:close/>
                  <a:moveTo>
                    <a:pt x="56" y="6"/>
                  </a:moveTo>
                  <a:cubicBezTo>
                    <a:pt x="28" y="6"/>
                    <a:pt x="6" y="28"/>
                    <a:pt x="6" y="55"/>
                  </a:cubicBezTo>
                  <a:cubicBezTo>
                    <a:pt x="6" y="83"/>
                    <a:pt x="28" y="105"/>
                    <a:pt x="56" y="105"/>
                  </a:cubicBezTo>
                  <a:cubicBezTo>
                    <a:pt x="83" y="105"/>
                    <a:pt x="105" y="83"/>
                    <a:pt x="105" y="55"/>
                  </a:cubicBezTo>
                  <a:cubicBezTo>
                    <a:pt x="105" y="28"/>
                    <a:pt x="83" y="6"/>
                    <a:pt x="56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973138" y="7058026"/>
              <a:ext cx="180975" cy="127000"/>
            </a:xfrm>
            <a:custGeom>
              <a:avLst/>
              <a:gdLst>
                <a:gd name="T0" fmla="*/ 0 w 61"/>
                <a:gd name="T1" fmla="*/ 0 h 42"/>
                <a:gd name="T2" fmla="*/ 12 w 61"/>
                <a:gd name="T3" fmla="*/ 0 h 42"/>
                <a:gd name="T4" fmla="*/ 16 w 61"/>
                <a:gd name="T5" fmla="*/ 19 h 42"/>
                <a:gd name="T6" fmla="*/ 18 w 61"/>
                <a:gd name="T7" fmla="*/ 32 h 42"/>
                <a:gd name="T8" fmla="*/ 18 w 61"/>
                <a:gd name="T9" fmla="*/ 32 h 42"/>
                <a:gd name="T10" fmla="*/ 21 w 61"/>
                <a:gd name="T11" fmla="*/ 19 h 42"/>
                <a:gd name="T12" fmla="*/ 25 w 61"/>
                <a:gd name="T13" fmla="*/ 0 h 42"/>
                <a:gd name="T14" fmla="*/ 36 w 61"/>
                <a:gd name="T15" fmla="*/ 0 h 42"/>
                <a:gd name="T16" fmla="*/ 41 w 61"/>
                <a:gd name="T17" fmla="*/ 19 h 42"/>
                <a:gd name="T18" fmla="*/ 43 w 61"/>
                <a:gd name="T19" fmla="*/ 32 h 42"/>
                <a:gd name="T20" fmla="*/ 44 w 61"/>
                <a:gd name="T21" fmla="*/ 32 h 42"/>
                <a:gd name="T22" fmla="*/ 46 w 61"/>
                <a:gd name="T23" fmla="*/ 19 h 42"/>
                <a:gd name="T24" fmla="*/ 50 w 61"/>
                <a:gd name="T25" fmla="*/ 0 h 42"/>
                <a:gd name="T26" fmla="*/ 61 w 61"/>
                <a:gd name="T27" fmla="*/ 0 h 42"/>
                <a:gd name="T28" fmla="*/ 51 w 61"/>
                <a:gd name="T29" fmla="*/ 42 h 42"/>
                <a:gd name="T30" fmla="*/ 37 w 61"/>
                <a:gd name="T31" fmla="*/ 42 h 42"/>
                <a:gd name="T32" fmla="*/ 33 w 61"/>
                <a:gd name="T33" fmla="*/ 25 h 42"/>
                <a:gd name="T34" fmla="*/ 31 w 61"/>
                <a:gd name="T35" fmla="*/ 13 h 42"/>
                <a:gd name="T36" fmla="*/ 30 w 61"/>
                <a:gd name="T37" fmla="*/ 13 h 42"/>
                <a:gd name="T38" fmla="*/ 28 w 61"/>
                <a:gd name="T39" fmla="*/ 25 h 42"/>
                <a:gd name="T40" fmla="*/ 24 w 61"/>
                <a:gd name="T41" fmla="*/ 42 h 42"/>
                <a:gd name="T42" fmla="*/ 10 w 61"/>
                <a:gd name="T43" fmla="*/ 42 h 42"/>
                <a:gd name="T44" fmla="*/ 0 w 61"/>
                <a:gd name="T4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2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3"/>
                    <a:pt x="17" y="27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9" y="27"/>
                    <a:pt x="20" y="23"/>
                    <a:pt x="21" y="19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2" y="23"/>
                    <a:pt x="43" y="27"/>
                    <a:pt x="43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7"/>
                    <a:pt x="45" y="23"/>
                    <a:pt x="46" y="19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1"/>
                    <a:pt x="31" y="17"/>
                    <a:pt x="31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7"/>
                    <a:pt x="29" y="21"/>
                    <a:pt x="28" y="25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1168401" y="7058026"/>
              <a:ext cx="180975" cy="127000"/>
            </a:xfrm>
            <a:custGeom>
              <a:avLst/>
              <a:gdLst>
                <a:gd name="T0" fmla="*/ 0 w 61"/>
                <a:gd name="T1" fmla="*/ 0 h 42"/>
                <a:gd name="T2" fmla="*/ 12 w 61"/>
                <a:gd name="T3" fmla="*/ 0 h 42"/>
                <a:gd name="T4" fmla="*/ 16 w 61"/>
                <a:gd name="T5" fmla="*/ 19 h 42"/>
                <a:gd name="T6" fmla="*/ 18 w 61"/>
                <a:gd name="T7" fmla="*/ 32 h 42"/>
                <a:gd name="T8" fmla="*/ 18 w 61"/>
                <a:gd name="T9" fmla="*/ 32 h 42"/>
                <a:gd name="T10" fmla="*/ 21 w 61"/>
                <a:gd name="T11" fmla="*/ 19 h 42"/>
                <a:gd name="T12" fmla="*/ 25 w 61"/>
                <a:gd name="T13" fmla="*/ 0 h 42"/>
                <a:gd name="T14" fmla="*/ 36 w 61"/>
                <a:gd name="T15" fmla="*/ 0 h 42"/>
                <a:gd name="T16" fmla="*/ 41 w 61"/>
                <a:gd name="T17" fmla="*/ 19 h 42"/>
                <a:gd name="T18" fmla="*/ 43 w 61"/>
                <a:gd name="T19" fmla="*/ 32 h 42"/>
                <a:gd name="T20" fmla="*/ 44 w 61"/>
                <a:gd name="T21" fmla="*/ 32 h 42"/>
                <a:gd name="T22" fmla="*/ 46 w 61"/>
                <a:gd name="T23" fmla="*/ 19 h 42"/>
                <a:gd name="T24" fmla="*/ 50 w 61"/>
                <a:gd name="T25" fmla="*/ 0 h 42"/>
                <a:gd name="T26" fmla="*/ 61 w 61"/>
                <a:gd name="T27" fmla="*/ 0 h 42"/>
                <a:gd name="T28" fmla="*/ 51 w 61"/>
                <a:gd name="T29" fmla="*/ 42 h 42"/>
                <a:gd name="T30" fmla="*/ 37 w 61"/>
                <a:gd name="T31" fmla="*/ 42 h 42"/>
                <a:gd name="T32" fmla="*/ 33 w 61"/>
                <a:gd name="T33" fmla="*/ 25 h 42"/>
                <a:gd name="T34" fmla="*/ 31 w 61"/>
                <a:gd name="T35" fmla="*/ 13 h 42"/>
                <a:gd name="T36" fmla="*/ 30 w 61"/>
                <a:gd name="T37" fmla="*/ 13 h 42"/>
                <a:gd name="T38" fmla="*/ 28 w 61"/>
                <a:gd name="T39" fmla="*/ 25 h 42"/>
                <a:gd name="T40" fmla="*/ 24 w 61"/>
                <a:gd name="T41" fmla="*/ 42 h 42"/>
                <a:gd name="T42" fmla="*/ 10 w 61"/>
                <a:gd name="T43" fmla="*/ 42 h 42"/>
                <a:gd name="T44" fmla="*/ 0 w 61"/>
                <a:gd name="T4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2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3"/>
                    <a:pt x="17" y="27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9" y="27"/>
                    <a:pt x="20" y="23"/>
                    <a:pt x="21" y="19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2" y="23"/>
                    <a:pt x="43" y="27"/>
                    <a:pt x="43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7"/>
                    <a:pt x="45" y="23"/>
                    <a:pt x="46" y="19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1"/>
                    <a:pt x="31" y="17"/>
                    <a:pt x="31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7"/>
                    <a:pt x="29" y="21"/>
                    <a:pt x="28" y="25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1363663" y="7058026"/>
              <a:ext cx="180975" cy="127000"/>
            </a:xfrm>
            <a:custGeom>
              <a:avLst/>
              <a:gdLst>
                <a:gd name="T0" fmla="*/ 0 w 61"/>
                <a:gd name="T1" fmla="*/ 0 h 42"/>
                <a:gd name="T2" fmla="*/ 12 w 61"/>
                <a:gd name="T3" fmla="*/ 0 h 42"/>
                <a:gd name="T4" fmla="*/ 16 w 61"/>
                <a:gd name="T5" fmla="*/ 19 h 42"/>
                <a:gd name="T6" fmla="*/ 18 w 61"/>
                <a:gd name="T7" fmla="*/ 32 h 42"/>
                <a:gd name="T8" fmla="*/ 18 w 61"/>
                <a:gd name="T9" fmla="*/ 32 h 42"/>
                <a:gd name="T10" fmla="*/ 21 w 61"/>
                <a:gd name="T11" fmla="*/ 19 h 42"/>
                <a:gd name="T12" fmla="*/ 25 w 61"/>
                <a:gd name="T13" fmla="*/ 0 h 42"/>
                <a:gd name="T14" fmla="*/ 36 w 61"/>
                <a:gd name="T15" fmla="*/ 0 h 42"/>
                <a:gd name="T16" fmla="*/ 41 w 61"/>
                <a:gd name="T17" fmla="*/ 19 h 42"/>
                <a:gd name="T18" fmla="*/ 43 w 61"/>
                <a:gd name="T19" fmla="*/ 32 h 42"/>
                <a:gd name="T20" fmla="*/ 44 w 61"/>
                <a:gd name="T21" fmla="*/ 32 h 42"/>
                <a:gd name="T22" fmla="*/ 46 w 61"/>
                <a:gd name="T23" fmla="*/ 19 h 42"/>
                <a:gd name="T24" fmla="*/ 50 w 61"/>
                <a:gd name="T25" fmla="*/ 0 h 42"/>
                <a:gd name="T26" fmla="*/ 61 w 61"/>
                <a:gd name="T27" fmla="*/ 0 h 42"/>
                <a:gd name="T28" fmla="*/ 51 w 61"/>
                <a:gd name="T29" fmla="*/ 42 h 42"/>
                <a:gd name="T30" fmla="*/ 37 w 61"/>
                <a:gd name="T31" fmla="*/ 42 h 42"/>
                <a:gd name="T32" fmla="*/ 33 w 61"/>
                <a:gd name="T33" fmla="*/ 25 h 42"/>
                <a:gd name="T34" fmla="*/ 31 w 61"/>
                <a:gd name="T35" fmla="*/ 13 h 42"/>
                <a:gd name="T36" fmla="*/ 30 w 61"/>
                <a:gd name="T37" fmla="*/ 13 h 42"/>
                <a:gd name="T38" fmla="*/ 28 w 61"/>
                <a:gd name="T39" fmla="*/ 25 h 42"/>
                <a:gd name="T40" fmla="*/ 24 w 61"/>
                <a:gd name="T41" fmla="*/ 42 h 42"/>
                <a:gd name="T42" fmla="*/ 10 w 61"/>
                <a:gd name="T43" fmla="*/ 42 h 42"/>
                <a:gd name="T44" fmla="*/ 0 w 61"/>
                <a:gd name="T4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2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3"/>
                    <a:pt x="17" y="27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9" y="27"/>
                    <a:pt x="20" y="23"/>
                    <a:pt x="21" y="19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2" y="23"/>
                    <a:pt x="43" y="27"/>
                    <a:pt x="43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5" y="27"/>
                    <a:pt x="45" y="23"/>
                    <a:pt x="46" y="19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1"/>
                    <a:pt x="31" y="17"/>
                    <a:pt x="31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7"/>
                    <a:pt x="29" y="21"/>
                    <a:pt x="28" y="25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Oval 10"/>
            <p:cNvSpPr>
              <a:spLocks noChangeArrowheads="1"/>
            </p:cNvSpPr>
            <p:nvPr userDrawn="1"/>
          </p:nvSpPr>
          <p:spPr bwMode="auto">
            <a:xfrm>
              <a:off x="1558926" y="7138988"/>
              <a:ext cx="42863" cy="492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1622426" y="7054851"/>
              <a:ext cx="103188" cy="133350"/>
            </a:xfrm>
            <a:custGeom>
              <a:avLst/>
              <a:gdLst>
                <a:gd name="T0" fmla="*/ 22 w 35"/>
                <a:gd name="T1" fmla="*/ 0 h 44"/>
                <a:gd name="T2" fmla="*/ 34 w 35"/>
                <a:gd name="T3" fmla="*/ 5 h 44"/>
                <a:gd name="T4" fmla="*/ 29 w 35"/>
                <a:gd name="T5" fmla="*/ 12 h 44"/>
                <a:gd name="T6" fmla="*/ 23 w 35"/>
                <a:gd name="T7" fmla="*/ 10 h 44"/>
                <a:gd name="T8" fmla="*/ 13 w 35"/>
                <a:gd name="T9" fmla="*/ 22 h 44"/>
                <a:gd name="T10" fmla="*/ 22 w 35"/>
                <a:gd name="T11" fmla="*/ 34 h 44"/>
                <a:gd name="T12" fmla="*/ 30 w 35"/>
                <a:gd name="T13" fmla="*/ 30 h 44"/>
                <a:gd name="T14" fmla="*/ 35 w 35"/>
                <a:gd name="T15" fmla="*/ 38 h 44"/>
                <a:gd name="T16" fmla="*/ 21 w 35"/>
                <a:gd name="T17" fmla="*/ 44 h 44"/>
                <a:gd name="T18" fmla="*/ 0 w 35"/>
                <a:gd name="T19" fmla="*/ 22 h 44"/>
                <a:gd name="T20" fmla="*/ 22 w 35"/>
                <a:gd name="T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44">
                  <a:moveTo>
                    <a:pt x="22" y="0"/>
                  </a:moveTo>
                  <a:cubicBezTo>
                    <a:pt x="27" y="0"/>
                    <a:pt x="31" y="2"/>
                    <a:pt x="34" y="5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6" y="11"/>
                    <a:pt x="25" y="10"/>
                    <a:pt x="23" y="10"/>
                  </a:cubicBezTo>
                  <a:cubicBezTo>
                    <a:pt x="17" y="10"/>
                    <a:pt x="13" y="14"/>
                    <a:pt x="13" y="22"/>
                  </a:cubicBezTo>
                  <a:cubicBezTo>
                    <a:pt x="13" y="29"/>
                    <a:pt x="17" y="34"/>
                    <a:pt x="22" y="34"/>
                  </a:cubicBezTo>
                  <a:cubicBezTo>
                    <a:pt x="25" y="34"/>
                    <a:pt x="28" y="32"/>
                    <a:pt x="30" y="30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1" y="42"/>
                    <a:pt x="25" y="44"/>
                    <a:pt x="21" y="44"/>
                  </a:cubicBezTo>
                  <a:cubicBezTo>
                    <a:pt x="9" y="44"/>
                    <a:pt x="0" y="36"/>
                    <a:pt x="0" y="22"/>
                  </a:cubicBezTo>
                  <a:cubicBezTo>
                    <a:pt x="0" y="8"/>
                    <a:pt x="10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1735138" y="7054851"/>
              <a:ext cx="120650" cy="133350"/>
            </a:xfrm>
            <a:custGeom>
              <a:avLst/>
              <a:gdLst>
                <a:gd name="T0" fmla="*/ 20 w 41"/>
                <a:gd name="T1" fmla="*/ 0 h 44"/>
                <a:gd name="T2" fmla="*/ 41 w 41"/>
                <a:gd name="T3" fmla="*/ 22 h 44"/>
                <a:gd name="T4" fmla="*/ 20 w 41"/>
                <a:gd name="T5" fmla="*/ 44 h 44"/>
                <a:gd name="T6" fmla="*/ 0 w 41"/>
                <a:gd name="T7" fmla="*/ 22 h 44"/>
                <a:gd name="T8" fmla="*/ 20 w 41"/>
                <a:gd name="T9" fmla="*/ 0 h 44"/>
                <a:gd name="T10" fmla="*/ 20 w 41"/>
                <a:gd name="T11" fmla="*/ 34 h 44"/>
                <a:gd name="T12" fmla="*/ 28 w 41"/>
                <a:gd name="T13" fmla="*/ 22 h 44"/>
                <a:gd name="T14" fmla="*/ 20 w 41"/>
                <a:gd name="T15" fmla="*/ 10 h 44"/>
                <a:gd name="T16" fmla="*/ 13 w 41"/>
                <a:gd name="T17" fmla="*/ 22 h 44"/>
                <a:gd name="T18" fmla="*/ 20 w 41"/>
                <a:gd name="T19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4">
                  <a:moveTo>
                    <a:pt x="20" y="0"/>
                  </a:moveTo>
                  <a:cubicBezTo>
                    <a:pt x="31" y="0"/>
                    <a:pt x="41" y="8"/>
                    <a:pt x="41" y="22"/>
                  </a:cubicBezTo>
                  <a:cubicBezTo>
                    <a:pt x="41" y="36"/>
                    <a:pt x="31" y="44"/>
                    <a:pt x="20" y="44"/>
                  </a:cubicBezTo>
                  <a:cubicBezTo>
                    <a:pt x="10" y="44"/>
                    <a:pt x="0" y="36"/>
                    <a:pt x="0" y="22"/>
                  </a:cubicBezTo>
                  <a:cubicBezTo>
                    <a:pt x="0" y="8"/>
                    <a:pt x="10" y="0"/>
                    <a:pt x="20" y="0"/>
                  </a:cubicBezTo>
                  <a:close/>
                  <a:moveTo>
                    <a:pt x="20" y="34"/>
                  </a:moveTo>
                  <a:cubicBezTo>
                    <a:pt x="25" y="34"/>
                    <a:pt x="28" y="29"/>
                    <a:pt x="28" y="22"/>
                  </a:cubicBezTo>
                  <a:cubicBezTo>
                    <a:pt x="28" y="14"/>
                    <a:pt x="25" y="10"/>
                    <a:pt x="20" y="10"/>
                  </a:cubicBezTo>
                  <a:cubicBezTo>
                    <a:pt x="15" y="10"/>
                    <a:pt x="13" y="14"/>
                    <a:pt x="13" y="22"/>
                  </a:cubicBezTo>
                  <a:cubicBezTo>
                    <a:pt x="13" y="29"/>
                    <a:pt x="15" y="34"/>
                    <a:pt x="20" y="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1879601" y="7054851"/>
              <a:ext cx="82550" cy="130175"/>
            </a:xfrm>
            <a:custGeom>
              <a:avLst/>
              <a:gdLst>
                <a:gd name="T0" fmla="*/ 0 w 28"/>
                <a:gd name="T1" fmla="*/ 1 h 43"/>
                <a:gd name="T2" fmla="*/ 10 w 28"/>
                <a:gd name="T3" fmla="*/ 1 h 43"/>
                <a:gd name="T4" fmla="*/ 11 w 28"/>
                <a:gd name="T5" fmla="*/ 8 h 43"/>
                <a:gd name="T6" fmla="*/ 11 w 28"/>
                <a:gd name="T7" fmla="*/ 8 h 43"/>
                <a:gd name="T8" fmla="*/ 23 w 28"/>
                <a:gd name="T9" fmla="*/ 0 h 43"/>
                <a:gd name="T10" fmla="*/ 28 w 28"/>
                <a:gd name="T11" fmla="*/ 1 h 43"/>
                <a:gd name="T12" fmla="*/ 26 w 28"/>
                <a:gd name="T13" fmla="*/ 11 h 43"/>
                <a:gd name="T14" fmla="*/ 21 w 28"/>
                <a:gd name="T15" fmla="*/ 11 h 43"/>
                <a:gd name="T16" fmla="*/ 12 w 28"/>
                <a:gd name="T17" fmla="*/ 18 h 43"/>
                <a:gd name="T18" fmla="*/ 12 w 28"/>
                <a:gd name="T19" fmla="*/ 43 h 43"/>
                <a:gd name="T20" fmla="*/ 0 w 28"/>
                <a:gd name="T21" fmla="*/ 43 h 43"/>
                <a:gd name="T22" fmla="*/ 0 w 28"/>
                <a:gd name="T23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43">
                  <a:moveTo>
                    <a:pt x="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3"/>
                    <a:pt x="19" y="0"/>
                    <a:pt x="23" y="0"/>
                  </a:cubicBezTo>
                  <a:cubicBezTo>
                    <a:pt x="25" y="0"/>
                    <a:pt x="27" y="0"/>
                    <a:pt x="28" y="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4" y="11"/>
                    <a:pt x="23" y="11"/>
                    <a:pt x="21" y="11"/>
                  </a:cubicBezTo>
                  <a:cubicBezTo>
                    <a:pt x="18" y="11"/>
                    <a:pt x="14" y="13"/>
                    <a:pt x="12" y="18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1978026" y="7054851"/>
              <a:ext cx="112713" cy="130175"/>
            </a:xfrm>
            <a:custGeom>
              <a:avLst/>
              <a:gdLst>
                <a:gd name="T0" fmla="*/ 0 w 38"/>
                <a:gd name="T1" fmla="*/ 1 h 43"/>
                <a:gd name="T2" fmla="*/ 10 w 38"/>
                <a:gd name="T3" fmla="*/ 1 h 43"/>
                <a:gd name="T4" fmla="*/ 11 w 38"/>
                <a:gd name="T5" fmla="*/ 6 h 43"/>
                <a:gd name="T6" fmla="*/ 12 w 38"/>
                <a:gd name="T7" fmla="*/ 6 h 43"/>
                <a:gd name="T8" fmla="*/ 25 w 38"/>
                <a:gd name="T9" fmla="*/ 0 h 43"/>
                <a:gd name="T10" fmla="*/ 38 w 38"/>
                <a:gd name="T11" fmla="*/ 17 h 43"/>
                <a:gd name="T12" fmla="*/ 38 w 38"/>
                <a:gd name="T13" fmla="*/ 43 h 43"/>
                <a:gd name="T14" fmla="*/ 26 w 38"/>
                <a:gd name="T15" fmla="*/ 43 h 43"/>
                <a:gd name="T16" fmla="*/ 26 w 38"/>
                <a:gd name="T17" fmla="*/ 18 h 43"/>
                <a:gd name="T18" fmla="*/ 20 w 38"/>
                <a:gd name="T19" fmla="*/ 10 h 43"/>
                <a:gd name="T20" fmla="*/ 13 w 38"/>
                <a:gd name="T21" fmla="*/ 14 h 43"/>
                <a:gd name="T22" fmla="*/ 13 w 38"/>
                <a:gd name="T23" fmla="*/ 43 h 43"/>
                <a:gd name="T24" fmla="*/ 0 w 38"/>
                <a:gd name="T25" fmla="*/ 43 h 43"/>
                <a:gd name="T26" fmla="*/ 0 w 38"/>
                <a:gd name="T2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3">
                  <a:moveTo>
                    <a:pt x="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5" y="3"/>
                    <a:pt x="19" y="0"/>
                    <a:pt x="25" y="0"/>
                  </a:cubicBezTo>
                  <a:cubicBezTo>
                    <a:pt x="34" y="0"/>
                    <a:pt x="38" y="6"/>
                    <a:pt x="38" y="17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2"/>
                    <a:pt x="24" y="10"/>
                    <a:pt x="20" y="10"/>
                  </a:cubicBezTo>
                  <a:cubicBezTo>
                    <a:pt x="17" y="10"/>
                    <a:pt x="15" y="12"/>
                    <a:pt x="13" y="1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2108201" y="7058026"/>
              <a:ext cx="180975" cy="127000"/>
            </a:xfrm>
            <a:custGeom>
              <a:avLst/>
              <a:gdLst>
                <a:gd name="T0" fmla="*/ 0 w 61"/>
                <a:gd name="T1" fmla="*/ 0 h 42"/>
                <a:gd name="T2" fmla="*/ 12 w 61"/>
                <a:gd name="T3" fmla="*/ 0 h 42"/>
                <a:gd name="T4" fmla="*/ 16 w 61"/>
                <a:gd name="T5" fmla="*/ 19 h 42"/>
                <a:gd name="T6" fmla="*/ 18 w 61"/>
                <a:gd name="T7" fmla="*/ 32 h 42"/>
                <a:gd name="T8" fmla="*/ 18 w 61"/>
                <a:gd name="T9" fmla="*/ 32 h 42"/>
                <a:gd name="T10" fmla="*/ 21 w 61"/>
                <a:gd name="T11" fmla="*/ 19 h 42"/>
                <a:gd name="T12" fmla="*/ 25 w 61"/>
                <a:gd name="T13" fmla="*/ 0 h 42"/>
                <a:gd name="T14" fmla="*/ 36 w 61"/>
                <a:gd name="T15" fmla="*/ 0 h 42"/>
                <a:gd name="T16" fmla="*/ 41 w 61"/>
                <a:gd name="T17" fmla="*/ 19 h 42"/>
                <a:gd name="T18" fmla="*/ 43 w 61"/>
                <a:gd name="T19" fmla="*/ 32 h 42"/>
                <a:gd name="T20" fmla="*/ 44 w 61"/>
                <a:gd name="T21" fmla="*/ 32 h 42"/>
                <a:gd name="T22" fmla="*/ 46 w 61"/>
                <a:gd name="T23" fmla="*/ 19 h 42"/>
                <a:gd name="T24" fmla="*/ 50 w 61"/>
                <a:gd name="T25" fmla="*/ 0 h 42"/>
                <a:gd name="T26" fmla="*/ 61 w 61"/>
                <a:gd name="T27" fmla="*/ 0 h 42"/>
                <a:gd name="T28" fmla="*/ 51 w 61"/>
                <a:gd name="T29" fmla="*/ 42 h 42"/>
                <a:gd name="T30" fmla="*/ 37 w 61"/>
                <a:gd name="T31" fmla="*/ 42 h 42"/>
                <a:gd name="T32" fmla="*/ 33 w 61"/>
                <a:gd name="T33" fmla="*/ 25 h 42"/>
                <a:gd name="T34" fmla="*/ 31 w 61"/>
                <a:gd name="T35" fmla="*/ 13 h 42"/>
                <a:gd name="T36" fmla="*/ 30 w 61"/>
                <a:gd name="T37" fmla="*/ 13 h 42"/>
                <a:gd name="T38" fmla="*/ 28 w 61"/>
                <a:gd name="T39" fmla="*/ 25 h 42"/>
                <a:gd name="T40" fmla="*/ 24 w 61"/>
                <a:gd name="T41" fmla="*/ 42 h 42"/>
                <a:gd name="T42" fmla="*/ 10 w 61"/>
                <a:gd name="T43" fmla="*/ 42 h 42"/>
                <a:gd name="T44" fmla="*/ 0 w 61"/>
                <a:gd name="T4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2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3"/>
                    <a:pt x="17" y="27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9" y="27"/>
                    <a:pt x="20" y="23"/>
                    <a:pt x="21" y="19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2" y="23"/>
                    <a:pt x="43" y="27"/>
                    <a:pt x="43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5" y="27"/>
                    <a:pt x="45" y="23"/>
                    <a:pt x="46" y="19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1"/>
                    <a:pt x="31" y="17"/>
                    <a:pt x="31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7"/>
                    <a:pt x="29" y="21"/>
                    <a:pt x="28" y="25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6"/>
            <p:cNvSpPr>
              <a:spLocks noEditPoints="1"/>
            </p:cNvSpPr>
            <p:nvPr userDrawn="1"/>
          </p:nvSpPr>
          <p:spPr bwMode="auto">
            <a:xfrm>
              <a:off x="2303463" y="7054851"/>
              <a:ext cx="106363" cy="133350"/>
            </a:xfrm>
            <a:custGeom>
              <a:avLst/>
              <a:gdLst>
                <a:gd name="T0" fmla="*/ 23 w 36"/>
                <a:gd name="T1" fmla="*/ 16 h 44"/>
                <a:gd name="T2" fmla="*/ 17 w 36"/>
                <a:gd name="T3" fmla="*/ 10 h 44"/>
                <a:gd name="T4" fmla="*/ 6 w 36"/>
                <a:gd name="T5" fmla="*/ 13 h 44"/>
                <a:gd name="T6" fmla="*/ 1 w 36"/>
                <a:gd name="T7" fmla="*/ 5 h 44"/>
                <a:gd name="T8" fmla="*/ 19 w 36"/>
                <a:gd name="T9" fmla="*/ 0 h 44"/>
                <a:gd name="T10" fmla="*/ 36 w 36"/>
                <a:gd name="T11" fmla="*/ 19 h 44"/>
                <a:gd name="T12" fmla="*/ 36 w 36"/>
                <a:gd name="T13" fmla="*/ 43 h 44"/>
                <a:gd name="T14" fmla="*/ 26 w 36"/>
                <a:gd name="T15" fmla="*/ 43 h 44"/>
                <a:gd name="T16" fmla="*/ 25 w 36"/>
                <a:gd name="T17" fmla="*/ 38 h 44"/>
                <a:gd name="T18" fmla="*/ 24 w 36"/>
                <a:gd name="T19" fmla="*/ 38 h 44"/>
                <a:gd name="T20" fmla="*/ 12 w 36"/>
                <a:gd name="T21" fmla="*/ 44 h 44"/>
                <a:gd name="T22" fmla="*/ 0 w 36"/>
                <a:gd name="T23" fmla="*/ 31 h 44"/>
                <a:gd name="T24" fmla="*/ 23 w 36"/>
                <a:gd name="T25" fmla="*/ 16 h 44"/>
                <a:gd name="T26" fmla="*/ 16 w 36"/>
                <a:gd name="T27" fmla="*/ 34 h 44"/>
                <a:gd name="T28" fmla="*/ 23 w 36"/>
                <a:gd name="T29" fmla="*/ 30 h 44"/>
                <a:gd name="T30" fmla="*/ 23 w 36"/>
                <a:gd name="T31" fmla="*/ 23 h 44"/>
                <a:gd name="T32" fmla="*/ 12 w 36"/>
                <a:gd name="T33" fmla="*/ 30 h 44"/>
                <a:gd name="T34" fmla="*/ 16 w 36"/>
                <a:gd name="T35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4">
                  <a:moveTo>
                    <a:pt x="23" y="16"/>
                  </a:moveTo>
                  <a:cubicBezTo>
                    <a:pt x="23" y="12"/>
                    <a:pt x="21" y="10"/>
                    <a:pt x="17" y="10"/>
                  </a:cubicBezTo>
                  <a:cubicBezTo>
                    <a:pt x="13" y="10"/>
                    <a:pt x="10" y="11"/>
                    <a:pt x="6" y="1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7" y="2"/>
                    <a:pt x="13" y="0"/>
                    <a:pt x="19" y="0"/>
                  </a:cubicBezTo>
                  <a:cubicBezTo>
                    <a:pt x="30" y="0"/>
                    <a:pt x="36" y="6"/>
                    <a:pt x="36" y="19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1" y="41"/>
                    <a:pt x="17" y="44"/>
                    <a:pt x="12" y="44"/>
                  </a:cubicBezTo>
                  <a:cubicBezTo>
                    <a:pt x="5" y="44"/>
                    <a:pt x="0" y="38"/>
                    <a:pt x="0" y="31"/>
                  </a:cubicBezTo>
                  <a:cubicBezTo>
                    <a:pt x="0" y="22"/>
                    <a:pt x="7" y="17"/>
                    <a:pt x="23" y="16"/>
                  </a:cubicBezTo>
                  <a:close/>
                  <a:moveTo>
                    <a:pt x="16" y="34"/>
                  </a:moveTo>
                  <a:cubicBezTo>
                    <a:pt x="19" y="34"/>
                    <a:pt x="21" y="33"/>
                    <a:pt x="23" y="3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4" y="24"/>
                    <a:pt x="12" y="27"/>
                    <a:pt x="12" y="30"/>
                  </a:cubicBezTo>
                  <a:cubicBezTo>
                    <a:pt x="12" y="33"/>
                    <a:pt x="13" y="34"/>
                    <a:pt x="16" y="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2439988" y="7005638"/>
              <a:ext cx="50800" cy="182563"/>
            </a:xfrm>
            <a:custGeom>
              <a:avLst/>
              <a:gdLst>
                <a:gd name="T0" fmla="*/ 0 w 17"/>
                <a:gd name="T1" fmla="*/ 0 h 60"/>
                <a:gd name="T2" fmla="*/ 12 w 17"/>
                <a:gd name="T3" fmla="*/ 0 h 60"/>
                <a:gd name="T4" fmla="*/ 12 w 17"/>
                <a:gd name="T5" fmla="*/ 46 h 60"/>
                <a:gd name="T6" fmla="*/ 14 w 17"/>
                <a:gd name="T7" fmla="*/ 50 h 60"/>
                <a:gd name="T8" fmla="*/ 16 w 17"/>
                <a:gd name="T9" fmla="*/ 49 h 60"/>
                <a:gd name="T10" fmla="*/ 17 w 17"/>
                <a:gd name="T11" fmla="*/ 59 h 60"/>
                <a:gd name="T12" fmla="*/ 11 w 17"/>
                <a:gd name="T13" fmla="*/ 60 h 60"/>
                <a:gd name="T14" fmla="*/ 0 w 17"/>
                <a:gd name="T15" fmla="*/ 46 h 60"/>
                <a:gd name="T16" fmla="*/ 0 w 17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60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9"/>
                    <a:pt x="13" y="50"/>
                    <a:pt x="14" y="50"/>
                  </a:cubicBezTo>
                  <a:cubicBezTo>
                    <a:pt x="15" y="50"/>
                    <a:pt x="15" y="50"/>
                    <a:pt x="16" y="4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59"/>
                    <a:pt x="14" y="60"/>
                    <a:pt x="11" y="60"/>
                  </a:cubicBezTo>
                  <a:cubicBezTo>
                    <a:pt x="3" y="60"/>
                    <a:pt x="0" y="54"/>
                    <a:pt x="0" y="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2508251" y="7005638"/>
              <a:ext cx="52388" cy="182563"/>
            </a:xfrm>
            <a:custGeom>
              <a:avLst/>
              <a:gdLst>
                <a:gd name="T0" fmla="*/ 0 w 18"/>
                <a:gd name="T1" fmla="*/ 0 h 60"/>
                <a:gd name="T2" fmla="*/ 13 w 18"/>
                <a:gd name="T3" fmla="*/ 0 h 60"/>
                <a:gd name="T4" fmla="*/ 13 w 18"/>
                <a:gd name="T5" fmla="*/ 46 h 60"/>
                <a:gd name="T6" fmla="*/ 15 w 18"/>
                <a:gd name="T7" fmla="*/ 50 h 60"/>
                <a:gd name="T8" fmla="*/ 17 w 18"/>
                <a:gd name="T9" fmla="*/ 49 h 60"/>
                <a:gd name="T10" fmla="*/ 18 w 18"/>
                <a:gd name="T11" fmla="*/ 59 h 60"/>
                <a:gd name="T12" fmla="*/ 12 w 18"/>
                <a:gd name="T13" fmla="*/ 60 h 60"/>
                <a:gd name="T14" fmla="*/ 0 w 18"/>
                <a:gd name="T15" fmla="*/ 46 h 60"/>
                <a:gd name="T16" fmla="*/ 0 w 18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60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9"/>
                    <a:pt x="14" y="50"/>
                    <a:pt x="15" y="50"/>
                  </a:cubicBezTo>
                  <a:cubicBezTo>
                    <a:pt x="16" y="50"/>
                    <a:pt x="16" y="50"/>
                    <a:pt x="17" y="4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59"/>
                    <a:pt x="15" y="60"/>
                    <a:pt x="12" y="60"/>
                  </a:cubicBezTo>
                  <a:cubicBezTo>
                    <a:pt x="3" y="60"/>
                    <a:pt x="0" y="54"/>
                    <a:pt x="0" y="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Oval 19"/>
            <p:cNvSpPr>
              <a:spLocks noChangeArrowheads="1"/>
            </p:cNvSpPr>
            <p:nvPr userDrawn="1"/>
          </p:nvSpPr>
          <p:spPr bwMode="auto">
            <a:xfrm>
              <a:off x="2581276" y="7138988"/>
              <a:ext cx="44450" cy="492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0"/>
            <p:cNvSpPr>
              <a:spLocks noEditPoints="1"/>
            </p:cNvSpPr>
            <p:nvPr userDrawn="1"/>
          </p:nvSpPr>
          <p:spPr bwMode="auto">
            <a:xfrm>
              <a:off x="2646363" y="7054851"/>
              <a:ext cx="122238" cy="180975"/>
            </a:xfrm>
            <a:custGeom>
              <a:avLst/>
              <a:gdLst>
                <a:gd name="T0" fmla="*/ 6 w 41"/>
                <a:gd name="T1" fmla="*/ 41 h 60"/>
                <a:gd name="T2" fmla="*/ 6 w 41"/>
                <a:gd name="T3" fmla="*/ 41 h 60"/>
                <a:gd name="T4" fmla="*/ 3 w 41"/>
                <a:gd name="T5" fmla="*/ 34 h 60"/>
                <a:gd name="T6" fmla="*/ 7 w 41"/>
                <a:gd name="T7" fmla="*/ 26 h 60"/>
                <a:gd name="T8" fmla="*/ 7 w 41"/>
                <a:gd name="T9" fmla="*/ 26 h 60"/>
                <a:gd name="T10" fmla="*/ 2 w 41"/>
                <a:gd name="T11" fmla="*/ 15 h 60"/>
                <a:gd name="T12" fmla="*/ 19 w 41"/>
                <a:gd name="T13" fmla="*/ 0 h 60"/>
                <a:gd name="T14" fmla="*/ 25 w 41"/>
                <a:gd name="T15" fmla="*/ 1 h 60"/>
                <a:gd name="T16" fmla="*/ 41 w 41"/>
                <a:gd name="T17" fmla="*/ 1 h 60"/>
                <a:gd name="T18" fmla="*/ 41 w 41"/>
                <a:gd name="T19" fmla="*/ 10 h 60"/>
                <a:gd name="T20" fmla="*/ 34 w 41"/>
                <a:gd name="T21" fmla="*/ 10 h 60"/>
                <a:gd name="T22" fmla="*/ 35 w 41"/>
                <a:gd name="T23" fmla="*/ 15 h 60"/>
                <a:gd name="T24" fmla="*/ 19 w 41"/>
                <a:gd name="T25" fmla="*/ 29 h 60"/>
                <a:gd name="T26" fmla="*/ 14 w 41"/>
                <a:gd name="T27" fmla="*/ 28 h 60"/>
                <a:gd name="T28" fmla="*/ 12 w 41"/>
                <a:gd name="T29" fmla="*/ 32 h 60"/>
                <a:gd name="T30" fmla="*/ 19 w 41"/>
                <a:gd name="T31" fmla="*/ 35 h 60"/>
                <a:gd name="T32" fmla="*/ 25 w 41"/>
                <a:gd name="T33" fmla="*/ 35 h 60"/>
                <a:gd name="T34" fmla="*/ 41 w 41"/>
                <a:gd name="T35" fmla="*/ 45 h 60"/>
                <a:gd name="T36" fmla="*/ 18 w 41"/>
                <a:gd name="T37" fmla="*/ 60 h 60"/>
                <a:gd name="T38" fmla="*/ 0 w 41"/>
                <a:gd name="T39" fmla="*/ 50 h 60"/>
                <a:gd name="T40" fmla="*/ 6 w 41"/>
                <a:gd name="T41" fmla="*/ 41 h 60"/>
                <a:gd name="T42" fmla="*/ 20 w 41"/>
                <a:gd name="T43" fmla="*/ 52 h 60"/>
                <a:gd name="T44" fmla="*/ 29 w 41"/>
                <a:gd name="T45" fmla="*/ 47 h 60"/>
                <a:gd name="T46" fmla="*/ 23 w 41"/>
                <a:gd name="T47" fmla="*/ 44 h 60"/>
                <a:gd name="T48" fmla="*/ 19 w 41"/>
                <a:gd name="T49" fmla="*/ 44 h 60"/>
                <a:gd name="T50" fmla="*/ 13 w 41"/>
                <a:gd name="T51" fmla="*/ 44 h 60"/>
                <a:gd name="T52" fmla="*/ 11 w 41"/>
                <a:gd name="T53" fmla="*/ 48 h 60"/>
                <a:gd name="T54" fmla="*/ 20 w 41"/>
                <a:gd name="T55" fmla="*/ 52 h 60"/>
                <a:gd name="T56" fmla="*/ 25 w 41"/>
                <a:gd name="T57" fmla="*/ 15 h 60"/>
                <a:gd name="T58" fmla="*/ 19 w 41"/>
                <a:gd name="T59" fmla="*/ 8 h 60"/>
                <a:gd name="T60" fmla="*/ 13 w 41"/>
                <a:gd name="T61" fmla="*/ 15 h 60"/>
                <a:gd name="T62" fmla="*/ 19 w 41"/>
                <a:gd name="T63" fmla="*/ 22 h 60"/>
                <a:gd name="T64" fmla="*/ 25 w 41"/>
                <a:gd name="T65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" h="60">
                  <a:moveTo>
                    <a:pt x="6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4" y="39"/>
                    <a:pt x="3" y="37"/>
                    <a:pt x="3" y="34"/>
                  </a:cubicBezTo>
                  <a:cubicBezTo>
                    <a:pt x="3" y="31"/>
                    <a:pt x="5" y="28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4" y="24"/>
                    <a:pt x="2" y="20"/>
                    <a:pt x="2" y="15"/>
                  </a:cubicBezTo>
                  <a:cubicBezTo>
                    <a:pt x="2" y="5"/>
                    <a:pt x="10" y="0"/>
                    <a:pt x="19" y="0"/>
                  </a:cubicBezTo>
                  <a:cubicBezTo>
                    <a:pt x="21" y="0"/>
                    <a:pt x="23" y="0"/>
                    <a:pt x="25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5" y="11"/>
                    <a:pt x="35" y="13"/>
                    <a:pt x="35" y="15"/>
                  </a:cubicBezTo>
                  <a:cubicBezTo>
                    <a:pt x="35" y="25"/>
                    <a:pt x="28" y="29"/>
                    <a:pt x="19" y="29"/>
                  </a:cubicBezTo>
                  <a:cubicBezTo>
                    <a:pt x="17" y="29"/>
                    <a:pt x="16" y="29"/>
                    <a:pt x="14" y="28"/>
                  </a:cubicBezTo>
                  <a:cubicBezTo>
                    <a:pt x="13" y="29"/>
                    <a:pt x="12" y="30"/>
                    <a:pt x="12" y="32"/>
                  </a:cubicBezTo>
                  <a:cubicBezTo>
                    <a:pt x="12" y="34"/>
                    <a:pt x="14" y="35"/>
                    <a:pt x="19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36" y="35"/>
                    <a:pt x="41" y="38"/>
                    <a:pt x="41" y="45"/>
                  </a:cubicBezTo>
                  <a:cubicBezTo>
                    <a:pt x="41" y="54"/>
                    <a:pt x="32" y="60"/>
                    <a:pt x="18" y="60"/>
                  </a:cubicBezTo>
                  <a:cubicBezTo>
                    <a:pt x="8" y="60"/>
                    <a:pt x="0" y="57"/>
                    <a:pt x="0" y="50"/>
                  </a:cubicBezTo>
                  <a:cubicBezTo>
                    <a:pt x="0" y="46"/>
                    <a:pt x="3" y="43"/>
                    <a:pt x="6" y="41"/>
                  </a:cubicBezTo>
                  <a:close/>
                  <a:moveTo>
                    <a:pt x="20" y="52"/>
                  </a:moveTo>
                  <a:cubicBezTo>
                    <a:pt x="25" y="52"/>
                    <a:pt x="29" y="50"/>
                    <a:pt x="29" y="47"/>
                  </a:cubicBezTo>
                  <a:cubicBezTo>
                    <a:pt x="29" y="45"/>
                    <a:pt x="27" y="44"/>
                    <a:pt x="23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6" y="44"/>
                    <a:pt x="14" y="44"/>
                    <a:pt x="13" y="44"/>
                  </a:cubicBezTo>
                  <a:cubicBezTo>
                    <a:pt x="11" y="45"/>
                    <a:pt x="11" y="46"/>
                    <a:pt x="11" y="48"/>
                  </a:cubicBezTo>
                  <a:cubicBezTo>
                    <a:pt x="11" y="51"/>
                    <a:pt x="14" y="52"/>
                    <a:pt x="20" y="52"/>
                  </a:cubicBezTo>
                  <a:close/>
                  <a:moveTo>
                    <a:pt x="25" y="15"/>
                  </a:moveTo>
                  <a:cubicBezTo>
                    <a:pt x="25" y="11"/>
                    <a:pt x="22" y="8"/>
                    <a:pt x="19" y="8"/>
                  </a:cubicBezTo>
                  <a:cubicBezTo>
                    <a:pt x="16" y="8"/>
                    <a:pt x="13" y="10"/>
                    <a:pt x="13" y="15"/>
                  </a:cubicBezTo>
                  <a:cubicBezTo>
                    <a:pt x="13" y="19"/>
                    <a:pt x="16" y="22"/>
                    <a:pt x="19" y="22"/>
                  </a:cubicBezTo>
                  <a:cubicBezTo>
                    <a:pt x="22" y="22"/>
                    <a:pt x="25" y="19"/>
                    <a:pt x="25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1"/>
            <p:cNvSpPr>
              <a:spLocks noEditPoints="1"/>
            </p:cNvSpPr>
            <p:nvPr userDrawn="1"/>
          </p:nvSpPr>
          <p:spPr bwMode="auto">
            <a:xfrm>
              <a:off x="2779713" y="7054851"/>
              <a:ext cx="119063" cy="133350"/>
            </a:xfrm>
            <a:custGeom>
              <a:avLst/>
              <a:gdLst>
                <a:gd name="T0" fmla="*/ 20 w 40"/>
                <a:gd name="T1" fmla="*/ 0 h 44"/>
                <a:gd name="T2" fmla="*/ 40 w 40"/>
                <a:gd name="T3" fmla="*/ 22 h 44"/>
                <a:gd name="T4" fmla="*/ 20 w 40"/>
                <a:gd name="T5" fmla="*/ 44 h 44"/>
                <a:gd name="T6" fmla="*/ 0 w 40"/>
                <a:gd name="T7" fmla="*/ 22 h 44"/>
                <a:gd name="T8" fmla="*/ 20 w 40"/>
                <a:gd name="T9" fmla="*/ 0 h 44"/>
                <a:gd name="T10" fmla="*/ 20 w 40"/>
                <a:gd name="T11" fmla="*/ 34 h 44"/>
                <a:gd name="T12" fmla="*/ 28 w 40"/>
                <a:gd name="T13" fmla="*/ 22 h 44"/>
                <a:gd name="T14" fmla="*/ 20 w 40"/>
                <a:gd name="T15" fmla="*/ 10 h 44"/>
                <a:gd name="T16" fmla="*/ 12 w 40"/>
                <a:gd name="T17" fmla="*/ 22 h 44"/>
                <a:gd name="T18" fmla="*/ 20 w 40"/>
                <a:gd name="T19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4">
                  <a:moveTo>
                    <a:pt x="20" y="0"/>
                  </a:moveTo>
                  <a:cubicBezTo>
                    <a:pt x="30" y="0"/>
                    <a:pt x="40" y="8"/>
                    <a:pt x="40" y="22"/>
                  </a:cubicBezTo>
                  <a:cubicBezTo>
                    <a:pt x="40" y="36"/>
                    <a:pt x="30" y="44"/>
                    <a:pt x="20" y="44"/>
                  </a:cubicBezTo>
                  <a:cubicBezTo>
                    <a:pt x="9" y="44"/>
                    <a:pt x="0" y="36"/>
                    <a:pt x="0" y="22"/>
                  </a:cubicBezTo>
                  <a:cubicBezTo>
                    <a:pt x="0" y="8"/>
                    <a:pt x="9" y="0"/>
                    <a:pt x="20" y="0"/>
                  </a:cubicBezTo>
                  <a:close/>
                  <a:moveTo>
                    <a:pt x="20" y="34"/>
                  </a:moveTo>
                  <a:cubicBezTo>
                    <a:pt x="25" y="34"/>
                    <a:pt x="28" y="29"/>
                    <a:pt x="28" y="22"/>
                  </a:cubicBezTo>
                  <a:cubicBezTo>
                    <a:pt x="28" y="14"/>
                    <a:pt x="25" y="10"/>
                    <a:pt x="20" y="10"/>
                  </a:cubicBezTo>
                  <a:cubicBezTo>
                    <a:pt x="15" y="10"/>
                    <a:pt x="12" y="14"/>
                    <a:pt x="12" y="22"/>
                  </a:cubicBezTo>
                  <a:cubicBezTo>
                    <a:pt x="12" y="29"/>
                    <a:pt x="15" y="34"/>
                    <a:pt x="20" y="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auto">
            <a:xfrm>
              <a:off x="2908301" y="7058026"/>
              <a:ext cx="123825" cy="127000"/>
            </a:xfrm>
            <a:custGeom>
              <a:avLst/>
              <a:gdLst>
                <a:gd name="T0" fmla="*/ 0 w 42"/>
                <a:gd name="T1" fmla="*/ 0 h 42"/>
                <a:gd name="T2" fmla="*/ 12 w 42"/>
                <a:gd name="T3" fmla="*/ 0 h 42"/>
                <a:gd name="T4" fmla="*/ 17 w 42"/>
                <a:gd name="T5" fmla="*/ 20 h 42"/>
                <a:gd name="T6" fmla="*/ 21 w 42"/>
                <a:gd name="T7" fmla="*/ 32 h 42"/>
                <a:gd name="T8" fmla="*/ 21 w 42"/>
                <a:gd name="T9" fmla="*/ 32 h 42"/>
                <a:gd name="T10" fmla="*/ 24 w 42"/>
                <a:gd name="T11" fmla="*/ 20 h 42"/>
                <a:gd name="T12" fmla="*/ 30 w 42"/>
                <a:gd name="T13" fmla="*/ 0 h 42"/>
                <a:gd name="T14" fmla="*/ 42 w 42"/>
                <a:gd name="T15" fmla="*/ 0 h 42"/>
                <a:gd name="T16" fmla="*/ 28 w 42"/>
                <a:gd name="T17" fmla="*/ 42 h 42"/>
                <a:gd name="T18" fmla="*/ 14 w 42"/>
                <a:gd name="T19" fmla="*/ 42 h 42"/>
                <a:gd name="T20" fmla="*/ 0 w 42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2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9" y="24"/>
                    <a:pt x="20" y="28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2" y="28"/>
                    <a:pt x="23" y="24"/>
                    <a:pt x="24" y="2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14" y="42"/>
                    <a:pt x="14" y="42"/>
                    <a:pt x="14" y="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Oval 23"/>
            <p:cNvSpPr>
              <a:spLocks noChangeArrowheads="1"/>
            </p:cNvSpPr>
            <p:nvPr userDrawn="1"/>
          </p:nvSpPr>
          <p:spPr bwMode="auto">
            <a:xfrm>
              <a:off x="3038476" y="7138988"/>
              <a:ext cx="44450" cy="492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auto">
            <a:xfrm>
              <a:off x="3109913" y="7058026"/>
              <a:ext cx="109538" cy="130175"/>
            </a:xfrm>
            <a:custGeom>
              <a:avLst/>
              <a:gdLst>
                <a:gd name="T0" fmla="*/ 0 w 37"/>
                <a:gd name="T1" fmla="*/ 0 h 43"/>
                <a:gd name="T2" fmla="*/ 12 w 37"/>
                <a:gd name="T3" fmla="*/ 0 h 43"/>
                <a:gd name="T4" fmla="*/ 12 w 37"/>
                <a:gd name="T5" fmla="*/ 24 h 43"/>
                <a:gd name="T6" fmla="*/ 17 w 37"/>
                <a:gd name="T7" fmla="*/ 32 h 43"/>
                <a:gd name="T8" fmla="*/ 25 w 37"/>
                <a:gd name="T9" fmla="*/ 27 h 43"/>
                <a:gd name="T10" fmla="*/ 25 w 37"/>
                <a:gd name="T11" fmla="*/ 0 h 43"/>
                <a:gd name="T12" fmla="*/ 37 w 37"/>
                <a:gd name="T13" fmla="*/ 0 h 43"/>
                <a:gd name="T14" fmla="*/ 37 w 37"/>
                <a:gd name="T15" fmla="*/ 42 h 43"/>
                <a:gd name="T16" fmla="*/ 27 w 37"/>
                <a:gd name="T17" fmla="*/ 42 h 43"/>
                <a:gd name="T18" fmla="*/ 26 w 37"/>
                <a:gd name="T19" fmla="*/ 36 h 43"/>
                <a:gd name="T20" fmla="*/ 26 w 37"/>
                <a:gd name="T21" fmla="*/ 36 h 43"/>
                <a:gd name="T22" fmla="*/ 13 w 37"/>
                <a:gd name="T23" fmla="*/ 43 h 43"/>
                <a:gd name="T24" fmla="*/ 0 w 37"/>
                <a:gd name="T25" fmla="*/ 26 h 43"/>
                <a:gd name="T26" fmla="*/ 0 w 37"/>
                <a:gd name="T2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43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0"/>
                    <a:pt x="14" y="32"/>
                    <a:pt x="17" y="32"/>
                  </a:cubicBezTo>
                  <a:cubicBezTo>
                    <a:pt x="21" y="32"/>
                    <a:pt x="22" y="31"/>
                    <a:pt x="25" y="2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2" y="40"/>
                    <a:pt x="19" y="43"/>
                    <a:pt x="13" y="43"/>
                  </a:cubicBezTo>
                  <a:cubicBezTo>
                    <a:pt x="4" y="43"/>
                    <a:pt x="0" y="36"/>
                    <a:pt x="0" y="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5"/>
            <p:cNvSpPr>
              <a:spLocks/>
            </p:cNvSpPr>
            <p:nvPr userDrawn="1"/>
          </p:nvSpPr>
          <p:spPr bwMode="auto">
            <a:xfrm>
              <a:off x="3251201" y="7005638"/>
              <a:ext cx="119063" cy="179388"/>
            </a:xfrm>
            <a:custGeom>
              <a:avLst/>
              <a:gdLst>
                <a:gd name="T0" fmla="*/ 0 w 75"/>
                <a:gd name="T1" fmla="*/ 0 h 113"/>
                <a:gd name="T2" fmla="*/ 23 w 75"/>
                <a:gd name="T3" fmla="*/ 0 h 113"/>
                <a:gd name="T4" fmla="*/ 23 w 75"/>
                <a:gd name="T5" fmla="*/ 63 h 113"/>
                <a:gd name="T6" fmla="*/ 23 w 75"/>
                <a:gd name="T7" fmla="*/ 63 h 113"/>
                <a:gd name="T8" fmla="*/ 47 w 75"/>
                <a:gd name="T9" fmla="*/ 33 h 113"/>
                <a:gd name="T10" fmla="*/ 73 w 75"/>
                <a:gd name="T11" fmla="*/ 33 h 113"/>
                <a:gd name="T12" fmla="*/ 45 w 75"/>
                <a:gd name="T13" fmla="*/ 65 h 113"/>
                <a:gd name="T14" fmla="*/ 75 w 75"/>
                <a:gd name="T15" fmla="*/ 113 h 113"/>
                <a:gd name="T16" fmla="*/ 49 w 75"/>
                <a:gd name="T17" fmla="*/ 113 h 113"/>
                <a:gd name="T18" fmla="*/ 32 w 75"/>
                <a:gd name="T19" fmla="*/ 80 h 113"/>
                <a:gd name="T20" fmla="*/ 23 w 75"/>
                <a:gd name="T21" fmla="*/ 92 h 113"/>
                <a:gd name="T22" fmla="*/ 23 w 75"/>
                <a:gd name="T23" fmla="*/ 113 h 113"/>
                <a:gd name="T24" fmla="*/ 0 w 75"/>
                <a:gd name="T25" fmla="*/ 113 h 113"/>
                <a:gd name="T26" fmla="*/ 0 w 75"/>
                <a:gd name="T2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113">
                  <a:moveTo>
                    <a:pt x="0" y="0"/>
                  </a:moveTo>
                  <a:lnTo>
                    <a:pt x="23" y="0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47" y="33"/>
                  </a:lnTo>
                  <a:lnTo>
                    <a:pt x="73" y="33"/>
                  </a:lnTo>
                  <a:lnTo>
                    <a:pt x="45" y="65"/>
                  </a:lnTo>
                  <a:lnTo>
                    <a:pt x="75" y="113"/>
                  </a:lnTo>
                  <a:lnTo>
                    <a:pt x="49" y="113"/>
                  </a:lnTo>
                  <a:lnTo>
                    <a:pt x="32" y="80"/>
                  </a:lnTo>
                  <a:lnTo>
                    <a:pt x="23" y="92"/>
                  </a:lnTo>
                  <a:lnTo>
                    <a:pt x="23" y="113"/>
                  </a:lnTo>
                  <a:lnTo>
                    <a:pt x="0" y="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044" y="4622712"/>
            <a:ext cx="2797231" cy="25408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6EB666-FB23-C203-F3D2-B97B5EF4BD28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8232775" y="190500"/>
            <a:ext cx="22955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FF8C00">
                    <a:alpha val="50000"/>
                  </a:srgbClr>
                </a:solidFill>
                <a:latin typeface="Aptos" panose="020B0004020202020204" pitchFamily="34" charset="0"/>
              </a:rPr>
              <a:t>Information Classification: CONTROLLED</a:t>
            </a:r>
          </a:p>
        </p:txBody>
      </p:sp>
    </p:spTree>
    <p:extLst>
      <p:ext uri="{BB962C8B-B14F-4D97-AF65-F5344CB8AC3E}">
        <p14:creationId xmlns:p14="http://schemas.microsoft.com/office/powerpoint/2010/main" val="304370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73" y="108223"/>
            <a:ext cx="1189093" cy="10801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5028" y="303214"/>
            <a:ext cx="9276208" cy="8131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525464" y="6969505"/>
            <a:ext cx="2693988" cy="318708"/>
            <a:chOff x="525463" y="6951663"/>
            <a:chExt cx="2844801" cy="336550"/>
          </a:xfrm>
          <a:solidFill>
            <a:srgbClr val="0087CD"/>
          </a:solidFill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617538" y="7005638"/>
              <a:ext cx="130175" cy="225425"/>
            </a:xfrm>
            <a:custGeom>
              <a:avLst/>
              <a:gdLst>
                <a:gd name="T0" fmla="*/ 0 w 82"/>
                <a:gd name="T1" fmla="*/ 65 h 142"/>
                <a:gd name="T2" fmla="*/ 32 w 82"/>
                <a:gd name="T3" fmla="*/ 71 h 142"/>
                <a:gd name="T4" fmla="*/ 5 w 82"/>
                <a:gd name="T5" fmla="*/ 130 h 142"/>
                <a:gd name="T6" fmla="*/ 30 w 82"/>
                <a:gd name="T7" fmla="*/ 142 h 142"/>
                <a:gd name="T8" fmla="*/ 56 w 82"/>
                <a:gd name="T9" fmla="*/ 80 h 142"/>
                <a:gd name="T10" fmla="*/ 82 w 82"/>
                <a:gd name="T11" fmla="*/ 101 h 142"/>
                <a:gd name="T12" fmla="*/ 76 w 82"/>
                <a:gd name="T13" fmla="*/ 0 h 142"/>
                <a:gd name="T14" fmla="*/ 0 w 82"/>
                <a:gd name="T15" fmla="*/ 6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42">
                  <a:moveTo>
                    <a:pt x="0" y="65"/>
                  </a:moveTo>
                  <a:lnTo>
                    <a:pt x="32" y="71"/>
                  </a:lnTo>
                  <a:lnTo>
                    <a:pt x="5" y="130"/>
                  </a:lnTo>
                  <a:lnTo>
                    <a:pt x="30" y="142"/>
                  </a:lnTo>
                  <a:lnTo>
                    <a:pt x="56" y="80"/>
                  </a:lnTo>
                  <a:lnTo>
                    <a:pt x="82" y="101"/>
                  </a:lnTo>
                  <a:lnTo>
                    <a:pt x="76" y="0"/>
                  </a:lnTo>
                  <a:lnTo>
                    <a:pt x="0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 noEditPoints="1"/>
            </p:cNvSpPr>
            <p:nvPr userDrawn="1"/>
          </p:nvSpPr>
          <p:spPr bwMode="auto">
            <a:xfrm>
              <a:off x="525463" y="6951663"/>
              <a:ext cx="328613" cy="336550"/>
            </a:xfrm>
            <a:custGeom>
              <a:avLst/>
              <a:gdLst>
                <a:gd name="T0" fmla="*/ 56 w 111"/>
                <a:gd name="T1" fmla="*/ 111 h 111"/>
                <a:gd name="T2" fmla="*/ 0 w 111"/>
                <a:gd name="T3" fmla="*/ 55 h 111"/>
                <a:gd name="T4" fmla="*/ 56 w 111"/>
                <a:gd name="T5" fmla="*/ 0 h 111"/>
                <a:gd name="T6" fmla="*/ 111 w 111"/>
                <a:gd name="T7" fmla="*/ 55 h 111"/>
                <a:gd name="T8" fmla="*/ 56 w 111"/>
                <a:gd name="T9" fmla="*/ 111 h 111"/>
                <a:gd name="T10" fmla="*/ 56 w 111"/>
                <a:gd name="T11" fmla="*/ 6 h 111"/>
                <a:gd name="T12" fmla="*/ 6 w 111"/>
                <a:gd name="T13" fmla="*/ 55 h 111"/>
                <a:gd name="T14" fmla="*/ 56 w 111"/>
                <a:gd name="T15" fmla="*/ 105 h 111"/>
                <a:gd name="T16" fmla="*/ 105 w 111"/>
                <a:gd name="T17" fmla="*/ 55 h 111"/>
                <a:gd name="T18" fmla="*/ 56 w 111"/>
                <a:gd name="T19" fmla="*/ 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11">
                  <a:moveTo>
                    <a:pt x="56" y="111"/>
                  </a:moveTo>
                  <a:cubicBezTo>
                    <a:pt x="25" y="111"/>
                    <a:pt x="0" y="86"/>
                    <a:pt x="0" y="55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6" y="0"/>
                    <a:pt x="111" y="25"/>
                    <a:pt x="111" y="55"/>
                  </a:cubicBezTo>
                  <a:cubicBezTo>
                    <a:pt x="111" y="86"/>
                    <a:pt x="86" y="111"/>
                    <a:pt x="56" y="111"/>
                  </a:cubicBezTo>
                  <a:close/>
                  <a:moveTo>
                    <a:pt x="56" y="6"/>
                  </a:moveTo>
                  <a:cubicBezTo>
                    <a:pt x="28" y="6"/>
                    <a:pt x="6" y="28"/>
                    <a:pt x="6" y="55"/>
                  </a:cubicBezTo>
                  <a:cubicBezTo>
                    <a:pt x="6" y="83"/>
                    <a:pt x="28" y="105"/>
                    <a:pt x="56" y="105"/>
                  </a:cubicBezTo>
                  <a:cubicBezTo>
                    <a:pt x="83" y="105"/>
                    <a:pt x="105" y="83"/>
                    <a:pt x="105" y="55"/>
                  </a:cubicBezTo>
                  <a:cubicBezTo>
                    <a:pt x="105" y="28"/>
                    <a:pt x="83" y="6"/>
                    <a:pt x="5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973138" y="7058026"/>
              <a:ext cx="180975" cy="127000"/>
            </a:xfrm>
            <a:custGeom>
              <a:avLst/>
              <a:gdLst>
                <a:gd name="T0" fmla="*/ 0 w 61"/>
                <a:gd name="T1" fmla="*/ 0 h 42"/>
                <a:gd name="T2" fmla="*/ 12 w 61"/>
                <a:gd name="T3" fmla="*/ 0 h 42"/>
                <a:gd name="T4" fmla="*/ 16 w 61"/>
                <a:gd name="T5" fmla="*/ 19 h 42"/>
                <a:gd name="T6" fmla="*/ 18 w 61"/>
                <a:gd name="T7" fmla="*/ 32 h 42"/>
                <a:gd name="T8" fmla="*/ 18 w 61"/>
                <a:gd name="T9" fmla="*/ 32 h 42"/>
                <a:gd name="T10" fmla="*/ 21 w 61"/>
                <a:gd name="T11" fmla="*/ 19 h 42"/>
                <a:gd name="T12" fmla="*/ 25 w 61"/>
                <a:gd name="T13" fmla="*/ 0 h 42"/>
                <a:gd name="T14" fmla="*/ 36 w 61"/>
                <a:gd name="T15" fmla="*/ 0 h 42"/>
                <a:gd name="T16" fmla="*/ 41 w 61"/>
                <a:gd name="T17" fmla="*/ 19 h 42"/>
                <a:gd name="T18" fmla="*/ 43 w 61"/>
                <a:gd name="T19" fmla="*/ 32 h 42"/>
                <a:gd name="T20" fmla="*/ 44 w 61"/>
                <a:gd name="T21" fmla="*/ 32 h 42"/>
                <a:gd name="T22" fmla="*/ 46 w 61"/>
                <a:gd name="T23" fmla="*/ 19 h 42"/>
                <a:gd name="T24" fmla="*/ 50 w 61"/>
                <a:gd name="T25" fmla="*/ 0 h 42"/>
                <a:gd name="T26" fmla="*/ 61 w 61"/>
                <a:gd name="T27" fmla="*/ 0 h 42"/>
                <a:gd name="T28" fmla="*/ 51 w 61"/>
                <a:gd name="T29" fmla="*/ 42 h 42"/>
                <a:gd name="T30" fmla="*/ 37 w 61"/>
                <a:gd name="T31" fmla="*/ 42 h 42"/>
                <a:gd name="T32" fmla="*/ 33 w 61"/>
                <a:gd name="T33" fmla="*/ 25 h 42"/>
                <a:gd name="T34" fmla="*/ 31 w 61"/>
                <a:gd name="T35" fmla="*/ 13 h 42"/>
                <a:gd name="T36" fmla="*/ 30 w 61"/>
                <a:gd name="T37" fmla="*/ 13 h 42"/>
                <a:gd name="T38" fmla="*/ 28 w 61"/>
                <a:gd name="T39" fmla="*/ 25 h 42"/>
                <a:gd name="T40" fmla="*/ 24 w 61"/>
                <a:gd name="T41" fmla="*/ 42 h 42"/>
                <a:gd name="T42" fmla="*/ 10 w 61"/>
                <a:gd name="T43" fmla="*/ 42 h 42"/>
                <a:gd name="T44" fmla="*/ 0 w 61"/>
                <a:gd name="T4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2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3"/>
                    <a:pt x="17" y="27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9" y="27"/>
                    <a:pt x="20" y="23"/>
                    <a:pt x="21" y="19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2" y="23"/>
                    <a:pt x="43" y="27"/>
                    <a:pt x="43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7"/>
                    <a:pt x="45" y="23"/>
                    <a:pt x="46" y="19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1"/>
                    <a:pt x="31" y="17"/>
                    <a:pt x="31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7"/>
                    <a:pt x="29" y="21"/>
                    <a:pt x="28" y="25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1168401" y="7058026"/>
              <a:ext cx="180975" cy="127000"/>
            </a:xfrm>
            <a:custGeom>
              <a:avLst/>
              <a:gdLst>
                <a:gd name="T0" fmla="*/ 0 w 61"/>
                <a:gd name="T1" fmla="*/ 0 h 42"/>
                <a:gd name="T2" fmla="*/ 12 w 61"/>
                <a:gd name="T3" fmla="*/ 0 h 42"/>
                <a:gd name="T4" fmla="*/ 16 w 61"/>
                <a:gd name="T5" fmla="*/ 19 h 42"/>
                <a:gd name="T6" fmla="*/ 18 w 61"/>
                <a:gd name="T7" fmla="*/ 32 h 42"/>
                <a:gd name="T8" fmla="*/ 18 w 61"/>
                <a:gd name="T9" fmla="*/ 32 h 42"/>
                <a:gd name="T10" fmla="*/ 21 w 61"/>
                <a:gd name="T11" fmla="*/ 19 h 42"/>
                <a:gd name="T12" fmla="*/ 25 w 61"/>
                <a:gd name="T13" fmla="*/ 0 h 42"/>
                <a:gd name="T14" fmla="*/ 36 w 61"/>
                <a:gd name="T15" fmla="*/ 0 h 42"/>
                <a:gd name="T16" fmla="*/ 41 w 61"/>
                <a:gd name="T17" fmla="*/ 19 h 42"/>
                <a:gd name="T18" fmla="*/ 43 w 61"/>
                <a:gd name="T19" fmla="*/ 32 h 42"/>
                <a:gd name="T20" fmla="*/ 44 w 61"/>
                <a:gd name="T21" fmla="*/ 32 h 42"/>
                <a:gd name="T22" fmla="*/ 46 w 61"/>
                <a:gd name="T23" fmla="*/ 19 h 42"/>
                <a:gd name="T24" fmla="*/ 50 w 61"/>
                <a:gd name="T25" fmla="*/ 0 h 42"/>
                <a:gd name="T26" fmla="*/ 61 w 61"/>
                <a:gd name="T27" fmla="*/ 0 h 42"/>
                <a:gd name="T28" fmla="*/ 51 w 61"/>
                <a:gd name="T29" fmla="*/ 42 h 42"/>
                <a:gd name="T30" fmla="*/ 37 w 61"/>
                <a:gd name="T31" fmla="*/ 42 h 42"/>
                <a:gd name="T32" fmla="*/ 33 w 61"/>
                <a:gd name="T33" fmla="*/ 25 h 42"/>
                <a:gd name="T34" fmla="*/ 31 w 61"/>
                <a:gd name="T35" fmla="*/ 13 h 42"/>
                <a:gd name="T36" fmla="*/ 30 w 61"/>
                <a:gd name="T37" fmla="*/ 13 h 42"/>
                <a:gd name="T38" fmla="*/ 28 w 61"/>
                <a:gd name="T39" fmla="*/ 25 h 42"/>
                <a:gd name="T40" fmla="*/ 24 w 61"/>
                <a:gd name="T41" fmla="*/ 42 h 42"/>
                <a:gd name="T42" fmla="*/ 10 w 61"/>
                <a:gd name="T43" fmla="*/ 42 h 42"/>
                <a:gd name="T44" fmla="*/ 0 w 61"/>
                <a:gd name="T4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2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3"/>
                    <a:pt x="17" y="27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9" y="27"/>
                    <a:pt x="20" y="23"/>
                    <a:pt x="21" y="19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2" y="23"/>
                    <a:pt x="43" y="27"/>
                    <a:pt x="43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7"/>
                    <a:pt x="45" y="23"/>
                    <a:pt x="46" y="19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1"/>
                    <a:pt x="31" y="17"/>
                    <a:pt x="31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7"/>
                    <a:pt x="29" y="21"/>
                    <a:pt x="28" y="25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1363663" y="7058026"/>
              <a:ext cx="180975" cy="127000"/>
            </a:xfrm>
            <a:custGeom>
              <a:avLst/>
              <a:gdLst>
                <a:gd name="T0" fmla="*/ 0 w 61"/>
                <a:gd name="T1" fmla="*/ 0 h 42"/>
                <a:gd name="T2" fmla="*/ 12 w 61"/>
                <a:gd name="T3" fmla="*/ 0 h 42"/>
                <a:gd name="T4" fmla="*/ 16 w 61"/>
                <a:gd name="T5" fmla="*/ 19 h 42"/>
                <a:gd name="T6" fmla="*/ 18 w 61"/>
                <a:gd name="T7" fmla="*/ 32 h 42"/>
                <a:gd name="T8" fmla="*/ 18 w 61"/>
                <a:gd name="T9" fmla="*/ 32 h 42"/>
                <a:gd name="T10" fmla="*/ 21 w 61"/>
                <a:gd name="T11" fmla="*/ 19 h 42"/>
                <a:gd name="T12" fmla="*/ 25 w 61"/>
                <a:gd name="T13" fmla="*/ 0 h 42"/>
                <a:gd name="T14" fmla="*/ 36 w 61"/>
                <a:gd name="T15" fmla="*/ 0 h 42"/>
                <a:gd name="T16" fmla="*/ 41 w 61"/>
                <a:gd name="T17" fmla="*/ 19 h 42"/>
                <a:gd name="T18" fmla="*/ 43 w 61"/>
                <a:gd name="T19" fmla="*/ 32 h 42"/>
                <a:gd name="T20" fmla="*/ 44 w 61"/>
                <a:gd name="T21" fmla="*/ 32 h 42"/>
                <a:gd name="T22" fmla="*/ 46 w 61"/>
                <a:gd name="T23" fmla="*/ 19 h 42"/>
                <a:gd name="T24" fmla="*/ 50 w 61"/>
                <a:gd name="T25" fmla="*/ 0 h 42"/>
                <a:gd name="T26" fmla="*/ 61 w 61"/>
                <a:gd name="T27" fmla="*/ 0 h 42"/>
                <a:gd name="T28" fmla="*/ 51 w 61"/>
                <a:gd name="T29" fmla="*/ 42 h 42"/>
                <a:gd name="T30" fmla="*/ 37 w 61"/>
                <a:gd name="T31" fmla="*/ 42 h 42"/>
                <a:gd name="T32" fmla="*/ 33 w 61"/>
                <a:gd name="T33" fmla="*/ 25 h 42"/>
                <a:gd name="T34" fmla="*/ 31 w 61"/>
                <a:gd name="T35" fmla="*/ 13 h 42"/>
                <a:gd name="T36" fmla="*/ 30 w 61"/>
                <a:gd name="T37" fmla="*/ 13 h 42"/>
                <a:gd name="T38" fmla="*/ 28 w 61"/>
                <a:gd name="T39" fmla="*/ 25 h 42"/>
                <a:gd name="T40" fmla="*/ 24 w 61"/>
                <a:gd name="T41" fmla="*/ 42 h 42"/>
                <a:gd name="T42" fmla="*/ 10 w 61"/>
                <a:gd name="T43" fmla="*/ 42 h 42"/>
                <a:gd name="T44" fmla="*/ 0 w 61"/>
                <a:gd name="T4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2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3"/>
                    <a:pt x="17" y="27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9" y="27"/>
                    <a:pt x="20" y="23"/>
                    <a:pt x="21" y="19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2" y="23"/>
                    <a:pt x="43" y="27"/>
                    <a:pt x="43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5" y="27"/>
                    <a:pt x="45" y="23"/>
                    <a:pt x="46" y="19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1"/>
                    <a:pt x="31" y="17"/>
                    <a:pt x="31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7"/>
                    <a:pt x="29" y="21"/>
                    <a:pt x="28" y="25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Oval 10"/>
            <p:cNvSpPr>
              <a:spLocks noChangeArrowheads="1"/>
            </p:cNvSpPr>
            <p:nvPr userDrawn="1"/>
          </p:nvSpPr>
          <p:spPr bwMode="auto">
            <a:xfrm>
              <a:off x="1558926" y="7138988"/>
              <a:ext cx="42863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1622426" y="7054851"/>
              <a:ext cx="103188" cy="133350"/>
            </a:xfrm>
            <a:custGeom>
              <a:avLst/>
              <a:gdLst>
                <a:gd name="T0" fmla="*/ 22 w 35"/>
                <a:gd name="T1" fmla="*/ 0 h 44"/>
                <a:gd name="T2" fmla="*/ 34 w 35"/>
                <a:gd name="T3" fmla="*/ 5 h 44"/>
                <a:gd name="T4" fmla="*/ 29 w 35"/>
                <a:gd name="T5" fmla="*/ 12 h 44"/>
                <a:gd name="T6" fmla="*/ 23 w 35"/>
                <a:gd name="T7" fmla="*/ 10 h 44"/>
                <a:gd name="T8" fmla="*/ 13 w 35"/>
                <a:gd name="T9" fmla="*/ 22 h 44"/>
                <a:gd name="T10" fmla="*/ 22 w 35"/>
                <a:gd name="T11" fmla="*/ 34 h 44"/>
                <a:gd name="T12" fmla="*/ 30 w 35"/>
                <a:gd name="T13" fmla="*/ 30 h 44"/>
                <a:gd name="T14" fmla="*/ 35 w 35"/>
                <a:gd name="T15" fmla="*/ 38 h 44"/>
                <a:gd name="T16" fmla="*/ 21 w 35"/>
                <a:gd name="T17" fmla="*/ 44 h 44"/>
                <a:gd name="T18" fmla="*/ 0 w 35"/>
                <a:gd name="T19" fmla="*/ 22 h 44"/>
                <a:gd name="T20" fmla="*/ 22 w 35"/>
                <a:gd name="T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44">
                  <a:moveTo>
                    <a:pt x="22" y="0"/>
                  </a:moveTo>
                  <a:cubicBezTo>
                    <a:pt x="27" y="0"/>
                    <a:pt x="31" y="2"/>
                    <a:pt x="34" y="5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6" y="11"/>
                    <a:pt x="25" y="10"/>
                    <a:pt x="23" y="10"/>
                  </a:cubicBezTo>
                  <a:cubicBezTo>
                    <a:pt x="17" y="10"/>
                    <a:pt x="13" y="14"/>
                    <a:pt x="13" y="22"/>
                  </a:cubicBezTo>
                  <a:cubicBezTo>
                    <a:pt x="13" y="29"/>
                    <a:pt x="17" y="34"/>
                    <a:pt x="22" y="34"/>
                  </a:cubicBezTo>
                  <a:cubicBezTo>
                    <a:pt x="25" y="34"/>
                    <a:pt x="28" y="32"/>
                    <a:pt x="30" y="30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1" y="42"/>
                    <a:pt x="25" y="44"/>
                    <a:pt x="21" y="44"/>
                  </a:cubicBezTo>
                  <a:cubicBezTo>
                    <a:pt x="9" y="44"/>
                    <a:pt x="0" y="36"/>
                    <a:pt x="0" y="22"/>
                  </a:cubicBezTo>
                  <a:cubicBezTo>
                    <a:pt x="0" y="8"/>
                    <a:pt x="10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1735138" y="7054851"/>
              <a:ext cx="120650" cy="133350"/>
            </a:xfrm>
            <a:custGeom>
              <a:avLst/>
              <a:gdLst>
                <a:gd name="T0" fmla="*/ 20 w 41"/>
                <a:gd name="T1" fmla="*/ 0 h 44"/>
                <a:gd name="T2" fmla="*/ 41 w 41"/>
                <a:gd name="T3" fmla="*/ 22 h 44"/>
                <a:gd name="T4" fmla="*/ 20 w 41"/>
                <a:gd name="T5" fmla="*/ 44 h 44"/>
                <a:gd name="T6" fmla="*/ 0 w 41"/>
                <a:gd name="T7" fmla="*/ 22 h 44"/>
                <a:gd name="T8" fmla="*/ 20 w 41"/>
                <a:gd name="T9" fmla="*/ 0 h 44"/>
                <a:gd name="T10" fmla="*/ 20 w 41"/>
                <a:gd name="T11" fmla="*/ 34 h 44"/>
                <a:gd name="T12" fmla="*/ 28 w 41"/>
                <a:gd name="T13" fmla="*/ 22 h 44"/>
                <a:gd name="T14" fmla="*/ 20 w 41"/>
                <a:gd name="T15" fmla="*/ 10 h 44"/>
                <a:gd name="T16" fmla="*/ 13 w 41"/>
                <a:gd name="T17" fmla="*/ 22 h 44"/>
                <a:gd name="T18" fmla="*/ 20 w 41"/>
                <a:gd name="T19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4">
                  <a:moveTo>
                    <a:pt x="20" y="0"/>
                  </a:moveTo>
                  <a:cubicBezTo>
                    <a:pt x="31" y="0"/>
                    <a:pt x="41" y="8"/>
                    <a:pt x="41" y="22"/>
                  </a:cubicBezTo>
                  <a:cubicBezTo>
                    <a:pt x="41" y="36"/>
                    <a:pt x="31" y="44"/>
                    <a:pt x="20" y="44"/>
                  </a:cubicBezTo>
                  <a:cubicBezTo>
                    <a:pt x="10" y="44"/>
                    <a:pt x="0" y="36"/>
                    <a:pt x="0" y="22"/>
                  </a:cubicBezTo>
                  <a:cubicBezTo>
                    <a:pt x="0" y="8"/>
                    <a:pt x="10" y="0"/>
                    <a:pt x="20" y="0"/>
                  </a:cubicBezTo>
                  <a:close/>
                  <a:moveTo>
                    <a:pt x="20" y="34"/>
                  </a:moveTo>
                  <a:cubicBezTo>
                    <a:pt x="25" y="34"/>
                    <a:pt x="28" y="29"/>
                    <a:pt x="28" y="22"/>
                  </a:cubicBezTo>
                  <a:cubicBezTo>
                    <a:pt x="28" y="14"/>
                    <a:pt x="25" y="10"/>
                    <a:pt x="20" y="10"/>
                  </a:cubicBezTo>
                  <a:cubicBezTo>
                    <a:pt x="15" y="10"/>
                    <a:pt x="13" y="14"/>
                    <a:pt x="13" y="22"/>
                  </a:cubicBezTo>
                  <a:cubicBezTo>
                    <a:pt x="13" y="29"/>
                    <a:pt x="15" y="34"/>
                    <a:pt x="2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1879601" y="7054851"/>
              <a:ext cx="82550" cy="130175"/>
            </a:xfrm>
            <a:custGeom>
              <a:avLst/>
              <a:gdLst>
                <a:gd name="T0" fmla="*/ 0 w 28"/>
                <a:gd name="T1" fmla="*/ 1 h 43"/>
                <a:gd name="T2" fmla="*/ 10 w 28"/>
                <a:gd name="T3" fmla="*/ 1 h 43"/>
                <a:gd name="T4" fmla="*/ 11 w 28"/>
                <a:gd name="T5" fmla="*/ 8 h 43"/>
                <a:gd name="T6" fmla="*/ 11 w 28"/>
                <a:gd name="T7" fmla="*/ 8 h 43"/>
                <a:gd name="T8" fmla="*/ 23 w 28"/>
                <a:gd name="T9" fmla="*/ 0 h 43"/>
                <a:gd name="T10" fmla="*/ 28 w 28"/>
                <a:gd name="T11" fmla="*/ 1 h 43"/>
                <a:gd name="T12" fmla="*/ 26 w 28"/>
                <a:gd name="T13" fmla="*/ 11 h 43"/>
                <a:gd name="T14" fmla="*/ 21 w 28"/>
                <a:gd name="T15" fmla="*/ 11 h 43"/>
                <a:gd name="T16" fmla="*/ 12 w 28"/>
                <a:gd name="T17" fmla="*/ 18 h 43"/>
                <a:gd name="T18" fmla="*/ 12 w 28"/>
                <a:gd name="T19" fmla="*/ 43 h 43"/>
                <a:gd name="T20" fmla="*/ 0 w 28"/>
                <a:gd name="T21" fmla="*/ 43 h 43"/>
                <a:gd name="T22" fmla="*/ 0 w 28"/>
                <a:gd name="T23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43">
                  <a:moveTo>
                    <a:pt x="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3"/>
                    <a:pt x="19" y="0"/>
                    <a:pt x="23" y="0"/>
                  </a:cubicBezTo>
                  <a:cubicBezTo>
                    <a:pt x="25" y="0"/>
                    <a:pt x="27" y="0"/>
                    <a:pt x="28" y="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4" y="11"/>
                    <a:pt x="23" y="11"/>
                    <a:pt x="21" y="11"/>
                  </a:cubicBezTo>
                  <a:cubicBezTo>
                    <a:pt x="18" y="11"/>
                    <a:pt x="14" y="13"/>
                    <a:pt x="12" y="18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1978026" y="7054851"/>
              <a:ext cx="112713" cy="130175"/>
            </a:xfrm>
            <a:custGeom>
              <a:avLst/>
              <a:gdLst>
                <a:gd name="T0" fmla="*/ 0 w 38"/>
                <a:gd name="T1" fmla="*/ 1 h 43"/>
                <a:gd name="T2" fmla="*/ 10 w 38"/>
                <a:gd name="T3" fmla="*/ 1 h 43"/>
                <a:gd name="T4" fmla="*/ 11 w 38"/>
                <a:gd name="T5" fmla="*/ 6 h 43"/>
                <a:gd name="T6" fmla="*/ 12 w 38"/>
                <a:gd name="T7" fmla="*/ 6 h 43"/>
                <a:gd name="T8" fmla="*/ 25 w 38"/>
                <a:gd name="T9" fmla="*/ 0 h 43"/>
                <a:gd name="T10" fmla="*/ 38 w 38"/>
                <a:gd name="T11" fmla="*/ 17 h 43"/>
                <a:gd name="T12" fmla="*/ 38 w 38"/>
                <a:gd name="T13" fmla="*/ 43 h 43"/>
                <a:gd name="T14" fmla="*/ 26 w 38"/>
                <a:gd name="T15" fmla="*/ 43 h 43"/>
                <a:gd name="T16" fmla="*/ 26 w 38"/>
                <a:gd name="T17" fmla="*/ 18 h 43"/>
                <a:gd name="T18" fmla="*/ 20 w 38"/>
                <a:gd name="T19" fmla="*/ 10 h 43"/>
                <a:gd name="T20" fmla="*/ 13 w 38"/>
                <a:gd name="T21" fmla="*/ 14 h 43"/>
                <a:gd name="T22" fmla="*/ 13 w 38"/>
                <a:gd name="T23" fmla="*/ 43 h 43"/>
                <a:gd name="T24" fmla="*/ 0 w 38"/>
                <a:gd name="T25" fmla="*/ 43 h 43"/>
                <a:gd name="T26" fmla="*/ 0 w 38"/>
                <a:gd name="T2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3">
                  <a:moveTo>
                    <a:pt x="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5" y="3"/>
                    <a:pt x="19" y="0"/>
                    <a:pt x="25" y="0"/>
                  </a:cubicBezTo>
                  <a:cubicBezTo>
                    <a:pt x="34" y="0"/>
                    <a:pt x="38" y="6"/>
                    <a:pt x="38" y="17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2"/>
                    <a:pt x="24" y="10"/>
                    <a:pt x="20" y="10"/>
                  </a:cubicBezTo>
                  <a:cubicBezTo>
                    <a:pt x="17" y="10"/>
                    <a:pt x="15" y="12"/>
                    <a:pt x="13" y="1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2108201" y="7058026"/>
              <a:ext cx="180975" cy="127000"/>
            </a:xfrm>
            <a:custGeom>
              <a:avLst/>
              <a:gdLst>
                <a:gd name="T0" fmla="*/ 0 w 61"/>
                <a:gd name="T1" fmla="*/ 0 h 42"/>
                <a:gd name="T2" fmla="*/ 12 w 61"/>
                <a:gd name="T3" fmla="*/ 0 h 42"/>
                <a:gd name="T4" fmla="*/ 16 w 61"/>
                <a:gd name="T5" fmla="*/ 19 h 42"/>
                <a:gd name="T6" fmla="*/ 18 w 61"/>
                <a:gd name="T7" fmla="*/ 32 h 42"/>
                <a:gd name="T8" fmla="*/ 18 w 61"/>
                <a:gd name="T9" fmla="*/ 32 h 42"/>
                <a:gd name="T10" fmla="*/ 21 w 61"/>
                <a:gd name="T11" fmla="*/ 19 h 42"/>
                <a:gd name="T12" fmla="*/ 25 w 61"/>
                <a:gd name="T13" fmla="*/ 0 h 42"/>
                <a:gd name="T14" fmla="*/ 36 w 61"/>
                <a:gd name="T15" fmla="*/ 0 h 42"/>
                <a:gd name="T16" fmla="*/ 41 w 61"/>
                <a:gd name="T17" fmla="*/ 19 h 42"/>
                <a:gd name="T18" fmla="*/ 43 w 61"/>
                <a:gd name="T19" fmla="*/ 32 h 42"/>
                <a:gd name="T20" fmla="*/ 44 w 61"/>
                <a:gd name="T21" fmla="*/ 32 h 42"/>
                <a:gd name="T22" fmla="*/ 46 w 61"/>
                <a:gd name="T23" fmla="*/ 19 h 42"/>
                <a:gd name="T24" fmla="*/ 50 w 61"/>
                <a:gd name="T25" fmla="*/ 0 h 42"/>
                <a:gd name="T26" fmla="*/ 61 w 61"/>
                <a:gd name="T27" fmla="*/ 0 h 42"/>
                <a:gd name="T28" fmla="*/ 51 w 61"/>
                <a:gd name="T29" fmla="*/ 42 h 42"/>
                <a:gd name="T30" fmla="*/ 37 w 61"/>
                <a:gd name="T31" fmla="*/ 42 h 42"/>
                <a:gd name="T32" fmla="*/ 33 w 61"/>
                <a:gd name="T33" fmla="*/ 25 h 42"/>
                <a:gd name="T34" fmla="*/ 31 w 61"/>
                <a:gd name="T35" fmla="*/ 13 h 42"/>
                <a:gd name="T36" fmla="*/ 30 w 61"/>
                <a:gd name="T37" fmla="*/ 13 h 42"/>
                <a:gd name="T38" fmla="*/ 28 w 61"/>
                <a:gd name="T39" fmla="*/ 25 h 42"/>
                <a:gd name="T40" fmla="*/ 24 w 61"/>
                <a:gd name="T41" fmla="*/ 42 h 42"/>
                <a:gd name="T42" fmla="*/ 10 w 61"/>
                <a:gd name="T43" fmla="*/ 42 h 42"/>
                <a:gd name="T44" fmla="*/ 0 w 61"/>
                <a:gd name="T4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2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3"/>
                    <a:pt x="17" y="27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9" y="27"/>
                    <a:pt x="20" y="23"/>
                    <a:pt x="21" y="19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2" y="23"/>
                    <a:pt x="43" y="27"/>
                    <a:pt x="43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5" y="27"/>
                    <a:pt x="45" y="23"/>
                    <a:pt x="46" y="19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1"/>
                    <a:pt x="31" y="17"/>
                    <a:pt x="31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7"/>
                    <a:pt x="29" y="21"/>
                    <a:pt x="28" y="25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6"/>
            <p:cNvSpPr>
              <a:spLocks noEditPoints="1"/>
            </p:cNvSpPr>
            <p:nvPr userDrawn="1"/>
          </p:nvSpPr>
          <p:spPr bwMode="auto">
            <a:xfrm>
              <a:off x="2303463" y="7054851"/>
              <a:ext cx="106363" cy="133350"/>
            </a:xfrm>
            <a:custGeom>
              <a:avLst/>
              <a:gdLst>
                <a:gd name="T0" fmla="*/ 23 w 36"/>
                <a:gd name="T1" fmla="*/ 16 h 44"/>
                <a:gd name="T2" fmla="*/ 17 w 36"/>
                <a:gd name="T3" fmla="*/ 10 h 44"/>
                <a:gd name="T4" fmla="*/ 6 w 36"/>
                <a:gd name="T5" fmla="*/ 13 h 44"/>
                <a:gd name="T6" fmla="*/ 1 w 36"/>
                <a:gd name="T7" fmla="*/ 5 h 44"/>
                <a:gd name="T8" fmla="*/ 19 w 36"/>
                <a:gd name="T9" fmla="*/ 0 h 44"/>
                <a:gd name="T10" fmla="*/ 36 w 36"/>
                <a:gd name="T11" fmla="*/ 19 h 44"/>
                <a:gd name="T12" fmla="*/ 36 w 36"/>
                <a:gd name="T13" fmla="*/ 43 h 44"/>
                <a:gd name="T14" fmla="*/ 26 w 36"/>
                <a:gd name="T15" fmla="*/ 43 h 44"/>
                <a:gd name="T16" fmla="*/ 25 w 36"/>
                <a:gd name="T17" fmla="*/ 38 h 44"/>
                <a:gd name="T18" fmla="*/ 24 w 36"/>
                <a:gd name="T19" fmla="*/ 38 h 44"/>
                <a:gd name="T20" fmla="*/ 12 w 36"/>
                <a:gd name="T21" fmla="*/ 44 h 44"/>
                <a:gd name="T22" fmla="*/ 0 w 36"/>
                <a:gd name="T23" fmla="*/ 31 h 44"/>
                <a:gd name="T24" fmla="*/ 23 w 36"/>
                <a:gd name="T25" fmla="*/ 16 h 44"/>
                <a:gd name="T26" fmla="*/ 16 w 36"/>
                <a:gd name="T27" fmla="*/ 34 h 44"/>
                <a:gd name="T28" fmla="*/ 23 w 36"/>
                <a:gd name="T29" fmla="*/ 30 h 44"/>
                <a:gd name="T30" fmla="*/ 23 w 36"/>
                <a:gd name="T31" fmla="*/ 23 h 44"/>
                <a:gd name="T32" fmla="*/ 12 w 36"/>
                <a:gd name="T33" fmla="*/ 30 h 44"/>
                <a:gd name="T34" fmla="*/ 16 w 36"/>
                <a:gd name="T35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4">
                  <a:moveTo>
                    <a:pt x="23" y="16"/>
                  </a:moveTo>
                  <a:cubicBezTo>
                    <a:pt x="23" y="12"/>
                    <a:pt x="21" y="10"/>
                    <a:pt x="17" y="10"/>
                  </a:cubicBezTo>
                  <a:cubicBezTo>
                    <a:pt x="13" y="10"/>
                    <a:pt x="10" y="11"/>
                    <a:pt x="6" y="1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7" y="2"/>
                    <a:pt x="13" y="0"/>
                    <a:pt x="19" y="0"/>
                  </a:cubicBezTo>
                  <a:cubicBezTo>
                    <a:pt x="30" y="0"/>
                    <a:pt x="36" y="6"/>
                    <a:pt x="36" y="19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1" y="41"/>
                    <a:pt x="17" y="44"/>
                    <a:pt x="12" y="44"/>
                  </a:cubicBezTo>
                  <a:cubicBezTo>
                    <a:pt x="5" y="44"/>
                    <a:pt x="0" y="38"/>
                    <a:pt x="0" y="31"/>
                  </a:cubicBezTo>
                  <a:cubicBezTo>
                    <a:pt x="0" y="22"/>
                    <a:pt x="7" y="17"/>
                    <a:pt x="23" y="16"/>
                  </a:cubicBezTo>
                  <a:close/>
                  <a:moveTo>
                    <a:pt x="16" y="34"/>
                  </a:moveTo>
                  <a:cubicBezTo>
                    <a:pt x="19" y="34"/>
                    <a:pt x="21" y="33"/>
                    <a:pt x="23" y="3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4" y="24"/>
                    <a:pt x="12" y="27"/>
                    <a:pt x="12" y="30"/>
                  </a:cubicBezTo>
                  <a:cubicBezTo>
                    <a:pt x="12" y="33"/>
                    <a:pt x="13" y="34"/>
                    <a:pt x="16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2439988" y="7005638"/>
              <a:ext cx="50800" cy="182563"/>
            </a:xfrm>
            <a:custGeom>
              <a:avLst/>
              <a:gdLst>
                <a:gd name="T0" fmla="*/ 0 w 17"/>
                <a:gd name="T1" fmla="*/ 0 h 60"/>
                <a:gd name="T2" fmla="*/ 12 w 17"/>
                <a:gd name="T3" fmla="*/ 0 h 60"/>
                <a:gd name="T4" fmla="*/ 12 w 17"/>
                <a:gd name="T5" fmla="*/ 46 h 60"/>
                <a:gd name="T6" fmla="*/ 14 w 17"/>
                <a:gd name="T7" fmla="*/ 50 h 60"/>
                <a:gd name="T8" fmla="*/ 16 w 17"/>
                <a:gd name="T9" fmla="*/ 49 h 60"/>
                <a:gd name="T10" fmla="*/ 17 w 17"/>
                <a:gd name="T11" fmla="*/ 59 h 60"/>
                <a:gd name="T12" fmla="*/ 11 w 17"/>
                <a:gd name="T13" fmla="*/ 60 h 60"/>
                <a:gd name="T14" fmla="*/ 0 w 17"/>
                <a:gd name="T15" fmla="*/ 46 h 60"/>
                <a:gd name="T16" fmla="*/ 0 w 17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60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9"/>
                    <a:pt x="13" y="50"/>
                    <a:pt x="14" y="50"/>
                  </a:cubicBezTo>
                  <a:cubicBezTo>
                    <a:pt x="15" y="50"/>
                    <a:pt x="15" y="50"/>
                    <a:pt x="16" y="4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59"/>
                    <a:pt x="14" y="60"/>
                    <a:pt x="11" y="60"/>
                  </a:cubicBezTo>
                  <a:cubicBezTo>
                    <a:pt x="3" y="60"/>
                    <a:pt x="0" y="54"/>
                    <a:pt x="0" y="4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2508251" y="7005638"/>
              <a:ext cx="52388" cy="182563"/>
            </a:xfrm>
            <a:custGeom>
              <a:avLst/>
              <a:gdLst>
                <a:gd name="T0" fmla="*/ 0 w 18"/>
                <a:gd name="T1" fmla="*/ 0 h 60"/>
                <a:gd name="T2" fmla="*/ 13 w 18"/>
                <a:gd name="T3" fmla="*/ 0 h 60"/>
                <a:gd name="T4" fmla="*/ 13 w 18"/>
                <a:gd name="T5" fmla="*/ 46 h 60"/>
                <a:gd name="T6" fmla="*/ 15 w 18"/>
                <a:gd name="T7" fmla="*/ 50 h 60"/>
                <a:gd name="T8" fmla="*/ 17 w 18"/>
                <a:gd name="T9" fmla="*/ 49 h 60"/>
                <a:gd name="T10" fmla="*/ 18 w 18"/>
                <a:gd name="T11" fmla="*/ 59 h 60"/>
                <a:gd name="T12" fmla="*/ 12 w 18"/>
                <a:gd name="T13" fmla="*/ 60 h 60"/>
                <a:gd name="T14" fmla="*/ 0 w 18"/>
                <a:gd name="T15" fmla="*/ 46 h 60"/>
                <a:gd name="T16" fmla="*/ 0 w 18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60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9"/>
                    <a:pt x="14" y="50"/>
                    <a:pt x="15" y="50"/>
                  </a:cubicBezTo>
                  <a:cubicBezTo>
                    <a:pt x="16" y="50"/>
                    <a:pt x="16" y="50"/>
                    <a:pt x="17" y="4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59"/>
                    <a:pt x="15" y="60"/>
                    <a:pt x="12" y="60"/>
                  </a:cubicBezTo>
                  <a:cubicBezTo>
                    <a:pt x="3" y="60"/>
                    <a:pt x="0" y="54"/>
                    <a:pt x="0" y="4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Oval 19"/>
            <p:cNvSpPr>
              <a:spLocks noChangeArrowheads="1"/>
            </p:cNvSpPr>
            <p:nvPr userDrawn="1"/>
          </p:nvSpPr>
          <p:spPr bwMode="auto">
            <a:xfrm>
              <a:off x="2581276" y="7138988"/>
              <a:ext cx="44450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0"/>
            <p:cNvSpPr>
              <a:spLocks noEditPoints="1"/>
            </p:cNvSpPr>
            <p:nvPr userDrawn="1"/>
          </p:nvSpPr>
          <p:spPr bwMode="auto">
            <a:xfrm>
              <a:off x="2646363" y="7054851"/>
              <a:ext cx="122238" cy="180975"/>
            </a:xfrm>
            <a:custGeom>
              <a:avLst/>
              <a:gdLst>
                <a:gd name="T0" fmla="*/ 6 w 41"/>
                <a:gd name="T1" fmla="*/ 41 h 60"/>
                <a:gd name="T2" fmla="*/ 6 w 41"/>
                <a:gd name="T3" fmla="*/ 41 h 60"/>
                <a:gd name="T4" fmla="*/ 3 w 41"/>
                <a:gd name="T5" fmla="*/ 34 h 60"/>
                <a:gd name="T6" fmla="*/ 7 w 41"/>
                <a:gd name="T7" fmla="*/ 26 h 60"/>
                <a:gd name="T8" fmla="*/ 7 w 41"/>
                <a:gd name="T9" fmla="*/ 26 h 60"/>
                <a:gd name="T10" fmla="*/ 2 w 41"/>
                <a:gd name="T11" fmla="*/ 15 h 60"/>
                <a:gd name="T12" fmla="*/ 19 w 41"/>
                <a:gd name="T13" fmla="*/ 0 h 60"/>
                <a:gd name="T14" fmla="*/ 25 w 41"/>
                <a:gd name="T15" fmla="*/ 1 h 60"/>
                <a:gd name="T16" fmla="*/ 41 w 41"/>
                <a:gd name="T17" fmla="*/ 1 h 60"/>
                <a:gd name="T18" fmla="*/ 41 w 41"/>
                <a:gd name="T19" fmla="*/ 10 h 60"/>
                <a:gd name="T20" fmla="*/ 34 w 41"/>
                <a:gd name="T21" fmla="*/ 10 h 60"/>
                <a:gd name="T22" fmla="*/ 35 w 41"/>
                <a:gd name="T23" fmla="*/ 15 h 60"/>
                <a:gd name="T24" fmla="*/ 19 w 41"/>
                <a:gd name="T25" fmla="*/ 29 h 60"/>
                <a:gd name="T26" fmla="*/ 14 w 41"/>
                <a:gd name="T27" fmla="*/ 28 h 60"/>
                <a:gd name="T28" fmla="*/ 12 w 41"/>
                <a:gd name="T29" fmla="*/ 32 h 60"/>
                <a:gd name="T30" fmla="*/ 19 w 41"/>
                <a:gd name="T31" fmla="*/ 35 h 60"/>
                <a:gd name="T32" fmla="*/ 25 w 41"/>
                <a:gd name="T33" fmla="*/ 35 h 60"/>
                <a:gd name="T34" fmla="*/ 41 w 41"/>
                <a:gd name="T35" fmla="*/ 45 h 60"/>
                <a:gd name="T36" fmla="*/ 18 w 41"/>
                <a:gd name="T37" fmla="*/ 60 h 60"/>
                <a:gd name="T38" fmla="*/ 0 w 41"/>
                <a:gd name="T39" fmla="*/ 50 h 60"/>
                <a:gd name="T40" fmla="*/ 6 w 41"/>
                <a:gd name="T41" fmla="*/ 41 h 60"/>
                <a:gd name="T42" fmla="*/ 20 w 41"/>
                <a:gd name="T43" fmla="*/ 52 h 60"/>
                <a:gd name="T44" fmla="*/ 29 w 41"/>
                <a:gd name="T45" fmla="*/ 47 h 60"/>
                <a:gd name="T46" fmla="*/ 23 w 41"/>
                <a:gd name="T47" fmla="*/ 44 h 60"/>
                <a:gd name="T48" fmla="*/ 19 w 41"/>
                <a:gd name="T49" fmla="*/ 44 h 60"/>
                <a:gd name="T50" fmla="*/ 13 w 41"/>
                <a:gd name="T51" fmla="*/ 44 h 60"/>
                <a:gd name="T52" fmla="*/ 11 w 41"/>
                <a:gd name="T53" fmla="*/ 48 h 60"/>
                <a:gd name="T54" fmla="*/ 20 w 41"/>
                <a:gd name="T55" fmla="*/ 52 h 60"/>
                <a:gd name="T56" fmla="*/ 25 w 41"/>
                <a:gd name="T57" fmla="*/ 15 h 60"/>
                <a:gd name="T58" fmla="*/ 19 w 41"/>
                <a:gd name="T59" fmla="*/ 8 h 60"/>
                <a:gd name="T60" fmla="*/ 13 w 41"/>
                <a:gd name="T61" fmla="*/ 15 h 60"/>
                <a:gd name="T62" fmla="*/ 19 w 41"/>
                <a:gd name="T63" fmla="*/ 22 h 60"/>
                <a:gd name="T64" fmla="*/ 25 w 41"/>
                <a:gd name="T65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" h="60">
                  <a:moveTo>
                    <a:pt x="6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4" y="39"/>
                    <a:pt x="3" y="37"/>
                    <a:pt x="3" y="34"/>
                  </a:cubicBezTo>
                  <a:cubicBezTo>
                    <a:pt x="3" y="31"/>
                    <a:pt x="5" y="28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4" y="24"/>
                    <a:pt x="2" y="20"/>
                    <a:pt x="2" y="15"/>
                  </a:cubicBezTo>
                  <a:cubicBezTo>
                    <a:pt x="2" y="5"/>
                    <a:pt x="10" y="0"/>
                    <a:pt x="19" y="0"/>
                  </a:cubicBezTo>
                  <a:cubicBezTo>
                    <a:pt x="21" y="0"/>
                    <a:pt x="23" y="0"/>
                    <a:pt x="25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5" y="11"/>
                    <a:pt x="35" y="13"/>
                    <a:pt x="35" y="15"/>
                  </a:cubicBezTo>
                  <a:cubicBezTo>
                    <a:pt x="35" y="25"/>
                    <a:pt x="28" y="29"/>
                    <a:pt x="19" y="29"/>
                  </a:cubicBezTo>
                  <a:cubicBezTo>
                    <a:pt x="17" y="29"/>
                    <a:pt x="16" y="29"/>
                    <a:pt x="14" y="28"/>
                  </a:cubicBezTo>
                  <a:cubicBezTo>
                    <a:pt x="13" y="29"/>
                    <a:pt x="12" y="30"/>
                    <a:pt x="12" y="32"/>
                  </a:cubicBezTo>
                  <a:cubicBezTo>
                    <a:pt x="12" y="34"/>
                    <a:pt x="14" y="35"/>
                    <a:pt x="19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36" y="35"/>
                    <a:pt x="41" y="38"/>
                    <a:pt x="41" y="45"/>
                  </a:cubicBezTo>
                  <a:cubicBezTo>
                    <a:pt x="41" y="54"/>
                    <a:pt x="32" y="60"/>
                    <a:pt x="18" y="60"/>
                  </a:cubicBezTo>
                  <a:cubicBezTo>
                    <a:pt x="8" y="60"/>
                    <a:pt x="0" y="57"/>
                    <a:pt x="0" y="50"/>
                  </a:cubicBezTo>
                  <a:cubicBezTo>
                    <a:pt x="0" y="46"/>
                    <a:pt x="3" y="43"/>
                    <a:pt x="6" y="41"/>
                  </a:cubicBezTo>
                  <a:close/>
                  <a:moveTo>
                    <a:pt x="20" y="52"/>
                  </a:moveTo>
                  <a:cubicBezTo>
                    <a:pt x="25" y="52"/>
                    <a:pt x="29" y="50"/>
                    <a:pt x="29" y="47"/>
                  </a:cubicBezTo>
                  <a:cubicBezTo>
                    <a:pt x="29" y="45"/>
                    <a:pt x="27" y="44"/>
                    <a:pt x="23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6" y="44"/>
                    <a:pt x="14" y="44"/>
                    <a:pt x="13" y="44"/>
                  </a:cubicBezTo>
                  <a:cubicBezTo>
                    <a:pt x="11" y="45"/>
                    <a:pt x="11" y="46"/>
                    <a:pt x="11" y="48"/>
                  </a:cubicBezTo>
                  <a:cubicBezTo>
                    <a:pt x="11" y="51"/>
                    <a:pt x="14" y="52"/>
                    <a:pt x="20" y="52"/>
                  </a:cubicBezTo>
                  <a:close/>
                  <a:moveTo>
                    <a:pt x="25" y="15"/>
                  </a:moveTo>
                  <a:cubicBezTo>
                    <a:pt x="25" y="11"/>
                    <a:pt x="22" y="8"/>
                    <a:pt x="19" y="8"/>
                  </a:cubicBezTo>
                  <a:cubicBezTo>
                    <a:pt x="16" y="8"/>
                    <a:pt x="13" y="10"/>
                    <a:pt x="13" y="15"/>
                  </a:cubicBezTo>
                  <a:cubicBezTo>
                    <a:pt x="13" y="19"/>
                    <a:pt x="16" y="22"/>
                    <a:pt x="19" y="22"/>
                  </a:cubicBezTo>
                  <a:cubicBezTo>
                    <a:pt x="22" y="22"/>
                    <a:pt x="25" y="19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1"/>
            <p:cNvSpPr>
              <a:spLocks noEditPoints="1"/>
            </p:cNvSpPr>
            <p:nvPr userDrawn="1"/>
          </p:nvSpPr>
          <p:spPr bwMode="auto">
            <a:xfrm>
              <a:off x="2779713" y="7054851"/>
              <a:ext cx="119063" cy="133350"/>
            </a:xfrm>
            <a:custGeom>
              <a:avLst/>
              <a:gdLst>
                <a:gd name="T0" fmla="*/ 20 w 40"/>
                <a:gd name="T1" fmla="*/ 0 h 44"/>
                <a:gd name="T2" fmla="*/ 40 w 40"/>
                <a:gd name="T3" fmla="*/ 22 h 44"/>
                <a:gd name="T4" fmla="*/ 20 w 40"/>
                <a:gd name="T5" fmla="*/ 44 h 44"/>
                <a:gd name="T6" fmla="*/ 0 w 40"/>
                <a:gd name="T7" fmla="*/ 22 h 44"/>
                <a:gd name="T8" fmla="*/ 20 w 40"/>
                <a:gd name="T9" fmla="*/ 0 h 44"/>
                <a:gd name="T10" fmla="*/ 20 w 40"/>
                <a:gd name="T11" fmla="*/ 34 h 44"/>
                <a:gd name="T12" fmla="*/ 28 w 40"/>
                <a:gd name="T13" fmla="*/ 22 h 44"/>
                <a:gd name="T14" fmla="*/ 20 w 40"/>
                <a:gd name="T15" fmla="*/ 10 h 44"/>
                <a:gd name="T16" fmla="*/ 12 w 40"/>
                <a:gd name="T17" fmla="*/ 22 h 44"/>
                <a:gd name="T18" fmla="*/ 20 w 40"/>
                <a:gd name="T19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4">
                  <a:moveTo>
                    <a:pt x="20" y="0"/>
                  </a:moveTo>
                  <a:cubicBezTo>
                    <a:pt x="30" y="0"/>
                    <a:pt x="40" y="8"/>
                    <a:pt x="40" y="22"/>
                  </a:cubicBezTo>
                  <a:cubicBezTo>
                    <a:pt x="40" y="36"/>
                    <a:pt x="30" y="44"/>
                    <a:pt x="20" y="44"/>
                  </a:cubicBezTo>
                  <a:cubicBezTo>
                    <a:pt x="9" y="44"/>
                    <a:pt x="0" y="36"/>
                    <a:pt x="0" y="22"/>
                  </a:cubicBezTo>
                  <a:cubicBezTo>
                    <a:pt x="0" y="8"/>
                    <a:pt x="9" y="0"/>
                    <a:pt x="20" y="0"/>
                  </a:cubicBezTo>
                  <a:close/>
                  <a:moveTo>
                    <a:pt x="20" y="34"/>
                  </a:moveTo>
                  <a:cubicBezTo>
                    <a:pt x="25" y="34"/>
                    <a:pt x="28" y="29"/>
                    <a:pt x="28" y="22"/>
                  </a:cubicBezTo>
                  <a:cubicBezTo>
                    <a:pt x="28" y="14"/>
                    <a:pt x="25" y="10"/>
                    <a:pt x="20" y="10"/>
                  </a:cubicBezTo>
                  <a:cubicBezTo>
                    <a:pt x="15" y="10"/>
                    <a:pt x="12" y="14"/>
                    <a:pt x="12" y="22"/>
                  </a:cubicBezTo>
                  <a:cubicBezTo>
                    <a:pt x="12" y="29"/>
                    <a:pt x="15" y="34"/>
                    <a:pt x="2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auto">
            <a:xfrm>
              <a:off x="2908301" y="7058026"/>
              <a:ext cx="123825" cy="127000"/>
            </a:xfrm>
            <a:custGeom>
              <a:avLst/>
              <a:gdLst>
                <a:gd name="T0" fmla="*/ 0 w 42"/>
                <a:gd name="T1" fmla="*/ 0 h 42"/>
                <a:gd name="T2" fmla="*/ 12 w 42"/>
                <a:gd name="T3" fmla="*/ 0 h 42"/>
                <a:gd name="T4" fmla="*/ 17 w 42"/>
                <a:gd name="T5" fmla="*/ 20 h 42"/>
                <a:gd name="T6" fmla="*/ 21 w 42"/>
                <a:gd name="T7" fmla="*/ 32 h 42"/>
                <a:gd name="T8" fmla="*/ 21 w 42"/>
                <a:gd name="T9" fmla="*/ 32 h 42"/>
                <a:gd name="T10" fmla="*/ 24 w 42"/>
                <a:gd name="T11" fmla="*/ 20 h 42"/>
                <a:gd name="T12" fmla="*/ 30 w 42"/>
                <a:gd name="T13" fmla="*/ 0 h 42"/>
                <a:gd name="T14" fmla="*/ 42 w 42"/>
                <a:gd name="T15" fmla="*/ 0 h 42"/>
                <a:gd name="T16" fmla="*/ 28 w 42"/>
                <a:gd name="T17" fmla="*/ 42 h 42"/>
                <a:gd name="T18" fmla="*/ 14 w 42"/>
                <a:gd name="T19" fmla="*/ 42 h 42"/>
                <a:gd name="T20" fmla="*/ 0 w 42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2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9" y="24"/>
                    <a:pt x="20" y="28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2" y="28"/>
                    <a:pt x="23" y="24"/>
                    <a:pt x="24" y="2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14" y="42"/>
                    <a:pt x="14" y="42"/>
                    <a:pt x="14" y="4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Oval 23"/>
            <p:cNvSpPr>
              <a:spLocks noChangeArrowheads="1"/>
            </p:cNvSpPr>
            <p:nvPr userDrawn="1"/>
          </p:nvSpPr>
          <p:spPr bwMode="auto">
            <a:xfrm>
              <a:off x="3038476" y="7138988"/>
              <a:ext cx="44450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auto">
            <a:xfrm>
              <a:off x="3109913" y="7058026"/>
              <a:ext cx="109538" cy="130175"/>
            </a:xfrm>
            <a:custGeom>
              <a:avLst/>
              <a:gdLst>
                <a:gd name="T0" fmla="*/ 0 w 37"/>
                <a:gd name="T1" fmla="*/ 0 h 43"/>
                <a:gd name="T2" fmla="*/ 12 w 37"/>
                <a:gd name="T3" fmla="*/ 0 h 43"/>
                <a:gd name="T4" fmla="*/ 12 w 37"/>
                <a:gd name="T5" fmla="*/ 24 h 43"/>
                <a:gd name="T6" fmla="*/ 17 w 37"/>
                <a:gd name="T7" fmla="*/ 32 h 43"/>
                <a:gd name="T8" fmla="*/ 25 w 37"/>
                <a:gd name="T9" fmla="*/ 27 h 43"/>
                <a:gd name="T10" fmla="*/ 25 w 37"/>
                <a:gd name="T11" fmla="*/ 0 h 43"/>
                <a:gd name="T12" fmla="*/ 37 w 37"/>
                <a:gd name="T13" fmla="*/ 0 h 43"/>
                <a:gd name="T14" fmla="*/ 37 w 37"/>
                <a:gd name="T15" fmla="*/ 42 h 43"/>
                <a:gd name="T16" fmla="*/ 27 w 37"/>
                <a:gd name="T17" fmla="*/ 42 h 43"/>
                <a:gd name="T18" fmla="*/ 26 w 37"/>
                <a:gd name="T19" fmla="*/ 36 h 43"/>
                <a:gd name="T20" fmla="*/ 26 w 37"/>
                <a:gd name="T21" fmla="*/ 36 h 43"/>
                <a:gd name="T22" fmla="*/ 13 w 37"/>
                <a:gd name="T23" fmla="*/ 43 h 43"/>
                <a:gd name="T24" fmla="*/ 0 w 37"/>
                <a:gd name="T25" fmla="*/ 26 h 43"/>
                <a:gd name="T26" fmla="*/ 0 w 37"/>
                <a:gd name="T2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43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0"/>
                    <a:pt x="14" y="32"/>
                    <a:pt x="17" y="32"/>
                  </a:cubicBezTo>
                  <a:cubicBezTo>
                    <a:pt x="21" y="32"/>
                    <a:pt x="22" y="31"/>
                    <a:pt x="25" y="2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2" y="40"/>
                    <a:pt x="19" y="43"/>
                    <a:pt x="13" y="43"/>
                  </a:cubicBezTo>
                  <a:cubicBezTo>
                    <a:pt x="4" y="43"/>
                    <a:pt x="0" y="36"/>
                    <a:pt x="0" y="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5"/>
            <p:cNvSpPr>
              <a:spLocks/>
            </p:cNvSpPr>
            <p:nvPr userDrawn="1"/>
          </p:nvSpPr>
          <p:spPr bwMode="auto">
            <a:xfrm>
              <a:off x="3251201" y="7005638"/>
              <a:ext cx="119063" cy="179388"/>
            </a:xfrm>
            <a:custGeom>
              <a:avLst/>
              <a:gdLst>
                <a:gd name="T0" fmla="*/ 0 w 75"/>
                <a:gd name="T1" fmla="*/ 0 h 113"/>
                <a:gd name="T2" fmla="*/ 23 w 75"/>
                <a:gd name="T3" fmla="*/ 0 h 113"/>
                <a:gd name="T4" fmla="*/ 23 w 75"/>
                <a:gd name="T5" fmla="*/ 63 h 113"/>
                <a:gd name="T6" fmla="*/ 23 w 75"/>
                <a:gd name="T7" fmla="*/ 63 h 113"/>
                <a:gd name="T8" fmla="*/ 47 w 75"/>
                <a:gd name="T9" fmla="*/ 33 h 113"/>
                <a:gd name="T10" fmla="*/ 73 w 75"/>
                <a:gd name="T11" fmla="*/ 33 h 113"/>
                <a:gd name="T12" fmla="*/ 45 w 75"/>
                <a:gd name="T13" fmla="*/ 65 h 113"/>
                <a:gd name="T14" fmla="*/ 75 w 75"/>
                <a:gd name="T15" fmla="*/ 113 h 113"/>
                <a:gd name="T16" fmla="*/ 49 w 75"/>
                <a:gd name="T17" fmla="*/ 113 h 113"/>
                <a:gd name="T18" fmla="*/ 32 w 75"/>
                <a:gd name="T19" fmla="*/ 80 h 113"/>
                <a:gd name="T20" fmla="*/ 23 w 75"/>
                <a:gd name="T21" fmla="*/ 92 h 113"/>
                <a:gd name="T22" fmla="*/ 23 w 75"/>
                <a:gd name="T23" fmla="*/ 113 h 113"/>
                <a:gd name="T24" fmla="*/ 0 w 75"/>
                <a:gd name="T25" fmla="*/ 113 h 113"/>
                <a:gd name="T26" fmla="*/ 0 w 75"/>
                <a:gd name="T2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113">
                  <a:moveTo>
                    <a:pt x="0" y="0"/>
                  </a:moveTo>
                  <a:lnTo>
                    <a:pt x="23" y="0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47" y="33"/>
                  </a:lnTo>
                  <a:lnTo>
                    <a:pt x="73" y="33"/>
                  </a:lnTo>
                  <a:lnTo>
                    <a:pt x="45" y="65"/>
                  </a:lnTo>
                  <a:lnTo>
                    <a:pt x="75" y="113"/>
                  </a:lnTo>
                  <a:lnTo>
                    <a:pt x="49" y="113"/>
                  </a:lnTo>
                  <a:lnTo>
                    <a:pt x="32" y="80"/>
                  </a:lnTo>
                  <a:lnTo>
                    <a:pt x="23" y="92"/>
                  </a:lnTo>
                  <a:lnTo>
                    <a:pt x="23" y="113"/>
                  </a:lnTo>
                  <a:lnTo>
                    <a:pt x="0" y="11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6CB06DD-DF77-C88C-ACFA-0175EC209A92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8232775" y="190500"/>
            <a:ext cx="22955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FF8C00">
                    <a:alpha val="50000"/>
                  </a:srgbClr>
                </a:solidFill>
                <a:latin typeface="Aptos" panose="020B0004020202020204" pitchFamily="34" charset="0"/>
              </a:rPr>
              <a:t>Information Classification: CONTROLLED</a:t>
            </a:r>
          </a:p>
        </p:txBody>
      </p:sp>
    </p:spTree>
    <p:extLst>
      <p:ext uri="{BB962C8B-B14F-4D97-AF65-F5344CB8AC3E}">
        <p14:creationId xmlns:p14="http://schemas.microsoft.com/office/powerpoint/2010/main" val="188493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0087C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milycorner.co.uk/how-do-i-make-separating-my-toddler-easier" TargetMode="External"/><Relationship Id="rId13" Type="http://schemas.openxmlformats.org/officeDocument/2006/relationships/hyperlink" Target="https://www.nhs.uk/conditions/baby/babys-development/potty-training-and-bedwetting/how-to-potty-train/" TargetMode="External"/><Relationship Id="rId18" Type="http://schemas.openxmlformats.org/officeDocument/2006/relationships/hyperlink" Target="https://www.bbc.co.uk/tiny-happy-people/articles/z6jggwx" TargetMode="External"/><Relationship Id="rId26" Type="http://schemas.openxmlformats.org/officeDocument/2006/relationships/image" Target="../media/image26.png"/><Relationship Id="rId3" Type="http://schemas.openxmlformats.org/officeDocument/2006/relationships/image" Target="../media/image31.png"/><Relationship Id="rId21" Type="http://schemas.openxmlformats.org/officeDocument/2006/relationships/hyperlink" Target="https://www.bbc.co.uk/tiny-happy-people/world-book-day" TargetMode="External"/><Relationship Id="rId7" Type="http://schemas.openxmlformats.org/officeDocument/2006/relationships/hyperlink" Target="https://easypeasyapp.com/for-parents-and-carers" TargetMode="External"/><Relationship Id="rId12" Type="http://schemas.openxmlformats.org/officeDocument/2006/relationships/hyperlink" Target="https://eric.org.uk/potty-training/" TargetMode="External"/><Relationship Id="rId17" Type="http://schemas.openxmlformats.org/officeDocument/2006/relationships/hyperlink" Target="https://www.bbc.co.uk/tiny-happy-people/articles/zvp88xs" TargetMode="External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www.youtube.com/watch?v=uXImT5QNWpw" TargetMode="External"/><Relationship Id="rId20" Type="http://schemas.openxmlformats.org/officeDocument/2006/relationships/hyperlink" Target="https://www.pacey.org.uk/mark-making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pacey.org.uk/starting-school/" TargetMode="External"/><Relationship Id="rId11" Type="http://schemas.openxmlformats.org/officeDocument/2006/relationships/hyperlink" Target="https://ihv.org.uk/wp-content/uploads/2015/10/PT-Toilet-training-FINAL-VERSION-17.04.23.pdf" TargetMode="External"/><Relationship Id="rId24" Type="http://schemas.openxmlformats.org/officeDocument/2006/relationships/hyperlink" Target="https://www.bbc.co.uk/tiny-happy-people/articles/znnqmfr" TargetMode="External"/><Relationship Id="rId5" Type="http://schemas.openxmlformats.org/officeDocument/2006/relationships/hyperlink" Target="https://www.familycorner.co.uk/5-tips-help-your-child-prepare-transition-reception" TargetMode="External"/><Relationship Id="rId15" Type="http://schemas.openxmlformats.org/officeDocument/2006/relationships/hyperlink" Target="https://www.youtube.com/watch?v=KNrnZag17Ek" TargetMode="External"/><Relationship Id="rId23" Type="http://schemas.openxmlformats.org/officeDocument/2006/relationships/hyperlink" Target="https://www.bbc.co.uk/tiny-happy-people/articles/zvcbgwx" TargetMode="External"/><Relationship Id="rId10" Type="http://schemas.openxmlformats.org/officeDocument/2006/relationships/hyperlink" Target="https://www.bbc.co.uk/tiny-happy-people/articles/zdxvy9q" TargetMode="External"/><Relationship Id="rId19" Type="http://schemas.openxmlformats.org/officeDocument/2006/relationships/hyperlink" Target="https://www.bbc.co.uk/tiny-happy-people/articles/z4j8d6f" TargetMode="External"/><Relationship Id="rId4" Type="http://schemas.openxmlformats.org/officeDocument/2006/relationships/hyperlink" Target="https://www.parentkind.org.uk/for-parents/be-school-ready#heading547662" TargetMode="External"/><Relationship Id="rId9" Type="http://schemas.openxmlformats.org/officeDocument/2006/relationships/hyperlink" Target="http://bit.ly/3QAcZrM" TargetMode="External"/><Relationship Id="rId14" Type="http://schemas.openxmlformats.org/officeDocument/2006/relationships/hyperlink" Target="https://downsyndromeuk.co.uk/parents/toilettraining/" TargetMode="External"/><Relationship Id="rId22" Type="http://schemas.openxmlformats.org/officeDocument/2006/relationships/hyperlink" Target="https://www.bbc.co.uk/tiny-happy-people/articles/zj6nsk7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peechandlanguage.org.uk/" TargetMode="External"/><Relationship Id="rId7" Type="http://schemas.openxmlformats.org/officeDocument/2006/relationships/image" Target="../media/image33.png"/><Relationship Id="rId2" Type="http://schemas.openxmlformats.org/officeDocument/2006/relationships/hyperlink" Target="https://www.familylives.org.uk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hyperlink" Target="https://www.kids.org.uk/" TargetMode="External"/><Relationship Id="rId4" Type="http://schemas.openxmlformats.org/officeDocument/2006/relationships/hyperlink" Target="https://dingley.org.uk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rnwall.gov.uk/childrensautism#adviceline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secure2.sla-online.co.uk/v3/Resources/Page/30924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arah.pike@cornwall.gov.uk" TargetMode="External"/><Relationship Id="rId2" Type="http://schemas.openxmlformats.org/officeDocument/2006/relationships/hyperlink" Target="https://www.armedforcescovenant.gov.uk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hyperlink" Target="https://www.cornwall.gov.uk/council-news/together-for-families/80-000-grant-will-help-young-children-and-families-from-cornwall-s-armed-forces-community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early-years-foundation-stage-framework--2" TargetMode="External"/><Relationship Id="rId2" Type="http://schemas.openxmlformats.org/officeDocument/2006/relationships/hyperlink" Target="https://www.gov.uk/government/publications/giving-every-child-the-best-start-in-life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media/686bd62a10d550c668de3be7/Giving_every_child_the_best_start_in_life.pdf" TargetMode="External"/><Relationship Id="rId2" Type="http://schemas.openxmlformats.org/officeDocument/2006/relationships/hyperlink" Target="https://www.beststartinlife.gov.uk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earlyyears.cornwall.gov.uk/training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pply-for-school-based-nurseries-capital-grant.education.gov.uk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undationyears.org.uk/2025/07/early-years-foundation-stage-eyfs-safeguarding-reforms-2025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early-years-foundation-stage-framework--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iteracytrust.org.uk/programmes/everyone-ready-school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artingreception.co.uk/wp-content/uploads/2025/03/Starting-Reception.pdf" TargetMode="External"/><Relationship Id="rId2" Type="http://schemas.openxmlformats.org/officeDocument/2006/relationships/hyperlink" Target="https://startingreception.co.uk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8188" y="2772519"/>
            <a:ext cx="6192688" cy="21390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5000" b="1">
                <a:solidFill>
                  <a:srgbClr val="0087CD"/>
                </a:solidFill>
              </a:rPr>
              <a:t>Early Years Leaders in Schools</a:t>
            </a:r>
          </a:p>
          <a:p>
            <a:pPr>
              <a:spcAft>
                <a:spcPts val="600"/>
              </a:spcAft>
            </a:pPr>
            <a:r>
              <a:rPr lang="en-US" sz="2800" b="1">
                <a:solidFill>
                  <a:srgbClr val="0087CD"/>
                </a:solidFill>
                <a:ea typeface="Calibri"/>
                <a:cs typeface="Calibri"/>
              </a:rPr>
              <a:t>1st October 2025</a:t>
            </a:r>
          </a:p>
        </p:txBody>
      </p:sp>
    </p:spTree>
    <p:extLst>
      <p:ext uri="{BB962C8B-B14F-4D97-AF65-F5344CB8AC3E}">
        <p14:creationId xmlns:p14="http://schemas.microsoft.com/office/powerpoint/2010/main" val="2992096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8A80D-CC95-E413-B135-B20C7021B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44" y="2124225"/>
            <a:ext cx="6093645" cy="3468113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2000">
                <a:latin typeface="Calibri"/>
                <a:ea typeface="Calibri"/>
                <a:cs typeface="Calibri"/>
              </a:rPr>
              <a:t>School readiness survey: 25% starting reception not toilet trained; 33% can’t feed or dress independently </a:t>
            </a:r>
          </a:p>
          <a:p>
            <a:r>
              <a:rPr lang="en-US" sz="2000">
                <a:latin typeface="Calibri"/>
                <a:ea typeface="Calibri"/>
                <a:cs typeface="Calibri"/>
              </a:rPr>
              <a:t>Impact huge: 2.5hours of teaching time lost every day and it affects </a:t>
            </a:r>
            <a:r>
              <a:rPr lang="en-US" sz="2000" i="1">
                <a:latin typeface="Calibri"/>
                <a:ea typeface="Calibri"/>
                <a:cs typeface="Calibri"/>
              </a:rPr>
              <a:t>every </a:t>
            </a:r>
            <a:r>
              <a:rPr lang="en-US" sz="2000">
                <a:latin typeface="Calibri"/>
                <a:ea typeface="Calibri"/>
                <a:cs typeface="Calibri"/>
              </a:rPr>
              <a:t>child</a:t>
            </a:r>
          </a:p>
          <a:p>
            <a:r>
              <a:rPr lang="en-US" sz="2000">
                <a:latin typeface="Calibri"/>
                <a:ea typeface="Calibri"/>
                <a:cs typeface="Calibri"/>
              </a:rPr>
              <a:t>Lack of shared understanding: 9 out of 10 parents say their child is ‘ready’; teachers say it’s closer to half</a:t>
            </a:r>
          </a:p>
          <a:p>
            <a:r>
              <a:rPr lang="en-US" sz="2000">
                <a:latin typeface="Calibri"/>
                <a:ea typeface="Calibri"/>
                <a:cs typeface="Calibri"/>
              </a:rPr>
              <a:t>Nearly half of parents think children aren’t ready because parents don’t think it’s their job</a:t>
            </a:r>
          </a:p>
          <a:p>
            <a:r>
              <a:rPr lang="en-US" sz="2000">
                <a:latin typeface="Calibri"/>
                <a:ea typeface="Calibri"/>
                <a:cs typeface="Calibri"/>
              </a:rPr>
              <a:t>National squeamishness about talking about parenting and there’s no single definition, leaving parents in the dark</a:t>
            </a:r>
          </a:p>
        </p:txBody>
      </p:sp>
      <p:sp>
        <p:nvSpPr>
          <p:cNvPr id="4" name="AutoShape 2" descr="Exam Seating Plan.pdf">
            <a:extLst>
              <a:ext uri="{FF2B5EF4-FFF2-40B4-BE49-F238E27FC236}">
                <a16:creationId xmlns:a16="http://schemas.microsoft.com/office/drawing/2014/main" id="{A57CDB01-0551-1E7B-E7A9-D8F612962A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13033" y="3646964"/>
            <a:ext cx="267335" cy="26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0201" tIns="40100" rIns="80201" bIns="40100" numCol="1" anchor="t" anchorCtr="0" compatLnSpc="1">
            <a:prstTxWarp prst="textNoShape">
              <a:avLst/>
            </a:prstTxWarp>
          </a:bodyPr>
          <a:lstStyle/>
          <a:p>
            <a:endParaRPr lang="en-US" sz="1579"/>
          </a:p>
        </p:txBody>
      </p:sp>
      <p:sp>
        <p:nvSpPr>
          <p:cNvPr id="5" name="AutoShape 4" descr="Exam Seating Plan.pdf">
            <a:extLst>
              <a:ext uri="{FF2B5EF4-FFF2-40B4-BE49-F238E27FC236}">
                <a16:creationId xmlns:a16="http://schemas.microsoft.com/office/drawing/2014/main" id="{39872FAC-BB9B-58FC-A3A1-E9B5AE154D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46700" y="3780631"/>
            <a:ext cx="267335" cy="26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0201" tIns="40100" rIns="80201" bIns="40100" numCol="1" anchor="t" anchorCtr="0" compatLnSpc="1">
            <a:prstTxWarp prst="textNoShape">
              <a:avLst/>
            </a:prstTxWarp>
          </a:bodyPr>
          <a:lstStyle/>
          <a:p>
            <a:endParaRPr lang="en-US" sz="1579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00DA5C-CB2C-D3A6-CA9D-781C3C27714F}"/>
              </a:ext>
            </a:extLst>
          </p:cNvPr>
          <p:cNvSpPr/>
          <p:nvPr/>
        </p:nvSpPr>
        <p:spPr>
          <a:xfrm>
            <a:off x="561403" y="1458885"/>
            <a:ext cx="1065854" cy="517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9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4B4348-5670-3F89-CB9C-BC020B0315FC}"/>
              </a:ext>
            </a:extLst>
          </p:cNvPr>
          <p:cNvCxnSpPr>
            <a:cxnSpLocks/>
          </p:cNvCxnSpPr>
          <p:nvPr/>
        </p:nvCxnSpPr>
        <p:spPr>
          <a:xfrm>
            <a:off x="0" y="773112"/>
            <a:ext cx="10693400" cy="0"/>
          </a:xfrm>
          <a:prstGeom prst="line">
            <a:avLst/>
          </a:prstGeom>
          <a:ln w="127000">
            <a:solidFill>
              <a:srgbClr val="FCD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151742-BBD9-92D9-1170-61D97071079F}"/>
              </a:ext>
            </a:extLst>
          </p:cNvPr>
          <p:cNvCxnSpPr>
            <a:cxnSpLocks/>
          </p:cNvCxnSpPr>
          <p:nvPr/>
        </p:nvCxnSpPr>
        <p:spPr>
          <a:xfrm>
            <a:off x="30847" y="6740595"/>
            <a:ext cx="10662554" cy="0"/>
          </a:xfrm>
          <a:prstGeom prst="line">
            <a:avLst/>
          </a:prstGeom>
          <a:ln w="127000">
            <a:solidFill>
              <a:srgbClr val="FCD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0AE00F-9F00-EEDA-2778-9320AB60EC4A}"/>
              </a:ext>
            </a:extLst>
          </p:cNvPr>
          <p:cNvCxnSpPr>
            <a:cxnSpLocks/>
          </p:cNvCxnSpPr>
          <p:nvPr/>
        </p:nvCxnSpPr>
        <p:spPr>
          <a:xfrm>
            <a:off x="0" y="715276"/>
            <a:ext cx="0" cy="6072874"/>
          </a:xfrm>
          <a:prstGeom prst="line">
            <a:avLst/>
          </a:prstGeom>
          <a:ln w="127000">
            <a:solidFill>
              <a:srgbClr val="FCD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71C178-34C2-99D2-215A-68035515C2D3}"/>
              </a:ext>
            </a:extLst>
          </p:cNvPr>
          <p:cNvCxnSpPr>
            <a:cxnSpLocks/>
          </p:cNvCxnSpPr>
          <p:nvPr/>
        </p:nvCxnSpPr>
        <p:spPr>
          <a:xfrm>
            <a:off x="10636848" y="797532"/>
            <a:ext cx="0" cy="5966199"/>
          </a:xfrm>
          <a:prstGeom prst="line">
            <a:avLst/>
          </a:prstGeom>
          <a:ln w="127000">
            <a:solidFill>
              <a:srgbClr val="FCD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cartoon of a child and a cat building a tower&#10;&#10;AI-generated content may be incorrect.">
            <a:extLst>
              <a:ext uri="{FF2B5EF4-FFF2-40B4-BE49-F238E27FC236}">
                <a16:creationId xmlns:a16="http://schemas.microsoft.com/office/drawing/2014/main" id="{1379A71B-31ED-8D2F-8F9C-AF4AE766B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138" y="2566283"/>
            <a:ext cx="2655724" cy="26367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276ADE-B504-10DB-0EDA-34671DD7C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2" y="1348265"/>
            <a:ext cx="9552252" cy="962406"/>
          </a:xfrm>
        </p:spPr>
        <p:txBody>
          <a:bodyPr/>
          <a:lstStyle/>
          <a:p>
            <a:r>
              <a:rPr lang="en-US">
                <a:latin typeface="Aptos" panose="020B0004020202020204" pitchFamily="34" charset="0"/>
              </a:rPr>
              <a:t>Why Starting Reception? </a:t>
            </a:r>
          </a:p>
        </p:txBody>
      </p:sp>
    </p:spTree>
    <p:extLst>
      <p:ext uri="{BB962C8B-B14F-4D97-AF65-F5344CB8AC3E}">
        <p14:creationId xmlns:p14="http://schemas.microsoft.com/office/powerpoint/2010/main" val="3931945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C0C890-B0A5-EB3A-7855-DE4643D1DE2C}"/>
              </a:ext>
            </a:extLst>
          </p:cNvPr>
          <p:cNvSpPr txBox="1"/>
          <p:nvPr/>
        </p:nvSpPr>
        <p:spPr>
          <a:xfrm>
            <a:off x="572861" y="1318016"/>
            <a:ext cx="9316776" cy="416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105" b="0" i="0" u="none" strike="noStrike" baseline="0" noProof="0">
                <a:solidFill>
                  <a:srgbClr val="143566"/>
                </a:solidFill>
                <a:latin typeface="Aptos" panose="020B0004020202020204" pitchFamily="34" charset="0"/>
              </a:rPr>
              <a:t>This definition was created collaboratively by:</a:t>
            </a:r>
            <a:endParaRPr lang="en-GB" sz="2105">
              <a:solidFill>
                <a:srgbClr val="143566"/>
              </a:solidFill>
              <a:latin typeface="Aptos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3BD69B-2CA3-B637-EF82-DBF0DE881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568" y="2002324"/>
            <a:ext cx="1399001" cy="6431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9B1CEA-888E-A033-62A8-1A4DCE624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76" y="1793315"/>
            <a:ext cx="2147334" cy="10611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8582FA-8364-1B3C-3E43-344255868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887" y="1801590"/>
            <a:ext cx="1111266" cy="1086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257BE0-9749-949F-B0F7-E6E7581D4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851" y="1793742"/>
            <a:ext cx="1629300" cy="10110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D5E74A-A038-68BC-982F-596001CFE3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0469" y="1832409"/>
            <a:ext cx="1579167" cy="852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D74C3C-2973-08B2-3C07-3CDAD9F45B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3664" y="2766376"/>
            <a:ext cx="1607035" cy="14422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625ED5-20BC-EDC4-16F0-F5277836C3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0434" y="2963931"/>
            <a:ext cx="1917892" cy="10452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0F288F-6244-5030-04D1-F2925EDCB2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6876" y="2875546"/>
            <a:ext cx="1291951" cy="12547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734606-B3DD-9DED-748A-D80E713014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14974" y="2924830"/>
            <a:ext cx="1960347" cy="10527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A7A185F-6D23-5C39-4F57-D583A9C4E9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5674" y="4091479"/>
            <a:ext cx="1403704" cy="11781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9B584B9-FB82-4353-8DA9-800BF3C021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76979" y="4434316"/>
            <a:ext cx="1917893" cy="9377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2C5C0CA-E148-FC77-C341-D2F6FC24AB0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1271" y="4235777"/>
            <a:ext cx="1069489" cy="113633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8BCAA50-AFCE-E760-606B-0765393852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5666" y="4235777"/>
            <a:ext cx="1487259" cy="11196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626B326-9A94-F211-7E4E-B8CB45C426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67830" y="4162801"/>
            <a:ext cx="1620945" cy="105277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FF13AB1-8D73-140C-D369-4A97AABB716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09621" y="5451572"/>
            <a:ext cx="1671077" cy="10360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69C2FCE-0045-5BD9-9C80-4138213EBB2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73815" y="5407452"/>
            <a:ext cx="1921739" cy="94415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33C6396-E5FE-8096-23DE-38743BE6851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89227" y="5269588"/>
            <a:ext cx="1671077" cy="136300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F335208-4440-6D77-F5A9-E07E18FB876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05569" y="5245667"/>
            <a:ext cx="1737920" cy="1186465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AC2C921A-542C-C758-3369-F5BBC94E6539}"/>
              </a:ext>
            </a:extLst>
          </p:cNvPr>
          <p:cNvSpPr/>
          <p:nvPr/>
        </p:nvSpPr>
        <p:spPr>
          <a:xfrm>
            <a:off x="418825" y="1120648"/>
            <a:ext cx="1247563" cy="935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117318C-D1AF-769C-DD94-B25F83404315}"/>
              </a:ext>
            </a:extLst>
          </p:cNvPr>
          <p:cNvCxnSpPr>
            <a:cxnSpLocks/>
          </p:cNvCxnSpPr>
          <p:nvPr/>
        </p:nvCxnSpPr>
        <p:spPr>
          <a:xfrm>
            <a:off x="0" y="773112"/>
            <a:ext cx="10693400" cy="0"/>
          </a:xfrm>
          <a:prstGeom prst="line">
            <a:avLst/>
          </a:prstGeom>
          <a:ln w="127000">
            <a:solidFill>
              <a:srgbClr val="FCD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30EF230-B0AF-FA8F-CFE8-07E834716A2F}"/>
              </a:ext>
            </a:extLst>
          </p:cNvPr>
          <p:cNvCxnSpPr>
            <a:cxnSpLocks/>
          </p:cNvCxnSpPr>
          <p:nvPr/>
        </p:nvCxnSpPr>
        <p:spPr>
          <a:xfrm>
            <a:off x="30847" y="6740595"/>
            <a:ext cx="10662554" cy="0"/>
          </a:xfrm>
          <a:prstGeom prst="line">
            <a:avLst/>
          </a:prstGeom>
          <a:ln w="127000">
            <a:solidFill>
              <a:srgbClr val="FCD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36B1D5-15C7-287D-DBB5-07D698E6D1DB}"/>
              </a:ext>
            </a:extLst>
          </p:cNvPr>
          <p:cNvCxnSpPr>
            <a:cxnSpLocks/>
          </p:cNvCxnSpPr>
          <p:nvPr/>
        </p:nvCxnSpPr>
        <p:spPr>
          <a:xfrm>
            <a:off x="0" y="715276"/>
            <a:ext cx="0" cy="6072874"/>
          </a:xfrm>
          <a:prstGeom prst="line">
            <a:avLst/>
          </a:prstGeom>
          <a:ln w="127000">
            <a:solidFill>
              <a:srgbClr val="FCD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5D4518-1EB1-ECF5-EE71-901CA607014D}"/>
              </a:ext>
            </a:extLst>
          </p:cNvPr>
          <p:cNvCxnSpPr>
            <a:cxnSpLocks/>
          </p:cNvCxnSpPr>
          <p:nvPr/>
        </p:nvCxnSpPr>
        <p:spPr>
          <a:xfrm>
            <a:off x="10636848" y="797532"/>
            <a:ext cx="0" cy="5966199"/>
          </a:xfrm>
          <a:prstGeom prst="line">
            <a:avLst/>
          </a:prstGeom>
          <a:ln w="127000">
            <a:solidFill>
              <a:srgbClr val="FCD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47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4262D-7D09-A9C2-196A-89EB791A6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xam Seating Plan.pdf">
            <a:extLst>
              <a:ext uri="{FF2B5EF4-FFF2-40B4-BE49-F238E27FC236}">
                <a16:creationId xmlns:a16="http://schemas.microsoft.com/office/drawing/2014/main" id="{5F367782-2F8F-7C64-7E92-9368637BB0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13033" y="3646964"/>
            <a:ext cx="267335" cy="26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0201" tIns="40100" rIns="80201" bIns="40100" numCol="1" anchor="t" anchorCtr="0" compatLnSpc="1">
            <a:prstTxWarp prst="textNoShape">
              <a:avLst/>
            </a:prstTxWarp>
          </a:bodyPr>
          <a:lstStyle/>
          <a:p>
            <a:endParaRPr lang="en-US" sz="1579"/>
          </a:p>
        </p:txBody>
      </p:sp>
      <p:sp>
        <p:nvSpPr>
          <p:cNvPr id="5" name="AutoShape 4" descr="Exam Seating Plan.pdf">
            <a:extLst>
              <a:ext uri="{FF2B5EF4-FFF2-40B4-BE49-F238E27FC236}">
                <a16:creationId xmlns:a16="http://schemas.microsoft.com/office/drawing/2014/main" id="{6D947577-27D9-0736-02C2-BD6083FBEF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46700" y="3780631"/>
            <a:ext cx="267335" cy="26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0201" tIns="40100" rIns="80201" bIns="40100" numCol="1" anchor="t" anchorCtr="0" compatLnSpc="1">
            <a:prstTxWarp prst="textNoShape">
              <a:avLst/>
            </a:prstTxWarp>
          </a:bodyPr>
          <a:lstStyle/>
          <a:p>
            <a:endParaRPr lang="en-US" sz="1579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BDEB61-D4EC-2501-4FBD-E424E6A5BF9C}"/>
              </a:ext>
            </a:extLst>
          </p:cNvPr>
          <p:cNvSpPr/>
          <p:nvPr/>
        </p:nvSpPr>
        <p:spPr>
          <a:xfrm>
            <a:off x="561403" y="1458885"/>
            <a:ext cx="1065854" cy="517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9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3D3C15-A952-4E82-5A36-5445F5D51418}"/>
              </a:ext>
            </a:extLst>
          </p:cNvPr>
          <p:cNvCxnSpPr>
            <a:cxnSpLocks/>
          </p:cNvCxnSpPr>
          <p:nvPr/>
        </p:nvCxnSpPr>
        <p:spPr>
          <a:xfrm>
            <a:off x="0" y="773112"/>
            <a:ext cx="10693400" cy="0"/>
          </a:xfrm>
          <a:prstGeom prst="line">
            <a:avLst/>
          </a:prstGeom>
          <a:ln w="127000">
            <a:solidFill>
              <a:srgbClr val="FCD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8723F3-E3E2-2E43-A125-B30E45257987}"/>
              </a:ext>
            </a:extLst>
          </p:cNvPr>
          <p:cNvCxnSpPr>
            <a:cxnSpLocks/>
          </p:cNvCxnSpPr>
          <p:nvPr/>
        </p:nvCxnSpPr>
        <p:spPr>
          <a:xfrm>
            <a:off x="30847" y="6740595"/>
            <a:ext cx="10662554" cy="0"/>
          </a:xfrm>
          <a:prstGeom prst="line">
            <a:avLst/>
          </a:prstGeom>
          <a:ln w="127000">
            <a:solidFill>
              <a:srgbClr val="FCD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367CA4-90F1-90B9-DCE8-1E66E49AE40C}"/>
              </a:ext>
            </a:extLst>
          </p:cNvPr>
          <p:cNvCxnSpPr>
            <a:cxnSpLocks/>
          </p:cNvCxnSpPr>
          <p:nvPr/>
        </p:nvCxnSpPr>
        <p:spPr>
          <a:xfrm>
            <a:off x="0" y="715276"/>
            <a:ext cx="0" cy="6072874"/>
          </a:xfrm>
          <a:prstGeom prst="line">
            <a:avLst/>
          </a:prstGeom>
          <a:ln w="127000">
            <a:solidFill>
              <a:srgbClr val="FCD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D63AC3-3DF7-2857-54F5-00EB9433AE3A}"/>
              </a:ext>
            </a:extLst>
          </p:cNvPr>
          <p:cNvCxnSpPr>
            <a:cxnSpLocks/>
          </p:cNvCxnSpPr>
          <p:nvPr/>
        </p:nvCxnSpPr>
        <p:spPr>
          <a:xfrm>
            <a:off x="10636848" y="797532"/>
            <a:ext cx="0" cy="5966199"/>
          </a:xfrm>
          <a:prstGeom prst="line">
            <a:avLst/>
          </a:prstGeom>
          <a:ln w="127000">
            <a:solidFill>
              <a:srgbClr val="FCD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D8C12BE-1BB8-0049-641B-D1F830F67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299" y="1457157"/>
            <a:ext cx="9552252" cy="962406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ptos" panose="020B0004020202020204" pitchFamily="34" charset="0"/>
              </a:rPr>
              <a:t>‘Starting reception’ not ‘school readiness’?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B9775-55E2-C334-D2F2-2933F1A0E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9" y="2804220"/>
            <a:ext cx="5953055" cy="3083456"/>
          </a:xfrm>
        </p:spPr>
        <p:txBody>
          <a:bodyPr lIns="91440" tIns="45720" rIns="91440" bIns="45720" anchor="t"/>
          <a:lstStyle/>
          <a:p>
            <a:r>
              <a:rPr lang="en-US" sz="2000">
                <a:latin typeface="Calibri"/>
                <a:ea typeface="Calibri"/>
                <a:cs typeface="Calibri"/>
              </a:rPr>
              <a:t>Decision taken by the coalition of authoring </a:t>
            </a:r>
            <a:r>
              <a:rPr lang="en-US" sz="2000" err="1">
                <a:latin typeface="Calibri"/>
                <a:ea typeface="Calibri"/>
                <a:cs typeface="Calibri"/>
              </a:rPr>
              <a:t>organisations</a:t>
            </a:r>
            <a:endParaRPr lang="en-US" sz="2000">
              <a:latin typeface="Calibri"/>
              <a:ea typeface="Calibri"/>
              <a:cs typeface="Calibri"/>
            </a:endParaRPr>
          </a:p>
          <a:p>
            <a:r>
              <a:rPr lang="en-US" sz="2000">
                <a:latin typeface="Calibri"/>
                <a:ea typeface="Calibri"/>
                <a:cs typeface="Calibri"/>
              </a:rPr>
              <a:t>Confusion between the</a:t>
            </a:r>
            <a:r>
              <a:rPr lang="en-US">
                <a:latin typeface="Aptos"/>
              </a:rPr>
              <a:t> </a:t>
            </a:r>
            <a:r>
              <a:rPr lang="en-US" sz="2000" i="1">
                <a:latin typeface="Calibri"/>
                <a:ea typeface="Calibri"/>
                <a:cs typeface="Calibri"/>
              </a:rPr>
              <a:t>destination</a:t>
            </a:r>
            <a:r>
              <a:rPr lang="en-US" sz="2000">
                <a:latin typeface="Calibri"/>
                <a:ea typeface="Calibri"/>
                <a:cs typeface="Calibri"/>
              </a:rPr>
              <a:t> of starting reception with the </a:t>
            </a:r>
            <a:r>
              <a:rPr lang="en-US" sz="2000" i="1">
                <a:latin typeface="Calibri"/>
                <a:ea typeface="Calibri"/>
                <a:cs typeface="Calibri"/>
              </a:rPr>
              <a:t>journey </a:t>
            </a:r>
            <a:r>
              <a:rPr lang="en-US" sz="2000">
                <a:latin typeface="Calibri"/>
                <a:ea typeface="Calibri"/>
                <a:cs typeface="Calibri"/>
              </a:rPr>
              <a:t>of child development which is rooted in strong, loving attachments from birth and powered by joyful play</a:t>
            </a:r>
          </a:p>
          <a:p>
            <a:r>
              <a:rPr lang="en-US" sz="2000">
                <a:latin typeface="Calibri"/>
                <a:ea typeface="Calibri"/>
                <a:cs typeface="Calibri"/>
              </a:rPr>
              <a:t>Plethora of different definitions – we need a single, simple, national definition that parents can trust as a guide and the whole sector can work with</a:t>
            </a:r>
          </a:p>
        </p:txBody>
      </p:sp>
      <p:pic>
        <p:nvPicPr>
          <p:cNvPr id="1026" name="Picture 2" descr="Generated image">
            <a:extLst>
              <a:ext uri="{FF2B5EF4-FFF2-40B4-BE49-F238E27FC236}">
                <a16:creationId xmlns:a16="http://schemas.microsoft.com/office/drawing/2014/main" id="{6B079E0B-1128-DC51-BD4B-9D332E7CE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530" y="2419562"/>
            <a:ext cx="3090756" cy="309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371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1FC68F-0484-7170-C771-185571B86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86" y="1490522"/>
            <a:ext cx="5674872" cy="10646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FEB918-C0DD-F717-FB58-1B16A0BA3B52}"/>
              </a:ext>
            </a:extLst>
          </p:cNvPr>
          <p:cNvSpPr txBox="1"/>
          <p:nvPr/>
        </p:nvSpPr>
        <p:spPr>
          <a:xfrm>
            <a:off x="620186" y="2668836"/>
            <a:ext cx="5659446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0" i="0" u="none" strike="noStrike" baseline="0" noProof="0">
                <a:solidFill>
                  <a:srgbClr val="143566"/>
                </a:solidFill>
                <a:latin typeface="Calibri"/>
                <a:ea typeface="Calibri"/>
                <a:cs typeface="Calibri"/>
              </a:rPr>
              <a:t>We understand that all children </a:t>
            </a:r>
            <a:r>
              <a:rPr lang="en-GB">
                <a:solidFill>
                  <a:srgbClr val="143566"/>
                </a:solidFill>
                <a:latin typeface="Calibri"/>
                <a:ea typeface="Calibri"/>
                <a:cs typeface="Calibri"/>
              </a:rPr>
              <a:t>develop at their own pace, and that we’re all learning from birth. When it’s time to start school, some children will need more help than others.</a:t>
            </a:r>
          </a:p>
          <a:p>
            <a:endParaRPr lang="en-GB" b="0" i="0" u="none" strike="noStrike" baseline="0" noProof="0">
              <a:solidFill>
                <a:srgbClr val="143566"/>
              </a:solidFill>
              <a:latin typeface="Calibri"/>
              <a:ea typeface="Calibri"/>
              <a:cs typeface="Calibri"/>
            </a:endParaRPr>
          </a:p>
          <a:p>
            <a:r>
              <a:rPr lang="en-GB">
                <a:solidFill>
                  <a:srgbClr val="143566"/>
                </a:solidFill>
                <a:latin typeface="Calibri"/>
                <a:ea typeface="Calibri"/>
                <a:cs typeface="Calibri"/>
              </a:rPr>
              <a:t>There’s lots you can do at home to build your child’s confidence and independence, helping them feel emotionally and practically prepared to start school.</a:t>
            </a:r>
          </a:p>
          <a:p>
            <a:endParaRPr lang="en-GB" b="0" i="0" u="none" strike="noStrike" baseline="0" noProof="0">
              <a:solidFill>
                <a:srgbClr val="143566"/>
              </a:solidFill>
              <a:latin typeface="Calibri"/>
              <a:ea typeface="Calibri"/>
              <a:cs typeface="Calibri"/>
            </a:endParaRPr>
          </a:p>
          <a:p>
            <a:r>
              <a:rPr lang="en-GB" b="0" i="0" u="none" strike="noStrike" baseline="0" noProof="0">
                <a:solidFill>
                  <a:srgbClr val="143566"/>
                </a:solidFill>
                <a:latin typeface="Calibri"/>
                <a:ea typeface="Calibri"/>
                <a:cs typeface="Calibri"/>
              </a:rPr>
              <a:t>New skills take time to learn. Practising at home will help your child move into school more easily and with confidence.</a:t>
            </a:r>
            <a:endParaRPr lang="en-GB" sz="1550" noProof="0">
              <a:latin typeface="Calibri"/>
              <a:ea typeface="Calibri"/>
              <a:cs typeface="Calibr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5E377A-759E-B0E8-F575-7B99757CB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584" y="1776161"/>
            <a:ext cx="3333798" cy="7102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E41F23-DB25-66BB-4459-BBC5A62F2D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593"/>
          <a:stretch/>
        </p:blipFill>
        <p:spPr>
          <a:xfrm>
            <a:off x="6546583" y="2626366"/>
            <a:ext cx="3358864" cy="7102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5271A9-0910-AC4A-BEBA-19A6FDD709A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299" b="-1"/>
          <a:stretch/>
        </p:blipFill>
        <p:spPr>
          <a:xfrm>
            <a:off x="6546584" y="3505078"/>
            <a:ext cx="3333798" cy="7102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A1F0A0C-9D9A-2806-6010-028B092D91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6583" y="4331265"/>
            <a:ext cx="3333798" cy="74362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7D3EEA-A3A8-8393-947A-9F597AB27D2D}"/>
              </a:ext>
            </a:extLst>
          </p:cNvPr>
          <p:cNvCxnSpPr>
            <a:cxnSpLocks/>
          </p:cNvCxnSpPr>
          <p:nvPr/>
        </p:nvCxnSpPr>
        <p:spPr>
          <a:xfrm>
            <a:off x="0" y="773112"/>
            <a:ext cx="10693400" cy="0"/>
          </a:xfrm>
          <a:prstGeom prst="line">
            <a:avLst/>
          </a:prstGeom>
          <a:ln w="127000">
            <a:solidFill>
              <a:srgbClr val="FCD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A9620F7-DFCB-E015-C831-66FBB45FC9B6}"/>
              </a:ext>
            </a:extLst>
          </p:cNvPr>
          <p:cNvCxnSpPr>
            <a:cxnSpLocks/>
          </p:cNvCxnSpPr>
          <p:nvPr/>
        </p:nvCxnSpPr>
        <p:spPr>
          <a:xfrm>
            <a:off x="30847" y="6763730"/>
            <a:ext cx="10662554" cy="0"/>
          </a:xfrm>
          <a:prstGeom prst="line">
            <a:avLst/>
          </a:prstGeom>
          <a:ln w="127000">
            <a:solidFill>
              <a:srgbClr val="FCD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79B4A19-CB22-6C35-7A07-DAD2C9ADF314}"/>
              </a:ext>
            </a:extLst>
          </p:cNvPr>
          <p:cNvCxnSpPr>
            <a:cxnSpLocks/>
          </p:cNvCxnSpPr>
          <p:nvPr/>
        </p:nvCxnSpPr>
        <p:spPr>
          <a:xfrm>
            <a:off x="0" y="715276"/>
            <a:ext cx="0" cy="6072874"/>
          </a:xfrm>
          <a:prstGeom prst="line">
            <a:avLst/>
          </a:prstGeom>
          <a:ln w="127000">
            <a:solidFill>
              <a:srgbClr val="FCD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480B0AA-2A53-95E0-81CB-6D28E1101E31}"/>
              </a:ext>
            </a:extLst>
          </p:cNvPr>
          <p:cNvCxnSpPr>
            <a:cxnSpLocks/>
          </p:cNvCxnSpPr>
          <p:nvPr/>
        </p:nvCxnSpPr>
        <p:spPr>
          <a:xfrm>
            <a:off x="10636848" y="797532"/>
            <a:ext cx="0" cy="5966199"/>
          </a:xfrm>
          <a:prstGeom prst="line">
            <a:avLst/>
          </a:prstGeom>
          <a:ln w="127000">
            <a:solidFill>
              <a:srgbClr val="FCD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818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F0478-FABA-33A9-3A74-8C3851FB0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0071B3D-7DB9-A962-59CC-FA5C770EDC3B}"/>
              </a:ext>
            </a:extLst>
          </p:cNvPr>
          <p:cNvCxnSpPr>
            <a:cxnSpLocks/>
          </p:cNvCxnSpPr>
          <p:nvPr/>
        </p:nvCxnSpPr>
        <p:spPr>
          <a:xfrm>
            <a:off x="0" y="773112"/>
            <a:ext cx="10693400" cy="0"/>
          </a:xfrm>
          <a:prstGeom prst="line">
            <a:avLst/>
          </a:prstGeom>
          <a:ln w="127000">
            <a:solidFill>
              <a:srgbClr val="FCD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96C37F3-1FFA-484A-0E55-A292499F70CF}"/>
              </a:ext>
            </a:extLst>
          </p:cNvPr>
          <p:cNvCxnSpPr>
            <a:cxnSpLocks/>
          </p:cNvCxnSpPr>
          <p:nvPr/>
        </p:nvCxnSpPr>
        <p:spPr>
          <a:xfrm>
            <a:off x="30847" y="6740595"/>
            <a:ext cx="10662554" cy="0"/>
          </a:xfrm>
          <a:prstGeom prst="line">
            <a:avLst/>
          </a:prstGeom>
          <a:ln w="127000">
            <a:solidFill>
              <a:srgbClr val="FCD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3FFA1D4-1C98-68F2-05F8-5B20A0673F2A}"/>
              </a:ext>
            </a:extLst>
          </p:cNvPr>
          <p:cNvCxnSpPr>
            <a:cxnSpLocks/>
          </p:cNvCxnSpPr>
          <p:nvPr/>
        </p:nvCxnSpPr>
        <p:spPr>
          <a:xfrm>
            <a:off x="0" y="715276"/>
            <a:ext cx="0" cy="6072874"/>
          </a:xfrm>
          <a:prstGeom prst="line">
            <a:avLst/>
          </a:prstGeom>
          <a:ln w="127000">
            <a:solidFill>
              <a:srgbClr val="FCD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D38FFE4-2135-6361-3AD3-24FEC16E342C}"/>
              </a:ext>
            </a:extLst>
          </p:cNvPr>
          <p:cNvCxnSpPr>
            <a:cxnSpLocks/>
          </p:cNvCxnSpPr>
          <p:nvPr/>
        </p:nvCxnSpPr>
        <p:spPr>
          <a:xfrm>
            <a:off x="10636848" y="797532"/>
            <a:ext cx="0" cy="5966199"/>
          </a:xfrm>
          <a:prstGeom prst="line">
            <a:avLst/>
          </a:prstGeom>
          <a:ln w="127000">
            <a:solidFill>
              <a:srgbClr val="FCD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8D00252-14C4-BF37-92AB-9920E3548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775" y="2172115"/>
            <a:ext cx="3923675" cy="42873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4326F8-3A16-B91D-42A4-BB521DC46EAD}"/>
              </a:ext>
            </a:extLst>
          </p:cNvPr>
          <p:cNvSpPr txBox="1"/>
          <p:nvPr/>
        </p:nvSpPr>
        <p:spPr>
          <a:xfrm>
            <a:off x="251099" y="2167305"/>
            <a:ext cx="2926292" cy="40964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 fontAlgn="base">
              <a:buNone/>
            </a:pPr>
            <a:r>
              <a:rPr lang="en-GB" sz="1140" b="1" i="0">
                <a:solidFill>
                  <a:srgbClr val="3A4638"/>
                </a:solidFill>
                <a:effectLst/>
                <a:latin typeface="Figtree"/>
              </a:rPr>
              <a:t>Growing independence </a:t>
            </a:r>
          </a:p>
          <a:p>
            <a:pPr marL="250631" indent="-250631" algn="l" fontAlgn="base">
              <a:buFont typeface="Arial" panose="020B0604020202020204" pitchFamily="34" charset="0"/>
              <a:buChar char="•"/>
            </a:pPr>
            <a:r>
              <a:rPr lang="en-GB" sz="1009" i="0" u="none" strike="noStrike">
                <a:solidFill>
                  <a:srgbClr val="1E2428"/>
                </a:solidFill>
                <a:effectLst/>
                <a:latin typeface="Figtree"/>
                <a:hlinkClick r:id="rId4"/>
              </a:rPr>
              <a:t>Check out Parentkind’s online advice hub and magazine for parents ‘Be School Ready’</a:t>
            </a:r>
            <a:endParaRPr lang="en-GB" sz="1009" i="0">
              <a:solidFill>
                <a:srgbClr val="3A4638"/>
              </a:solidFill>
              <a:effectLst/>
              <a:latin typeface="Figtree"/>
            </a:endParaRPr>
          </a:p>
          <a:p>
            <a:pPr marL="250631" indent="-250631" algn="l" fontAlgn="base">
              <a:buFont typeface="Arial" panose="020B0604020202020204" pitchFamily="34" charset="0"/>
              <a:buChar char="•"/>
            </a:pPr>
            <a:r>
              <a:rPr lang="en-GB" sz="1009" i="0" u="none" strike="noStrike">
                <a:solidFill>
                  <a:srgbClr val="1E2428"/>
                </a:solidFill>
                <a:effectLst/>
                <a:latin typeface="Figtree"/>
                <a:hlinkClick r:id="rId5"/>
              </a:rPr>
              <a:t>Enjoy Family Corner’s 5 tips to help your child get ready for Reception</a:t>
            </a:r>
            <a:endParaRPr lang="en-GB" sz="1009" i="0">
              <a:solidFill>
                <a:srgbClr val="3A4638"/>
              </a:solidFill>
              <a:effectLst/>
              <a:latin typeface="Figtree"/>
            </a:endParaRPr>
          </a:p>
          <a:p>
            <a:pPr marL="250631" indent="-250631" algn="l" fontAlgn="base">
              <a:buFont typeface="Arial" panose="020B0604020202020204" pitchFamily="34" charset="0"/>
              <a:buChar char="•"/>
            </a:pPr>
            <a:r>
              <a:rPr lang="en-GB" sz="1009" i="0" u="none" strike="noStrike">
                <a:solidFill>
                  <a:srgbClr val="1E2428"/>
                </a:solidFill>
                <a:effectLst/>
                <a:latin typeface="Figtree"/>
                <a:hlinkClick r:id="rId6"/>
              </a:rPr>
              <a:t>Guidance f</a:t>
            </a:r>
            <a:r>
              <a:rPr lang="en-GB" sz="1009" b="0" i="0" u="none" strike="noStrike">
                <a:solidFill>
                  <a:srgbClr val="1E2428"/>
                </a:solidFill>
                <a:effectLst/>
                <a:latin typeface="Figtree"/>
                <a:hlinkClick r:id="rId6"/>
              </a:rPr>
              <a:t>or parents and practitioners - PACEY</a:t>
            </a:r>
            <a:endParaRPr lang="en-GB" sz="1009" b="0" i="0">
              <a:solidFill>
                <a:srgbClr val="3A4638"/>
              </a:solidFill>
              <a:effectLst/>
              <a:latin typeface="Figtree"/>
            </a:endParaRPr>
          </a:p>
          <a:p>
            <a:pPr marL="250631" indent="-250631" algn="l" fontAlgn="base">
              <a:buFont typeface="Arial" panose="020B0604020202020204" pitchFamily="34" charset="0"/>
              <a:buChar char="•"/>
            </a:pPr>
            <a:r>
              <a:rPr lang="en-GB" sz="1009">
                <a:solidFill>
                  <a:srgbClr val="1E2428"/>
                </a:solidFill>
                <a:latin typeface="Figtree"/>
                <a:hlinkClick r:id="rId7"/>
              </a:rPr>
              <a:t>Download the free EasyPeasy mobile app for tips and activities to support everyday parenting moments</a:t>
            </a:r>
            <a:endParaRPr lang="en-GB" sz="1009">
              <a:solidFill>
                <a:srgbClr val="1E2428"/>
              </a:solidFill>
              <a:latin typeface="Figtree"/>
            </a:endParaRPr>
          </a:p>
          <a:p>
            <a:pPr marL="250631" indent="-250631" algn="l" fontAlgn="base">
              <a:buFont typeface="Arial" panose="020B0604020202020204" pitchFamily="34" charset="0"/>
              <a:buChar char="•"/>
            </a:pPr>
            <a:endParaRPr lang="en-GB" sz="1228" b="0" i="0">
              <a:solidFill>
                <a:srgbClr val="3A4638"/>
              </a:solidFill>
              <a:effectLst/>
              <a:latin typeface="Figtree"/>
            </a:endParaRPr>
          </a:p>
          <a:p>
            <a:pPr algn="l" fontAlgn="base">
              <a:buNone/>
            </a:pPr>
            <a:r>
              <a:rPr lang="en-GB" sz="1140" b="1" i="0">
                <a:solidFill>
                  <a:srgbClr val="3A4638"/>
                </a:solidFill>
                <a:effectLst/>
                <a:latin typeface="Figtree"/>
              </a:rPr>
              <a:t>Taking care of themselves </a:t>
            </a:r>
            <a:endParaRPr lang="en-GB" sz="1140" b="0" i="0">
              <a:solidFill>
                <a:srgbClr val="3A4638"/>
              </a:solidFill>
              <a:effectLst/>
              <a:latin typeface="Figtree"/>
            </a:endParaRPr>
          </a:p>
          <a:p>
            <a:pPr marL="250631" indent="-250631" algn="l" fontAlgn="base">
              <a:buFont typeface="Arial" panose="020B0604020202020204" pitchFamily="34" charset="0"/>
              <a:buChar char="•"/>
            </a:pPr>
            <a:r>
              <a:rPr lang="en-GB" sz="1009" b="0" i="0" u="none" strike="noStrike">
                <a:solidFill>
                  <a:srgbClr val="1E2428"/>
                </a:solidFill>
                <a:effectLst/>
                <a:latin typeface="Figtree"/>
                <a:hlinkClick r:id="rId8"/>
              </a:rPr>
              <a:t>How can you make separating easier? - Family Corner</a:t>
            </a:r>
            <a:endParaRPr lang="en-GB" sz="1009" b="0" i="0">
              <a:solidFill>
                <a:srgbClr val="3A4638"/>
              </a:solidFill>
              <a:effectLst/>
              <a:latin typeface="Figtree"/>
            </a:endParaRPr>
          </a:p>
          <a:p>
            <a:pPr marL="250631" indent="-250631" algn="l" fontAlgn="base">
              <a:buFont typeface="Arial" panose="020B0604020202020204" pitchFamily="34" charset="0"/>
              <a:buChar char="•"/>
            </a:pPr>
            <a:r>
              <a:rPr lang="en-GB" sz="1009" b="0" i="0" u="none" strike="noStrike">
                <a:solidFill>
                  <a:srgbClr val="1E2428"/>
                </a:solidFill>
                <a:effectLst/>
                <a:latin typeface="Figtree"/>
                <a:hlinkClick r:id="rId9"/>
              </a:rPr>
              <a:t>Getting dressed and ready for the day - backward chaining information sheet - NHS</a:t>
            </a:r>
            <a:endParaRPr lang="en-GB" sz="1009" b="0" i="0">
              <a:solidFill>
                <a:srgbClr val="3A4638"/>
              </a:solidFill>
              <a:effectLst/>
              <a:latin typeface="Figtree"/>
            </a:endParaRPr>
          </a:p>
          <a:p>
            <a:pPr marL="250631" indent="-250631" algn="l" fontAlgn="base">
              <a:buFont typeface="Arial" panose="020B0604020202020204" pitchFamily="34" charset="0"/>
              <a:buChar char="•"/>
            </a:pPr>
            <a:r>
              <a:rPr lang="en-GB" sz="1009" b="0" i="0" u="none" strike="noStrike">
                <a:solidFill>
                  <a:srgbClr val="1E2428"/>
                </a:solidFill>
                <a:effectLst/>
                <a:latin typeface="Figtree"/>
                <a:hlinkClick r:id="rId10"/>
              </a:rPr>
              <a:t>Getting ready for the Day – BBC</a:t>
            </a:r>
            <a:endParaRPr lang="en-GB" sz="1009" b="0" i="0" u="none" strike="noStrike">
              <a:solidFill>
                <a:srgbClr val="1E2428"/>
              </a:solidFill>
              <a:effectLst/>
              <a:latin typeface="Figtree"/>
            </a:endParaRPr>
          </a:p>
          <a:p>
            <a:pPr marL="250631" indent="-250631" algn="l" fontAlgn="base">
              <a:buFont typeface="Arial" panose="020B0604020202020204" pitchFamily="34" charset="0"/>
              <a:buChar char="•"/>
            </a:pPr>
            <a:endParaRPr lang="en-GB" sz="1009">
              <a:solidFill>
                <a:srgbClr val="1E2428"/>
              </a:solidFill>
              <a:latin typeface="Figtree"/>
            </a:endParaRPr>
          </a:p>
          <a:p>
            <a:pPr algn="l" fontAlgn="base">
              <a:buNone/>
            </a:pPr>
            <a:r>
              <a:rPr lang="en-GB" sz="1140" b="1" i="0">
                <a:solidFill>
                  <a:srgbClr val="3A4638"/>
                </a:solidFill>
                <a:effectLst/>
                <a:latin typeface="Figtree"/>
              </a:rPr>
              <a:t>Toilet training</a:t>
            </a:r>
            <a:endParaRPr lang="en-GB" sz="1140" b="0" i="0">
              <a:solidFill>
                <a:srgbClr val="3A4638"/>
              </a:solidFill>
              <a:effectLst/>
              <a:latin typeface="Figtree"/>
            </a:endParaRPr>
          </a:p>
          <a:p>
            <a:pPr marL="250631" indent="-250631" algn="l" fontAlgn="base">
              <a:buFont typeface="Arial" panose="020B0604020202020204" pitchFamily="34" charset="0"/>
              <a:buChar char="•"/>
            </a:pPr>
            <a:r>
              <a:rPr lang="en-GB" sz="1009" b="0" i="0" u="none" strike="noStrike">
                <a:solidFill>
                  <a:srgbClr val="1E2428"/>
                </a:solidFill>
                <a:effectLst/>
                <a:latin typeface="Figtree"/>
                <a:hlinkClick r:id="rId11"/>
              </a:rPr>
              <a:t>The Institute of Health Visiting has advice and tips on toilet training</a:t>
            </a:r>
            <a:endParaRPr lang="en-GB" sz="1009" b="0" i="0">
              <a:solidFill>
                <a:srgbClr val="3A4638"/>
              </a:solidFill>
              <a:effectLst/>
              <a:latin typeface="Figtree"/>
            </a:endParaRPr>
          </a:p>
          <a:p>
            <a:pPr marL="250631" indent="-250631" algn="l" fontAlgn="base">
              <a:buFont typeface="Arial" panose="020B0604020202020204" pitchFamily="34" charset="0"/>
              <a:buChar char="•"/>
            </a:pPr>
            <a:r>
              <a:rPr lang="en-GB" sz="1009" b="0" i="0" u="none" strike="noStrike">
                <a:solidFill>
                  <a:srgbClr val="1E2428"/>
                </a:solidFill>
                <a:effectLst/>
                <a:latin typeface="Figtree"/>
                <a:hlinkClick r:id="rId12"/>
              </a:rPr>
              <a:t>Simple and supportive toilet training advice - ERIC</a:t>
            </a:r>
            <a:endParaRPr lang="en-GB" sz="1009" b="0" i="0">
              <a:solidFill>
                <a:srgbClr val="3A4638"/>
              </a:solidFill>
              <a:effectLst/>
              <a:latin typeface="Figtree"/>
            </a:endParaRPr>
          </a:p>
          <a:p>
            <a:pPr marL="250631" indent="-250631" algn="l" fontAlgn="base">
              <a:buFont typeface="Arial" panose="020B0604020202020204" pitchFamily="34" charset="0"/>
              <a:buChar char="•"/>
            </a:pPr>
            <a:r>
              <a:rPr lang="en-GB" sz="1009" b="0" i="0" u="none" strike="noStrike">
                <a:solidFill>
                  <a:srgbClr val="1E2428"/>
                </a:solidFill>
                <a:effectLst/>
                <a:latin typeface="Figtree"/>
                <a:hlinkClick r:id="rId13"/>
              </a:rPr>
              <a:t>Potty training and bedwetting - NHS</a:t>
            </a:r>
            <a:endParaRPr lang="en-GB" sz="1009" b="0" i="0">
              <a:solidFill>
                <a:srgbClr val="3A4638"/>
              </a:solidFill>
              <a:effectLst/>
              <a:latin typeface="Figtree"/>
            </a:endParaRPr>
          </a:p>
          <a:p>
            <a:pPr marL="250631" indent="-250631" algn="l" fontAlgn="base">
              <a:buFont typeface="Arial" panose="020B0604020202020204" pitchFamily="34" charset="0"/>
              <a:buChar char="•"/>
            </a:pPr>
            <a:r>
              <a:rPr lang="en-GB" sz="1009" b="0" i="0" u="none" strike="noStrike">
                <a:solidFill>
                  <a:srgbClr val="1E2428"/>
                </a:solidFill>
                <a:effectLst/>
                <a:latin typeface="Figtree"/>
                <a:hlinkClick r:id="rId14"/>
              </a:rPr>
              <a:t>Pants4School - Down Syndrome UK</a:t>
            </a:r>
            <a:endParaRPr lang="en-GB" sz="1009" b="0" i="0" u="none" strike="noStrike">
              <a:solidFill>
                <a:srgbClr val="1E2428"/>
              </a:solidFill>
              <a:effectLst/>
              <a:latin typeface="Figtree"/>
            </a:endParaRPr>
          </a:p>
          <a:p>
            <a:pPr marL="250631" indent="-250631" algn="l" fontAlgn="base">
              <a:buFont typeface="Arial" panose="020B0604020202020204" pitchFamily="34" charset="0"/>
              <a:buChar char="•"/>
            </a:pPr>
            <a:endParaRPr lang="en-GB" sz="1009" b="1" i="0" u="none" strike="noStrike">
              <a:solidFill>
                <a:srgbClr val="1E2428"/>
              </a:solidFill>
              <a:effectLst/>
              <a:latin typeface="Figtre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DCDB6-CD10-D8CB-0F65-FA8BBD1483E5}"/>
              </a:ext>
            </a:extLst>
          </p:cNvPr>
          <p:cNvSpPr txBox="1"/>
          <p:nvPr/>
        </p:nvSpPr>
        <p:spPr>
          <a:xfrm>
            <a:off x="3238305" y="2172116"/>
            <a:ext cx="2797899" cy="29078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 fontAlgn="base">
              <a:buNone/>
            </a:pPr>
            <a:r>
              <a:rPr lang="en-GB" sz="1140" b="1" i="0">
                <a:solidFill>
                  <a:srgbClr val="3A4638"/>
                </a:solidFill>
                <a:effectLst/>
                <a:latin typeface="Figtree"/>
              </a:rPr>
              <a:t>Playing, creativity and curiosity </a:t>
            </a:r>
            <a:endParaRPr lang="en-GB" sz="1140" b="0" i="0">
              <a:solidFill>
                <a:srgbClr val="3A4638"/>
              </a:solidFill>
              <a:effectLst/>
              <a:latin typeface="Figtree"/>
            </a:endParaRPr>
          </a:p>
          <a:p>
            <a:pPr marL="250631" indent="-250631" algn="l" fontAlgn="base">
              <a:buFont typeface="Arial" panose="020B0604020202020204" pitchFamily="34" charset="0"/>
              <a:buChar char="•"/>
            </a:pPr>
            <a:r>
              <a:rPr lang="en-GB" sz="1009" b="0" i="0" u="none" strike="noStrike">
                <a:solidFill>
                  <a:srgbClr val="1E2428"/>
                </a:solidFill>
                <a:effectLst/>
                <a:latin typeface="Figtree"/>
                <a:hlinkClick r:id="rId15"/>
              </a:rPr>
              <a:t>5 steps for brain building through serve and return - Center on the Developing Child at Harvard University</a:t>
            </a:r>
            <a:endParaRPr lang="en-GB" sz="1009" b="0" i="0">
              <a:solidFill>
                <a:srgbClr val="3A4638"/>
              </a:solidFill>
              <a:effectLst/>
              <a:latin typeface="Figtree"/>
            </a:endParaRPr>
          </a:p>
          <a:p>
            <a:pPr marL="250631" indent="-250631" algn="l" fontAlgn="base">
              <a:buFont typeface="Arial" panose="020B0604020202020204" pitchFamily="34" charset="0"/>
              <a:buChar char="•"/>
            </a:pPr>
            <a:r>
              <a:rPr lang="en-GB" sz="1009" b="0" i="0" u="none" strike="noStrike">
                <a:solidFill>
                  <a:srgbClr val="1E2428"/>
                </a:solidFill>
                <a:effectLst/>
                <a:latin typeface="Figtree"/>
                <a:hlinkClick r:id="rId16"/>
              </a:rPr>
              <a:t>How to follow a child’s interest in play - National Literacy Trust</a:t>
            </a:r>
            <a:endParaRPr lang="en-GB" sz="1009" b="0" i="0">
              <a:solidFill>
                <a:srgbClr val="3A4638"/>
              </a:solidFill>
              <a:effectLst/>
              <a:latin typeface="Figtree"/>
            </a:endParaRPr>
          </a:p>
          <a:p>
            <a:pPr marL="250631" indent="-250631" algn="l" fontAlgn="base">
              <a:buFont typeface="Arial" panose="020B0604020202020204" pitchFamily="34" charset="0"/>
              <a:buChar char="•"/>
            </a:pPr>
            <a:r>
              <a:rPr lang="en-GB" sz="1009" b="0" i="0" u="none" strike="noStrike">
                <a:solidFill>
                  <a:srgbClr val="1E2428"/>
                </a:solidFill>
                <a:effectLst/>
                <a:latin typeface="Figtree"/>
                <a:hlinkClick r:id="rId17"/>
              </a:rPr>
              <a:t>How to role play with your child - Pretend role play - BBC</a:t>
            </a:r>
            <a:endParaRPr lang="en-GB" sz="1009" b="0" i="0">
              <a:solidFill>
                <a:srgbClr val="3A4638"/>
              </a:solidFill>
              <a:effectLst/>
              <a:latin typeface="Figtree"/>
            </a:endParaRPr>
          </a:p>
          <a:p>
            <a:pPr marL="250631" indent="-250631" algn="l" fontAlgn="base">
              <a:buFont typeface="Arial" panose="020B0604020202020204" pitchFamily="34" charset="0"/>
              <a:buChar char="•"/>
            </a:pPr>
            <a:r>
              <a:rPr lang="en-GB" sz="1009" b="0" i="0" u="none" strike="noStrike">
                <a:solidFill>
                  <a:srgbClr val="1E2428"/>
                </a:solidFill>
                <a:effectLst/>
                <a:latin typeface="Figtree"/>
                <a:hlinkClick r:id="rId18"/>
              </a:rPr>
              <a:t>How to role play with your child - Playing pretend animals - BBC</a:t>
            </a:r>
            <a:endParaRPr lang="en-GB" sz="1009" b="0" i="0">
              <a:solidFill>
                <a:srgbClr val="3A4638"/>
              </a:solidFill>
              <a:effectLst/>
              <a:latin typeface="Figtree"/>
            </a:endParaRPr>
          </a:p>
          <a:p>
            <a:pPr marL="250631" indent="-250631" algn="l" fontAlgn="base">
              <a:buFont typeface="Arial" panose="020B0604020202020204" pitchFamily="34" charset="0"/>
              <a:buChar char="•"/>
            </a:pPr>
            <a:r>
              <a:rPr lang="en-GB" sz="1009" b="0" i="0" u="none" strike="noStrike">
                <a:solidFill>
                  <a:srgbClr val="1E2428"/>
                </a:solidFill>
                <a:effectLst/>
                <a:latin typeface="Figtree"/>
                <a:hlinkClick r:id="rId19"/>
              </a:rPr>
              <a:t>Fire up their imagination with drawing - BBC</a:t>
            </a:r>
            <a:endParaRPr lang="en-GB" sz="1009" b="0" i="0">
              <a:solidFill>
                <a:srgbClr val="3A4638"/>
              </a:solidFill>
              <a:effectLst/>
              <a:latin typeface="Figtree"/>
            </a:endParaRPr>
          </a:p>
          <a:p>
            <a:pPr marL="250631" indent="-250631" algn="l" fontAlgn="base">
              <a:buFont typeface="Arial" panose="020B0604020202020204" pitchFamily="34" charset="0"/>
              <a:buChar char="•"/>
            </a:pPr>
            <a:r>
              <a:rPr lang="en-GB" sz="1009" b="0" i="0" u="none" strike="noStrike">
                <a:solidFill>
                  <a:srgbClr val="1E2428"/>
                </a:solidFill>
                <a:effectLst/>
                <a:latin typeface="Figtree"/>
                <a:hlinkClick r:id="rId20"/>
              </a:rPr>
              <a:t>What is mark-making and why is it important for learning? - PACEY</a:t>
            </a:r>
            <a:endParaRPr lang="en-GB" sz="1009" b="0" i="0">
              <a:solidFill>
                <a:srgbClr val="3A4638"/>
              </a:solidFill>
              <a:effectLst/>
              <a:latin typeface="Figtree"/>
            </a:endParaRPr>
          </a:p>
          <a:p>
            <a:pPr marL="250631" indent="-250631" algn="l" fontAlgn="base">
              <a:buFont typeface="Arial" panose="020B0604020202020204" pitchFamily="34" charset="0"/>
              <a:buChar char="•"/>
            </a:pPr>
            <a:r>
              <a:rPr lang="en-GB" sz="1009" b="0" i="0" u="none" strike="noStrike">
                <a:solidFill>
                  <a:srgbClr val="1E2428"/>
                </a:solidFill>
                <a:effectLst/>
                <a:latin typeface="Figtree"/>
                <a:hlinkClick r:id="rId21"/>
              </a:rPr>
              <a:t>Sharing story books on World Book Day - BBC</a:t>
            </a:r>
            <a:endParaRPr lang="en-GB" sz="1009" b="0" i="0">
              <a:solidFill>
                <a:srgbClr val="3A4638"/>
              </a:solidFill>
              <a:effectLst/>
              <a:latin typeface="Figtree"/>
            </a:endParaRPr>
          </a:p>
          <a:p>
            <a:pPr marL="250631" indent="-250631" algn="l" fontAlgn="base">
              <a:buFont typeface="Arial" panose="020B0604020202020204" pitchFamily="34" charset="0"/>
              <a:buChar char="•"/>
            </a:pPr>
            <a:r>
              <a:rPr lang="en-GB" sz="1009" b="0" i="0" u="none" strike="noStrike">
                <a:solidFill>
                  <a:srgbClr val="1E2428"/>
                </a:solidFill>
                <a:effectLst/>
                <a:latin typeface="Figtree"/>
                <a:hlinkClick r:id="rId22"/>
              </a:rPr>
              <a:t>Nature activities for children - BBC</a:t>
            </a:r>
            <a:endParaRPr lang="en-GB" sz="1009" b="0" i="0">
              <a:solidFill>
                <a:srgbClr val="3A4638"/>
              </a:solidFill>
              <a:effectLst/>
              <a:latin typeface="Figtree"/>
            </a:endParaRPr>
          </a:p>
          <a:p>
            <a:pPr marL="250631" indent="-250631" algn="l" fontAlgn="base">
              <a:buFont typeface="Arial" panose="020B0604020202020204" pitchFamily="34" charset="0"/>
              <a:buChar char="•"/>
            </a:pPr>
            <a:r>
              <a:rPr lang="en-GB" sz="1009" b="0" i="0" u="none" strike="noStrike">
                <a:solidFill>
                  <a:srgbClr val="1E2428"/>
                </a:solidFill>
                <a:effectLst/>
                <a:latin typeface="Figtree"/>
                <a:hlinkClick r:id="rId23"/>
              </a:rPr>
              <a:t>Learning and having fun on the bus - BBC</a:t>
            </a:r>
            <a:endParaRPr lang="en-GB" sz="1009" b="0" i="0">
              <a:solidFill>
                <a:srgbClr val="3A4638"/>
              </a:solidFill>
              <a:effectLst/>
              <a:latin typeface="Figtree"/>
            </a:endParaRPr>
          </a:p>
          <a:p>
            <a:pPr marL="250631" indent="-250631" algn="l" fontAlgn="base">
              <a:buFont typeface="Arial" panose="020B0604020202020204" pitchFamily="34" charset="0"/>
              <a:buChar char="•"/>
            </a:pPr>
            <a:r>
              <a:rPr lang="en-GB" sz="1009" b="0" i="0" u="none" strike="noStrike">
                <a:solidFill>
                  <a:srgbClr val="1E2428"/>
                </a:solidFill>
                <a:effectLst/>
                <a:latin typeface="Figtree"/>
                <a:hlinkClick r:id="rId24"/>
              </a:rPr>
              <a:t>Play a game of 'What's that sound?' - BBC</a:t>
            </a:r>
            <a:endParaRPr lang="en-GB" sz="1009" b="0" i="0">
              <a:solidFill>
                <a:srgbClr val="3A4638"/>
              </a:solidFill>
              <a:effectLst/>
              <a:latin typeface="Figtre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846853-F2CC-8F8F-27AC-68E577C96C8C}"/>
              </a:ext>
            </a:extLst>
          </p:cNvPr>
          <p:cNvSpPr txBox="1"/>
          <p:nvPr/>
        </p:nvSpPr>
        <p:spPr>
          <a:xfrm>
            <a:off x="245451" y="1897359"/>
            <a:ext cx="2926292" cy="2812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 fontAlgn="base">
              <a:buNone/>
            </a:pPr>
            <a:r>
              <a:rPr lang="en-GB" sz="1228" b="1" i="0">
                <a:solidFill>
                  <a:srgbClr val="3A4638"/>
                </a:solidFill>
                <a:effectLst/>
                <a:latin typeface="Figtree"/>
              </a:rPr>
              <a:t>Useful links:</a:t>
            </a:r>
            <a:endParaRPr lang="en-GB" sz="1009" b="1" i="0" u="none" strike="noStrike">
              <a:solidFill>
                <a:srgbClr val="1E2428"/>
              </a:solidFill>
              <a:effectLst/>
              <a:latin typeface="Figtree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0AA014-1484-B621-6168-9CB63D15743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465896" y="1418961"/>
            <a:ext cx="3624200" cy="7102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AF8C2-BEAE-71DC-9B0C-1BBE60C8D3A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49073" y="970588"/>
            <a:ext cx="4416462" cy="86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75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85F71-3F61-CECE-480D-48954823C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E7B29FE-4A8F-2199-9796-50633B56BA4F}"/>
              </a:ext>
            </a:extLst>
          </p:cNvPr>
          <p:cNvSpPr txBox="1"/>
          <p:nvPr/>
        </p:nvSpPr>
        <p:spPr>
          <a:xfrm>
            <a:off x="574518" y="1566861"/>
            <a:ext cx="9325231" cy="362279"/>
          </a:xfrm>
          <a:prstGeom prst="rect">
            <a:avLst/>
          </a:prstGeom>
          <a:solidFill>
            <a:srgbClr val="FCDFC6"/>
          </a:solidFill>
        </p:spPr>
        <p:txBody>
          <a:bodyPr wrap="square">
            <a:spAutoFit/>
          </a:bodyPr>
          <a:lstStyle/>
          <a:p>
            <a:r>
              <a:rPr lang="en-US" sz="1754" b="1" i="0" u="none" strike="noStrike" baseline="0">
                <a:solidFill>
                  <a:srgbClr val="143566"/>
                </a:solidFill>
                <a:latin typeface="Figtree Light"/>
              </a:rPr>
              <a:t>Resources for families with additional needs</a:t>
            </a:r>
            <a:endParaRPr lang="en-GB" sz="1754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4E0F23-9E43-E84A-44A0-FA635DF71F2A}"/>
              </a:ext>
            </a:extLst>
          </p:cNvPr>
          <p:cNvSpPr txBox="1"/>
          <p:nvPr/>
        </p:nvSpPr>
        <p:spPr>
          <a:xfrm>
            <a:off x="574518" y="1900864"/>
            <a:ext cx="6747248" cy="2076072"/>
          </a:xfrm>
          <a:prstGeom prst="rect">
            <a:avLst/>
          </a:prstGeom>
          <a:solidFill>
            <a:srgbClr val="FCDFC6"/>
          </a:solidFill>
        </p:spPr>
        <p:txBody>
          <a:bodyPr wrap="square">
            <a:spAutoFit/>
          </a:bodyPr>
          <a:lstStyle/>
          <a:p>
            <a:r>
              <a:rPr lang="en-US" sz="1579" b="0" i="0" u="none" strike="noStrike" baseline="0">
                <a:solidFill>
                  <a:srgbClr val="000000"/>
                </a:solidFill>
                <a:latin typeface="Figtree Light"/>
              </a:rPr>
              <a:t>There are many </a:t>
            </a:r>
            <a:r>
              <a:rPr lang="en-US" sz="1579" b="0" i="0" u="none" strike="noStrike" baseline="0" err="1">
                <a:solidFill>
                  <a:srgbClr val="000000"/>
                </a:solidFill>
                <a:latin typeface="Figtree Light"/>
              </a:rPr>
              <a:t>organisations</a:t>
            </a:r>
            <a:r>
              <a:rPr lang="en-US" sz="1579" b="0" i="0" u="none" strike="noStrike" baseline="0">
                <a:solidFill>
                  <a:srgbClr val="000000"/>
                </a:solidFill>
                <a:latin typeface="Figtree Light"/>
              </a:rPr>
              <a:t> who can support with information and strategies to prepare you, your child and their educational setting, ensuring a smooth transition and setting them up for future success.</a:t>
            </a:r>
          </a:p>
          <a:p>
            <a:r>
              <a:rPr lang="en-US" sz="1579" b="0" i="0" u="none" strike="noStrike" baseline="0">
                <a:solidFill>
                  <a:srgbClr val="000000"/>
                </a:solidFill>
                <a:latin typeface="Figtree Light"/>
              </a:rPr>
              <a:t>These include: </a:t>
            </a:r>
          </a:p>
          <a:p>
            <a:pPr marL="250631" indent="-250631">
              <a:buFont typeface="Arial" panose="020B0604020202020204" pitchFamily="34" charset="0"/>
              <a:buChar char="•"/>
            </a:pPr>
            <a:r>
              <a:rPr lang="en-US" sz="1579" b="0" i="0" u="none" strike="noStrike" baseline="0">
                <a:solidFill>
                  <a:srgbClr val="000000"/>
                </a:solidFill>
                <a:latin typeface="Figtree Light"/>
                <a:hlinkClick r:id="rId2"/>
              </a:rPr>
              <a:t>Family Lives </a:t>
            </a:r>
            <a:endParaRPr lang="en-US" sz="1579" b="0" i="0" u="none" strike="noStrike" baseline="0">
              <a:solidFill>
                <a:srgbClr val="000000"/>
              </a:solidFill>
              <a:latin typeface="Figtree Light"/>
            </a:endParaRPr>
          </a:p>
          <a:p>
            <a:pPr marL="250631" indent="-250631">
              <a:buFont typeface="Arial" panose="020B0604020202020204" pitchFamily="34" charset="0"/>
              <a:buChar char="•"/>
            </a:pPr>
            <a:r>
              <a:rPr lang="en-US" sz="1579" b="0" i="0" u="none" strike="noStrike" baseline="0">
                <a:solidFill>
                  <a:srgbClr val="000000"/>
                </a:solidFill>
                <a:latin typeface="Figtree Light"/>
                <a:hlinkClick r:id="rId3"/>
              </a:rPr>
              <a:t>Speech and Language UK</a:t>
            </a:r>
            <a:endParaRPr lang="en-US" sz="1579" b="0" i="0" u="none" strike="noStrike" baseline="0">
              <a:solidFill>
                <a:srgbClr val="000000"/>
              </a:solidFill>
              <a:latin typeface="Figtree Light"/>
            </a:endParaRPr>
          </a:p>
          <a:p>
            <a:pPr marL="250631" indent="-250631">
              <a:buFont typeface="Arial" panose="020B0604020202020204" pitchFamily="34" charset="0"/>
              <a:buChar char="•"/>
            </a:pPr>
            <a:r>
              <a:rPr lang="en-US" sz="1579" b="0" i="0" u="none" strike="noStrike" baseline="0">
                <a:solidFill>
                  <a:srgbClr val="000000"/>
                </a:solidFill>
                <a:latin typeface="Figtree Light"/>
                <a:hlinkClick r:id="rId4"/>
              </a:rPr>
              <a:t>Dingley’s Promise </a:t>
            </a:r>
            <a:endParaRPr lang="en-US" sz="1579" b="0" i="0" u="none" strike="noStrike" baseline="0">
              <a:solidFill>
                <a:srgbClr val="000000"/>
              </a:solidFill>
              <a:latin typeface="Figtree Light"/>
            </a:endParaRPr>
          </a:p>
          <a:p>
            <a:pPr marL="250631" indent="-250631">
              <a:buFont typeface="Arial" panose="020B0604020202020204" pitchFamily="34" charset="0"/>
              <a:buChar char="•"/>
            </a:pPr>
            <a:r>
              <a:rPr lang="en-US" sz="1579" b="0" i="0" u="none" strike="noStrike" baseline="0">
                <a:solidFill>
                  <a:srgbClr val="000000"/>
                </a:solidFill>
                <a:latin typeface="Figtree Light"/>
                <a:hlinkClick r:id="rId5"/>
              </a:rPr>
              <a:t>KIDS</a:t>
            </a:r>
            <a:endParaRPr lang="en-US" sz="1579" b="0" i="0" u="none" strike="noStrike" baseline="0">
              <a:solidFill>
                <a:srgbClr val="000000"/>
              </a:solidFill>
              <a:latin typeface="Figtree Ligh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58EA139-01CD-BC45-409E-B33EBC46BFB5}"/>
              </a:ext>
            </a:extLst>
          </p:cNvPr>
          <p:cNvCxnSpPr>
            <a:cxnSpLocks/>
          </p:cNvCxnSpPr>
          <p:nvPr/>
        </p:nvCxnSpPr>
        <p:spPr>
          <a:xfrm>
            <a:off x="0" y="773112"/>
            <a:ext cx="10693400" cy="0"/>
          </a:xfrm>
          <a:prstGeom prst="line">
            <a:avLst/>
          </a:prstGeom>
          <a:ln w="127000">
            <a:solidFill>
              <a:srgbClr val="FCD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2050B6-1A85-F81E-DFB1-B9DFB7211B59}"/>
              </a:ext>
            </a:extLst>
          </p:cNvPr>
          <p:cNvCxnSpPr>
            <a:cxnSpLocks/>
          </p:cNvCxnSpPr>
          <p:nvPr/>
        </p:nvCxnSpPr>
        <p:spPr>
          <a:xfrm>
            <a:off x="30847" y="6740595"/>
            <a:ext cx="10662554" cy="0"/>
          </a:xfrm>
          <a:prstGeom prst="line">
            <a:avLst/>
          </a:prstGeom>
          <a:ln w="127000">
            <a:solidFill>
              <a:srgbClr val="FCD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82303BF-867B-76E0-BFDA-1EB1A56ED242}"/>
              </a:ext>
            </a:extLst>
          </p:cNvPr>
          <p:cNvCxnSpPr>
            <a:cxnSpLocks/>
          </p:cNvCxnSpPr>
          <p:nvPr/>
        </p:nvCxnSpPr>
        <p:spPr>
          <a:xfrm>
            <a:off x="0" y="715276"/>
            <a:ext cx="0" cy="6072874"/>
          </a:xfrm>
          <a:prstGeom prst="line">
            <a:avLst/>
          </a:prstGeom>
          <a:ln w="127000">
            <a:solidFill>
              <a:srgbClr val="FCD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9BDAD1C-9951-E25D-F152-8FB57E76151A}"/>
              </a:ext>
            </a:extLst>
          </p:cNvPr>
          <p:cNvSpPr/>
          <p:nvPr/>
        </p:nvSpPr>
        <p:spPr>
          <a:xfrm>
            <a:off x="574517" y="3942622"/>
            <a:ext cx="9325230" cy="1653296"/>
          </a:xfrm>
          <a:prstGeom prst="rect">
            <a:avLst/>
          </a:prstGeom>
          <a:solidFill>
            <a:srgbClr val="FCDFC6"/>
          </a:solidFill>
          <a:ln>
            <a:solidFill>
              <a:srgbClr val="FCDF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96061D5-9514-0FA6-2FF4-EF06205772C5}"/>
              </a:ext>
            </a:extLst>
          </p:cNvPr>
          <p:cNvCxnSpPr>
            <a:cxnSpLocks/>
          </p:cNvCxnSpPr>
          <p:nvPr/>
        </p:nvCxnSpPr>
        <p:spPr>
          <a:xfrm>
            <a:off x="10636848" y="797532"/>
            <a:ext cx="0" cy="5966199"/>
          </a:xfrm>
          <a:prstGeom prst="line">
            <a:avLst/>
          </a:prstGeom>
          <a:ln w="127000">
            <a:solidFill>
              <a:srgbClr val="FCD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74AEE23-5C50-140A-0ADE-9067B30337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518" y="3908296"/>
            <a:ext cx="2740566" cy="969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38D2BC-70F2-3528-6CCA-5C39D24804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2041" y="1863905"/>
            <a:ext cx="2727708" cy="249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25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2BAC2-5470-69B9-F0CD-F51D92AE5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0">
                <a:solidFill>
                  <a:srgbClr val="000000"/>
                </a:solidFill>
                <a:ea typeface="Calibri"/>
                <a:cs typeface="Calibri"/>
              </a:rPr>
              <a:t>Promoting the Starting Reception definition in Cornish schools</a:t>
            </a:r>
            <a:endParaRPr lang="en-US" sz="2800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47615-9A0E-8FB1-8595-0F2E0C31B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472015-EE7F-49CA-A204-643D8E80E675}"/>
              </a:ext>
            </a:extLst>
          </p:cNvPr>
          <p:cNvSpPr txBox="1"/>
          <p:nvPr/>
        </p:nvSpPr>
        <p:spPr>
          <a:xfrm>
            <a:off x="1040735" y="1705676"/>
            <a:ext cx="885371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highlight>
                  <a:srgbClr val="00FFFF"/>
                </a:highlight>
                <a:latin typeface="Verdana"/>
                <a:cs typeface="Segoe UI"/>
              </a:rPr>
              <a:t>Discussion;</a:t>
            </a:r>
            <a:endParaRPr lang="en-GB" sz="3200" b="1">
              <a:highlight>
                <a:srgbClr val="00FFFF"/>
              </a:highlight>
              <a:latin typeface="Calibri"/>
              <a:ea typeface="Calibri"/>
              <a:cs typeface="Calibri"/>
            </a:endParaRPr>
          </a:p>
          <a:p>
            <a:r>
              <a:rPr lang="en-GB" sz="3200">
                <a:latin typeface="Verdana"/>
                <a:cs typeface="Segoe UI"/>
              </a:rPr>
              <a:t>How might schools start conversations with parents at the earliest opportunity?</a:t>
            </a:r>
            <a:endParaRPr lang="en-GB" sz="3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8013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1942-4781-6EE6-629A-4E3825B03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Early Years - reception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2FBE8E3D-42CE-D1C0-9923-797E6F8124C9}"/>
              </a:ext>
            </a:extLst>
          </p:cNvPr>
          <p:cNvSpPr/>
          <p:nvPr/>
        </p:nvSpPr>
        <p:spPr>
          <a:xfrm>
            <a:off x="4034485" y="2919706"/>
            <a:ext cx="3360716" cy="2636322"/>
          </a:xfrm>
          <a:prstGeom prst="wedgeEllipseCallout">
            <a:avLst>
              <a:gd name="adj1" fmla="val 18906"/>
              <a:gd name="adj2" fmla="val 6341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6D456E-89C6-FCCA-DE9F-AFBD929502B8}"/>
              </a:ext>
            </a:extLst>
          </p:cNvPr>
          <p:cNvSpPr txBox="1"/>
          <p:nvPr/>
        </p:nvSpPr>
        <p:spPr>
          <a:xfrm>
            <a:off x="3686741" y="3898983"/>
            <a:ext cx="4056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Universal Belonging – school consultation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605A3870-E93A-76A0-BBAC-B833FA8E24B9}"/>
              </a:ext>
            </a:extLst>
          </p:cNvPr>
          <p:cNvSpPr/>
          <p:nvPr/>
        </p:nvSpPr>
        <p:spPr>
          <a:xfrm>
            <a:off x="6658916" y="411046"/>
            <a:ext cx="3360716" cy="2636322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A9A883-83FC-8040-A03C-8E13BFE176CA}"/>
              </a:ext>
            </a:extLst>
          </p:cNvPr>
          <p:cNvSpPr txBox="1"/>
          <p:nvPr/>
        </p:nvSpPr>
        <p:spPr>
          <a:xfrm>
            <a:off x="6899854" y="1065637"/>
            <a:ext cx="2878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Discussion with Early Years Inclusion and SEND  - if child known to service pre school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001C5462-F8C4-3674-C214-CEDEA13C3BDA}"/>
              </a:ext>
            </a:extLst>
          </p:cNvPr>
          <p:cNvSpPr/>
          <p:nvPr/>
        </p:nvSpPr>
        <p:spPr>
          <a:xfrm>
            <a:off x="7067168" y="4429613"/>
            <a:ext cx="3360716" cy="2636321"/>
          </a:xfrm>
          <a:prstGeom prst="wedgeEllipseCallout">
            <a:avLst>
              <a:gd name="adj1" fmla="val 34881"/>
              <a:gd name="adj2" fmla="val 537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C812FB-7AFF-30F7-73D6-491213DA0406}"/>
              </a:ext>
            </a:extLst>
          </p:cNvPr>
          <p:cNvSpPr txBox="1"/>
          <p:nvPr/>
        </p:nvSpPr>
        <p:spPr>
          <a:xfrm>
            <a:off x="6912788" y="5492010"/>
            <a:ext cx="3669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Referral to Early Intervention and Inclusion Team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92D70261-97DC-D315-C4BB-1D32D14BAA3C}"/>
              </a:ext>
            </a:extLst>
          </p:cNvPr>
          <p:cNvSpPr/>
          <p:nvPr/>
        </p:nvSpPr>
        <p:spPr>
          <a:xfrm>
            <a:off x="417385" y="4005928"/>
            <a:ext cx="3539910" cy="2440826"/>
          </a:xfrm>
          <a:prstGeom prst="wedgeEllipseCallout">
            <a:avLst>
              <a:gd name="adj1" fmla="val -23977"/>
              <a:gd name="adj2" fmla="val 6383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D96FE2-A608-8C62-3C52-E3AC420673A9}"/>
              </a:ext>
            </a:extLst>
          </p:cNvPr>
          <p:cNvSpPr txBox="1"/>
          <p:nvPr/>
        </p:nvSpPr>
        <p:spPr>
          <a:xfrm>
            <a:off x="800202" y="4685894"/>
            <a:ext cx="2752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Contact the Educational Psychology Service advice line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377A516E-3A45-FD47-905D-D240C763225E}"/>
              </a:ext>
            </a:extLst>
          </p:cNvPr>
          <p:cNvSpPr/>
          <p:nvPr/>
        </p:nvSpPr>
        <p:spPr>
          <a:xfrm>
            <a:off x="800202" y="1114509"/>
            <a:ext cx="3360716" cy="2623287"/>
          </a:xfrm>
          <a:prstGeom prst="wedgeEllipseCallout">
            <a:avLst>
              <a:gd name="adj1" fmla="val 25527"/>
              <a:gd name="adj2" fmla="val 5764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6AA8F7-3378-5CE6-5A55-147581B49DD4}"/>
              </a:ext>
            </a:extLst>
          </p:cNvPr>
          <p:cNvSpPr txBox="1"/>
          <p:nvPr/>
        </p:nvSpPr>
        <p:spPr>
          <a:xfrm>
            <a:off x="1007660" y="1667486"/>
            <a:ext cx="27460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Contact the Autism in Schools Team</a:t>
            </a:r>
          </a:p>
          <a:p>
            <a:pPr algn="ctr"/>
            <a:r>
              <a:rPr lang="en-GB" u="sng">
                <a:hlinkClick r:id="rId2"/>
              </a:rPr>
              <a:t>Autism in Schools Team - Cornwall Council</a:t>
            </a:r>
            <a:r>
              <a:rPr lang="en-GB"/>
              <a:t>. 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2023278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0DC0-A420-BF4E-AAC9-B9910860E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Universal Belonging offer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578C06-C9E0-2D94-F029-CA22DFD16C04}"/>
              </a:ext>
            </a:extLst>
          </p:cNvPr>
          <p:cNvSpPr txBox="1"/>
          <p:nvPr/>
        </p:nvSpPr>
        <p:spPr>
          <a:xfrm>
            <a:off x="816273" y="1609130"/>
            <a:ext cx="8385230" cy="54476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0087CD"/>
                </a:solidFill>
              </a:rPr>
              <a:t>Reflective toolkit to support school staff to have a conversation around the situation, with some useful points to consider</a:t>
            </a:r>
            <a:endParaRPr lang="en-GB" sz="2400" b="1">
              <a:solidFill>
                <a:srgbClr val="0087CD"/>
              </a:solidFill>
              <a:ea typeface="Calibri"/>
              <a:cs typeface="Calibri"/>
            </a:endParaRPr>
          </a:p>
          <a:p>
            <a:endParaRPr lang="en-GB" sz="2400" b="1">
              <a:solidFill>
                <a:srgbClr val="0087CD"/>
              </a:solidFill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0087CD"/>
                </a:solidFill>
              </a:rPr>
              <a:t>Links to resources for both school use and for signposting parents to</a:t>
            </a:r>
            <a:endParaRPr lang="en-GB" sz="2400" b="1">
              <a:solidFill>
                <a:srgbClr val="0087CD"/>
              </a:solidFill>
              <a:ea typeface="Calibri"/>
              <a:cs typeface="Calibri"/>
            </a:endParaRPr>
          </a:p>
          <a:p>
            <a:endParaRPr lang="en-GB" sz="2400" b="1">
              <a:solidFill>
                <a:srgbClr val="0087CD"/>
              </a:solidFill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0087CD"/>
                </a:solidFill>
              </a:rPr>
              <a:t>All information is available on Services for Schools</a:t>
            </a:r>
            <a:endParaRPr lang="en-GB" sz="2400" b="1">
              <a:solidFill>
                <a:srgbClr val="0087CD"/>
              </a:solidFill>
              <a:ea typeface="Calibri"/>
              <a:cs typeface="Calibri"/>
            </a:endParaRPr>
          </a:p>
          <a:p>
            <a:endParaRPr lang="en-GB" sz="2400" b="1">
              <a:solidFill>
                <a:srgbClr val="0087CD"/>
              </a:solidFill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0087CD"/>
                </a:solidFill>
              </a:rPr>
              <a:t>Cases on a bespoke basis</a:t>
            </a:r>
            <a:endParaRPr lang="en-GB" sz="2400" b="1">
              <a:solidFill>
                <a:srgbClr val="0087CD"/>
              </a:solidFill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>
              <a:solidFill>
                <a:srgbClr val="0087CD"/>
              </a:solidFill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087CD"/>
                </a:solidFill>
                <a:ea typeface="+mn-lt"/>
                <a:cs typeface="+mn-lt"/>
                <a:hlinkClick r:id="rId2"/>
              </a:rPr>
              <a:t>Resources | Page | SLA Online</a:t>
            </a:r>
            <a:endParaRPr lang="en-GB" sz="2400" b="1">
              <a:solidFill>
                <a:srgbClr val="0087CD"/>
              </a:solidFill>
              <a:ea typeface="Calibri"/>
              <a:cs typeface="Calibri"/>
            </a:endParaRPr>
          </a:p>
          <a:p>
            <a:endParaRPr lang="en-GB" b="1">
              <a:solidFill>
                <a:srgbClr val="0087CD"/>
              </a:solidFill>
              <a:ea typeface="Calibri"/>
              <a:cs typeface="Calibri"/>
            </a:endParaRPr>
          </a:p>
          <a:p>
            <a:endParaRPr lang="en-GB" b="1">
              <a:solidFill>
                <a:srgbClr val="0087CD"/>
              </a:solidFill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1">
              <a:solidFill>
                <a:srgbClr val="0087CD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0237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E338A-5639-6B1A-61ED-6CEBD28BD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FD36C-598F-D9C5-250D-BA9AC2FF8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Armed Forces Children in Cornwall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B7DB9E-E3E1-095F-4914-A3DD5DBEDEA5}"/>
              </a:ext>
            </a:extLst>
          </p:cNvPr>
          <p:cNvSpPr txBox="1"/>
          <p:nvPr/>
        </p:nvSpPr>
        <p:spPr>
          <a:xfrm>
            <a:off x="596689" y="1183045"/>
            <a:ext cx="9122259" cy="59400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87CD"/>
                </a:solidFill>
                <a:ea typeface="Calibri"/>
                <a:cs typeface="Calibri"/>
              </a:rPr>
              <a:t>Have you any children in your nurseries who are from an Armed Forces family or the wider Armed Forces community?</a:t>
            </a:r>
          </a:p>
          <a:p>
            <a:endParaRPr lang="en-GB" sz="2400" b="1" dirty="0">
              <a:solidFill>
                <a:srgbClr val="0087CD"/>
              </a:solidFill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87CD"/>
                </a:solidFill>
                <a:ea typeface="Calibri"/>
                <a:cs typeface="Calibri"/>
              </a:rPr>
              <a:t>How do you gather this data?</a:t>
            </a:r>
          </a:p>
          <a:p>
            <a:endParaRPr lang="en-GB" sz="2400" b="1" dirty="0">
              <a:solidFill>
                <a:srgbClr val="0087CD"/>
              </a:solidFill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87CD"/>
                </a:solidFill>
                <a:ea typeface="Calibri"/>
                <a:cs typeface="Calibri"/>
              </a:rPr>
              <a:t>How do you support these families?</a:t>
            </a:r>
          </a:p>
          <a:p>
            <a:endParaRPr lang="en-GB" sz="2400" b="1" dirty="0">
              <a:solidFill>
                <a:srgbClr val="0087CD"/>
              </a:solidFill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87CD"/>
                </a:solidFill>
                <a:ea typeface="Calibri"/>
                <a:cs typeface="Calibri"/>
              </a:rPr>
              <a:t>Are you aware of the Armed Forces Covenant and have you signed it? </a:t>
            </a:r>
            <a:r>
              <a:rPr lang="en-GB" sz="2400" dirty="0">
                <a:hlinkClick r:id="rId2"/>
              </a:rPr>
              <a:t>Home - Armed Forces Covenant</a:t>
            </a:r>
            <a:endParaRPr lang="en-GB" sz="2400" b="1" dirty="0">
              <a:solidFill>
                <a:srgbClr val="0087CD"/>
              </a:solidFill>
              <a:ea typeface="Calibri"/>
              <a:cs typeface="Calibri"/>
            </a:endParaRPr>
          </a:p>
          <a:p>
            <a:endParaRPr lang="en-GB" sz="2400" b="1" dirty="0">
              <a:solidFill>
                <a:srgbClr val="0087CD"/>
              </a:solidFill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87CD"/>
                </a:solidFill>
                <a:ea typeface="Calibri"/>
                <a:cs typeface="Calibri"/>
              </a:rPr>
              <a:t>Would you like to be involved in our project – we have a limited number of spaces left in November </a:t>
            </a:r>
            <a:r>
              <a:rPr lang="en-GB" sz="2400" dirty="0">
                <a:solidFill>
                  <a:srgbClr val="0087CD"/>
                </a:solidFill>
                <a:ea typeface="Calibri"/>
                <a:cs typeface="Calibri"/>
              </a:rPr>
              <a:t> </a:t>
            </a:r>
            <a:r>
              <a:rPr lang="en-GB" sz="2400" dirty="0">
                <a:solidFill>
                  <a:srgbClr val="0087CD"/>
                </a:solidFill>
                <a:ea typeface="Calibri"/>
                <a:cs typeface="Calibri"/>
                <a:hlinkClick r:id="rId3"/>
              </a:rPr>
              <a:t>sarah.pike@cornwall.gov.uk</a:t>
            </a:r>
            <a:r>
              <a:rPr lang="en-GB" sz="2400" dirty="0">
                <a:solidFill>
                  <a:srgbClr val="0087CD"/>
                </a:solidFill>
                <a:ea typeface="Calibri"/>
                <a:cs typeface="Calibri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0087CD"/>
              </a:solidFill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87CD"/>
                </a:solidFill>
                <a:ea typeface="Calibri"/>
                <a:cs typeface="Calibri"/>
                <a:hlinkClick r:id="rId4"/>
              </a:rPr>
              <a:t>£80,000 grant will help young children and families from Cornwall’s armed forces community</a:t>
            </a:r>
            <a:endParaRPr lang="en-GB" sz="2400" b="1" dirty="0">
              <a:solidFill>
                <a:srgbClr val="0087CD"/>
              </a:solidFill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1" dirty="0">
              <a:solidFill>
                <a:srgbClr val="0087CD"/>
              </a:solidFill>
              <a:ea typeface="Calibri"/>
              <a:cs typeface="Calibri"/>
            </a:endParaRPr>
          </a:p>
        </p:txBody>
      </p:sp>
      <p:pic>
        <p:nvPicPr>
          <p:cNvPr id="4" name="Picture 3" descr="A lion holding a flag&#10;&#10;AI-generated content may be incorrect.">
            <a:extLst>
              <a:ext uri="{FF2B5EF4-FFF2-40B4-BE49-F238E27FC236}">
                <a16:creationId xmlns:a16="http://schemas.microsoft.com/office/drawing/2014/main" id="{CBFB0483-4036-257C-503B-F97690F781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5866" y="135149"/>
            <a:ext cx="1925532" cy="259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77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GB">
                <a:ea typeface="Calibri"/>
                <a:cs typeface="Calibri"/>
              </a:rPr>
              <a:t>Agenda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1429EE-B289-D478-BC78-569FA102169F}"/>
              </a:ext>
            </a:extLst>
          </p:cNvPr>
          <p:cNvSpPr txBox="1"/>
          <p:nvPr/>
        </p:nvSpPr>
        <p:spPr>
          <a:xfrm>
            <a:off x="878293" y="1613864"/>
            <a:ext cx="9496549" cy="41389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F1A96A-AA22-5C36-1B77-A81BFDECBCD7}"/>
              </a:ext>
            </a:extLst>
          </p:cNvPr>
          <p:cNvSpPr txBox="1"/>
          <p:nvPr/>
        </p:nvSpPr>
        <p:spPr>
          <a:xfrm>
            <a:off x="809941" y="1672706"/>
            <a:ext cx="8688861" cy="59400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sz="2400">
                <a:ea typeface="Calibri"/>
                <a:cs typeface="Calibri"/>
              </a:rPr>
              <a:t>Updates-Early Years Autumn Conference</a:t>
            </a:r>
          </a:p>
          <a:p>
            <a:pPr marL="457200" indent="-457200">
              <a:buAutoNum type="arabicPeriod"/>
            </a:pPr>
            <a:r>
              <a:rPr lang="en-US" sz="2400">
                <a:ea typeface="Calibri"/>
                <a:cs typeface="Calibri"/>
              </a:rPr>
              <a:t>                -Phase 2 School Base Nursery </a:t>
            </a:r>
            <a:r>
              <a:rPr lang="en-US" sz="2400" err="1">
                <a:ea typeface="Calibri"/>
                <a:cs typeface="Calibri"/>
              </a:rPr>
              <a:t>programme</a:t>
            </a:r>
            <a:endParaRPr lang="en-US" sz="2400"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r>
              <a:rPr lang="en-US" sz="2400">
                <a:ea typeface="Calibri"/>
                <a:cs typeface="Calibri"/>
              </a:rPr>
              <a:t>                -Safeguarding reforms and changes to the EYFS</a:t>
            </a:r>
          </a:p>
          <a:p>
            <a:pPr marL="457200" indent="-457200">
              <a:buAutoNum type="arabicPeriod"/>
            </a:pPr>
            <a:r>
              <a:rPr lang="en-US" sz="2400">
                <a:ea typeface="Calibri"/>
                <a:cs typeface="Calibri"/>
              </a:rPr>
              <a:t>National Literacy Trust on Starting school-</a:t>
            </a:r>
            <a:r>
              <a:rPr lang="en-US" sz="2400" b="1">
                <a:ea typeface="Calibri"/>
                <a:cs typeface="Calibri"/>
              </a:rPr>
              <a:t> Jo </a:t>
            </a:r>
            <a:r>
              <a:rPr lang="en-US" sz="2400" b="1">
                <a:solidFill>
                  <a:srgbClr val="000000"/>
                </a:solidFill>
                <a:ea typeface="Calibri"/>
                <a:cs typeface="Calibri"/>
              </a:rPr>
              <a:t>Knuckey</a:t>
            </a:r>
            <a:br>
              <a:rPr lang="en-US" sz="2400" b="1">
                <a:ea typeface="Calibri"/>
                <a:cs typeface="Calibri"/>
              </a:rPr>
            </a:br>
            <a:r>
              <a:rPr lang="en-US" sz="2400" b="1">
                <a:solidFill>
                  <a:srgbClr val="3C3C3B"/>
                </a:solidFill>
                <a:ea typeface="Calibri"/>
                <a:cs typeface="Calibri"/>
              </a:rPr>
              <a:t>            Project Manager, Early Years (Cornwall)</a:t>
            </a:r>
            <a:endParaRPr lang="en-US" sz="2400"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r>
              <a:rPr lang="en-US" sz="2400">
                <a:solidFill>
                  <a:srgbClr val="000000"/>
                </a:solidFill>
                <a:ea typeface="Calibri"/>
                <a:cs typeface="Calibri"/>
              </a:rPr>
              <a:t>Starting Reception definition DFE guidance- supporting parents and feeder settings. Discussion.</a:t>
            </a:r>
            <a:endParaRPr lang="en-US" sz="2400"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r>
              <a:rPr lang="en-US" sz="2400">
                <a:ea typeface="Calibri"/>
                <a:cs typeface="Calibri"/>
              </a:rPr>
              <a:t>EY Universal Belonging offer including supporting Armed Forces families</a:t>
            </a:r>
            <a:endParaRPr lang="en-US" sz="2400"/>
          </a:p>
          <a:p>
            <a:pPr marL="457200" indent="-457200">
              <a:buAutoNum type="arabicPeriod"/>
            </a:pPr>
            <a:r>
              <a:rPr lang="en-US" sz="2400"/>
              <a:t>Best Start in Life- new government policy and Cornwall targets</a:t>
            </a:r>
            <a:endParaRPr lang="en-US" sz="2400"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r>
              <a:rPr lang="en-US" sz="2400"/>
              <a:t>EYFSP data for 2025- strengths and gaps in Cornwall. Discussion about Writing outcomes.</a:t>
            </a:r>
            <a:endParaRPr lang="en-US" sz="2400"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r>
              <a:rPr lang="en-US" sz="2400"/>
              <a:t>Home Learning- what’s working well?</a:t>
            </a:r>
            <a:endParaRPr lang="en-US" sz="2400"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r>
              <a:rPr lang="en-US" sz="2400"/>
              <a:t>Integrated 2 year review update and new portal.</a:t>
            </a:r>
            <a:endParaRPr lang="en-US" sz="2400"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r>
              <a:rPr lang="en-US" sz="2400">
                <a:ea typeface="Calibri"/>
                <a:cs typeface="Calibri"/>
              </a:rPr>
              <a:t>Next meeting date-</a:t>
            </a:r>
            <a:r>
              <a:rPr lang="en-US" sz="2400">
                <a:ea typeface="+mn-lt"/>
                <a:cs typeface="+mn-lt"/>
              </a:rPr>
              <a:t> 21</a:t>
            </a:r>
            <a:r>
              <a:rPr lang="en-US" sz="2400" baseline="30000">
                <a:ea typeface="+mn-lt"/>
                <a:cs typeface="+mn-lt"/>
              </a:rPr>
              <a:t>st</a:t>
            </a:r>
            <a:r>
              <a:rPr lang="en-US" sz="2400">
                <a:ea typeface="+mn-lt"/>
                <a:cs typeface="+mn-lt"/>
              </a:rPr>
              <a:t> Jan and 29</a:t>
            </a:r>
            <a:r>
              <a:rPr lang="en-US" sz="2400" baseline="30000">
                <a:ea typeface="+mn-lt"/>
                <a:cs typeface="+mn-lt"/>
              </a:rPr>
              <a:t>th</a:t>
            </a:r>
            <a:r>
              <a:rPr lang="en-US" sz="2400">
                <a:ea typeface="+mn-lt"/>
                <a:cs typeface="+mn-lt"/>
              </a:rPr>
              <a:t> April 9.30 -12 pm.</a:t>
            </a:r>
            <a:endParaRPr lang="en-US" sz="2400">
              <a:ea typeface="Calibri"/>
              <a:cs typeface="Calibri"/>
            </a:endParaRPr>
          </a:p>
          <a:p>
            <a:pPr>
              <a:buAutoNum type="arabicPeriod"/>
            </a:pP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2947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C6A36-0D8D-E2B1-D06C-6EF506DE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"/>
                <a:cs typeface="Calibri"/>
              </a:rPr>
              <a:t>Best Start in Life Steph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D1142-9942-8840-0D9D-ECA99D51E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864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4AEF-37BD-4E73-ADD4-DB7C0F777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"/>
                <a:cs typeface="Calibri"/>
              </a:rPr>
              <a:t>Giving every child the best start in life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3B9A4A-26FF-814B-4E4D-86604140A317}"/>
              </a:ext>
            </a:extLst>
          </p:cNvPr>
          <p:cNvSpPr txBox="1"/>
          <p:nvPr/>
        </p:nvSpPr>
        <p:spPr>
          <a:xfrm>
            <a:off x="809942" y="1595775"/>
            <a:ext cx="8666881" cy="5324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2"/>
              </a:rPr>
              <a:t>Giving every child the best start in life - GOV.UK</a:t>
            </a:r>
          </a:p>
          <a:p>
            <a:r>
              <a:rPr lang="en-US">
                <a:ea typeface="+mn-lt"/>
                <a:cs typeface="+mn-lt"/>
              </a:rPr>
              <a:t>‘Giving every child the best start in life’ outlines how the government will improve child development and ensure that all children have the chance to achieve and thrive.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This will be achieved by: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improving family services, providing high quality support to parents and children from pregnancy to age 5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making it easier and cheaper for families to access early education and care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improving the quality of education and care that children receive in: </a:t>
            </a:r>
            <a:endParaRPr lang="en-US"/>
          </a:p>
          <a:p>
            <a:pPr marL="76962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early years settings</a:t>
            </a:r>
            <a:endParaRPr lang="en-US"/>
          </a:p>
          <a:p>
            <a:pPr marL="76962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childminders</a:t>
            </a:r>
            <a:endParaRPr lang="en-US"/>
          </a:p>
          <a:p>
            <a:pPr marL="76962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reception classes</a:t>
            </a:r>
            <a:endParaRPr lang="en-US"/>
          </a:p>
          <a:p>
            <a:pPr marL="483870" lvl="1"/>
            <a:r>
              <a:rPr lang="en-US">
                <a:ea typeface="+mn-lt"/>
                <a:cs typeface="+mn-lt"/>
              </a:rPr>
              <a:t>The early learning goals in the </a:t>
            </a:r>
            <a:r>
              <a:rPr lang="en-US">
                <a:ea typeface="+mn-lt"/>
                <a:cs typeface="+mn-lt"/>
                <a:hlinkClick r:id="rId3"/>
              </a:rPr>
              <a:t>‘Early years foundation stage (EYFS) statutory framework’</a:t>
            </a:r>
            <a:r>
              <a:rPr lang="en-US">
                <a:ea typeface="+mn-lt"/>
                <a:cs typeface="+mn-lt"/>
              </a:rPr>
              <a:t> are used to assess whether children have a good level of development.</a:t>
            </a:r>
            <a:endParaRPr lang="en-US">
              <a:ea typeface="Calibri"/>
              <a:cs typeface="Calibri"/>
            </a:endParaRPr>
          </a:p>
          <a:p>
            <a:pPr marL="483870" lvl="1"/>
            <a:r>
              <a:rPr lang="en-US">
                <a:ea typeface="+mn-lt"/>
                <a:cs typeface="+mn-lt"/>
              </a:rPr>
              <a:t>This command paper was laid in Parliament on 7 July 2025.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8061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BF7F2-1C70-0DFE-F388-1D6E293BC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108" y="108223"/>
            <a:ext cx="9212391" cy="813121"/>
          </a:xfrm>
        </p:spPr>
        <p:txBody>
          <a:bodyPr anchor="ctr">
            <a:normAutofit/>
          </a:bodyPr>
          <a:lstStyle/>
          <a:p>
            <a:r>
              <a:rPr lang="en-GB"/>
              <a:t>Government Strategy Best start in life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508806-3F32-D63C-968E-815E7188824F}"/>
              </a:ext>
            </a:extLst>
          </p:cNvPr>
          <p:cNvSpPr txBox="1"/>
          <p:nvPr/>
        </p:nvSpPr>
        <p:spPr>
          <a:xfrm>
            <a:off x="559269" y="1112203"/>
            <a:ext cx="4037031" cy="56220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endParaRPr lang="en-US" sz="1300" kern="1200">
              <a:solidFill>
                <a:srgbClr val="F9B418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800">
                <a:ea typeface="+mn-lt"/>
                <a:cs typeface="+mn-lt"/>
                <a:hlinkClick r:id="rId2"/>
              </a:rPr>
              <a:t>Homepage | Best Start in Life</a:t>
            </a:r>
            <a:endParaRPr lang="en-US" sz="1800" b="1" kern="1200">
              <a:ea typeface="+mn-lt"/>
              <a:cs typeface="+mn-lt"/>
              <a:hlinkClick r:id="" action="ppaction://noaction"/>
            </a:endParaRPr>
          </a:p>
          <a:p>
            <a:pPr>
              <a:spcAft>
                <a:spcPts val="600"/>
              </a:spcAft>
            </a:pPr>
            <a:r>
              <a:rPr lang="en-US" sz="1800">
                <a:ea typeface="+mn-lt"/>
                <a:cs typeface="+mn-lt"/>
                <a:hlinkClick r:id="rId3"/>
              </a:rPr>
              <a:t>Giving every child the best start in life</a:t>
            </a:r>
            <a:endParaRPr lang="en-US" sz="1800">
              <a:ea typeface="Calibri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800" kern="1200"/>
              <a:t>‘Ambitious target of a record proportion of children starting school ready to learn’</a:t>
            </a:r>
            <a:endParaRPr lang="en-US" sz="1800" kern="1200">
              <a:ea typeface="Calibri"/>
              <a:cs typeface="Calibri"/>
            </a:endParaRPr>
          </a:p>
          <a:p>
            <a:pPr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/>
              <a:t>2028 -75% of 5-year-olds in England to reach a good level of development (GLD) in the early years’ foundation stage</a:t>
            </a:r>
            <a:endParaRPr lang="en-US" sz="1800" kern="1200">
              <a:ea typeface="Calibri"/>
              <a:cs typeface="Calibri"/>
            </a:endParaRPr>
          </a:p>
          <a:p>
            <a:pPr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/>
              <a:t>Cornwall target;</a:t>
            </a:r>
            <a:endParaRPr lang="en-US" sz="1800" kern="1200">
              <a:ea typeface="Calibri"/>
              <a:cs typeface="Calibri"/>
            </a:endParaRPr>
          </a:p>
          <a:p>
            <a:pPr indent="-457200">
              <a:spcAft>
                <a:spcPts val="600"/>
              </a:spcAft>
              <a:buAutoNum type="alphaLcParenR"/>
            </a:pPr>
            <a:r>
              <a:rPr lang="en-US" sz="1800" kern="1200"/>
              <a:t>The proportion of children in Cornwall Council achieving a Good Level of Development at the end of the 2027/28 academic year is at least </a:t>
            </a:r>
            <a:r>
              <a:rPr lang="en-US" sz="1800" kern="1200">
                <a:highlight>
                  <a:srgbClr val="FFFF00"/>
                </a:highlight>
              </a:rPr>
              <a:t>78.7%;</a:t>
            </a:r>
            <a:r>
              <a:rPr lang="en-US" sz="1800" kern="1200"/>
              <a:t> </a:t>
            </a:r>
            <a:endParaRPr lang="en-US" sz="1800" kern="1200">
              <a:ea typeface="Calibri"/>
              <a:cs typeface="Calibri"/>
            </a:endParaRPr>
          </a:p>
          <a:p>
            <a:pPr indent="-457200">
              <a:spcAft>
                <a:spcPts val="600"/>
              </a:spcAft>
              <a:buAutoNum type="alphaLcParenR"/>
            </a:pPr>
            <a:r>
              <a:rPr lang="en-US" sz="1800" kern="1200"/>
              <a:t> </a:t>
            </a:r>
            <a:r>
              <a:rPr lang="en-US" sz="1800"/>
              <a:t>The proportion</a:t>
            </a:r>
            <a:r>
              <a:rPr lang="en-US" sz="1800" kern="1200"/>
              <a:t> of children eligible for Free School Meals (FSM) and achieving a Good Level of Development at the end of the 2027/28 academic year is at least </a:t>
            </a:r>
            <a:r>
              <a:rPr lang="en-US" sz="1800" kern="1200">
                <a:highlight>
                  <a:srgbClr val="FFFF00"/>
                </a:highlight>
              </a:rPr>
              <a:t>61.5%</a:t>
            </a:r>
            <a:endParaRPr lang="en-US" sz="1800" kern="1200">
              <a:highlight>
                <a:srgbClr val="FFFF00"/>
              </a:highlight>
              <a:ea typeface="Calibri"/>
              <a:cs typeface="Calibri"/>
            </a:endParaRPr>
          </a:p>
          <a:p>
            <a:pPr>
              <a:spcAft>
                <a:spcPts val="600"/>
              </a:spcAft>
            </a:pPr>
            <a:endParaRPr lang="en-US" sz="1600" kern="1200">
              <a:solidFill>
                <a:srgbClr val="0070C0"/>
              </a:solidFill>
              <a:ea typeface="Calibri"/>
              <a:cs typeface="Calibri"/>
            </a:endParaRPr>
          </a:p>
        </p:txBody>
      </p:sp>
      <p:pic>
        <p:nvPicPr>
          <p:cNvPr id="4" name="Picture 3" descr="A person and person holding a baby&#10;&#10;AI-generated content may be incorrect.">
            <a:extLst>
              <a:ext uri="{FF2B5EF4-FFF2-40B4-BE49-F238E27FC236}">
                <a16:creationId xmlns:a16="http://schemas.microsoft.com/office/drawing/2014/main" id="{9DADDA68-E9E7-D924-1D43-716420EF6E7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" b="11158"/>
          <a:stretch>
            <a:fillRect/>
          </a:stretch>
        </p:blipFill>
        <p:spPr>
          <a:xfrm>
            <a:off x="5846139" y="1111844"/>
            <a:ext cx="4244359" cy="4791154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827E0-1C02-F35E-3766-BC881A41FC32}"/>
              </a:ext>
            </a:extLst>
          </p:cNvPr>
          <p:cNvSpPr txBox="1"/>
          <p:nvPr/>
        </p:nvSpPr>
        <p:spPr>
          <a:xfrm>
            <a:off x="4992794" y="5365908"/>
            <a:ext cx="4852447" cy="16312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DFE</a:t>
            </a:r>
            <a:r>
              <a:rPr lang="en-US">
                <a:solidFill>
                  <a:srgbClr val="0070C0"/>
                </a:solidFill>
              </a:rPr>
              <a:t> </a:t>
            </a:r>
            <a:r>
              <a:rPr lang="en-US"/>
              <a:t>‘We want to work in partnership with you, with wider local stakeholders across the NHS and voluntary and community sector and most of all with families to reach this goal.’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835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16032-F35C-2145-EA69-1773AC1AC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EYFSP Interim data 2025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DE11C73-CA45-4880-8219-2C46393933C1}"/>
              </a:ext>
            </a:extLst>
          </p:cNvPr>
          <p:cNvGraphicFramePr>
            <a:graphicFrameLocks/>
          </p:cNvGraphicFramePr>
          <p:nvPr/>
        </p:nvGraphicFramePr>
        <p:xfrm>
          <a:off x="787240" y="1182258"/>
          <a:ext cx="7355380" cy="3826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40C7798-3EA7-A633-90CD-BD139CC7CA26}"/>
              </a:ext>
            </a:extLst>
          </p:cNvPr>
          <p:cNvGraphicFramePr>
            <a:graphicFrameLocks noGrp="1"/>
          </p:cNvGraphicFramePr>
          <p:nvPr/>
        </p:nvGraphicFramePr>
        <p:xfrm>
          <a:off x="1314252" y="5008881"/>
          <a:ext cx="6490842" cy="16184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9687">
                  <a:extLst>
                    <a:ext uri="{9D8B030D-6E8A-4147-A177-3AD203B41FA5}">
                      <a16:colId xmlns:a16="http://schemas.microsoft.com/office/drawing/2014/main" val="1124017703"/>
                    </a:ext>
                  </a:extLst>
                </a:gridCol>
                <a:gridCol w="992231">
                  <a:extLst>
                    <a:ext uri="{9D8B030D-6E8A-4147-A177-3AD203B41FA5}">
                      <a16:colId xmlns:a16="http://schemas.microsoft.com/office/drawing/2014/main" val="3437061279"/>
                    </a:ext>
                  </a:extLst>
                </a:gridCol>
                <a:gridCol w="992231">
                  <a:extLst>
                    <a:ext uri="{9D8B030D-6E8A-4147-A177-3AD203B41FA5}">
                      <a16:colId xmlns:a16="http://schemas.microsoft.com/office/drawing/2014/main" val="338948729"/>
                    </a:ext>
                  </a:extLst>
                </a:gridCol>
                <a:gridCol w="992231">
                  <a:extLst>
                    <a:ext uri="{9D8B030D-6E8A-4147-A177-3AD203B41FA5}">
                      <a16:colId xmlns:a16="http://schemas.microsoft.com/office/drawing/2014/main" val="844402918"/>
                    </a:ext>
                  </a:extLst>
                </a:gridCol>
                <a:gridCol w="992231">
                  <a:extLst>
                    <a:ext uri="{9D8B030D-6E8A-4147-A177-3AD203B41FA5}">
                      <a16:colId xmlns:a16="http://schemas.microsoft.com/office/drawing/2014/main" val="489310473"/>
                    </a:ext>
                  </a:extLst>
                </a:gridCol>
                <a:gridCol w="992231">
                  <a:extLst>
                    <a:ext uri="{9D8B030D-6E8A-4147-A177-3AD203B41FA5}">
                      <a16:colId xmlns:a16="http://schemas.microsoft.com/office/drawing/2014/main" val="3887702680"/>
                    </a:ext>
                  </a:extLst>
                </a:gridCol>
              </a:tblGrid>
              <a:tr h="5394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GLD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2022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2023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2024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2025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14687338"/>
                  </a:ext>
                </a:extLst>
              </a:tr>
              <a:tr h="5394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Cornwall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66.0%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67.5%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69.7%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70.1%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96963061"/>
                  </a:ext>
                </a:extLst>
              </a:tr>
              <a:tr h="53948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England/NCER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65.2%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67.2%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67.7%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68.3%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47656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451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76225-7CC2-5D1B-C82F-4681CE385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F2E9B70-D725-963F-94C0-1DE329D01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440728"/>
              </p:ext>
            </p:extLst>
          </p:nvPr>
        </p:nvGraphicFramePr>
        <p:xfrm>
          <a:off x="1493342" y="80013"/>
          <a:ext cx="6963411" cy="731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1137">
                  <a:extLst>
                    <a:ext uri="{9D8B030D-6E8A-4147-A177-3AD203B41FA5}">
                      <a16:colId xmlns:a16="http://schemas.microsoft.com/office/drawing/2014/main" val="532110359"/>
                    </a:ext>
                  </a:extLst>
                </a:gridCol>
                <a:gridCol w="2321137">
                  <a:extLst>
                    <a:ext uri="{9D8B030D-6E8A-4147-A177-3AD203B41FA5}">
                      <a16:colId xmlns:a16="http://schemas.microsoft.com/office/drawing/2014/main" val="3002843418"/>
                    </a:ext>
                  </a:extLst>
                </a:gridCol>
                <a:gridCol w="2321137">
                  <a:extLst>
                    <a:ext uri="{9D8B030D-6E8A-4147-A177-3AD203B41FA5}">
                      <a16:colId xmlns:a16="http://schemas.microsoft.com/office/drawing/2014/main" val="3759282508"/>
                    </a:ext>
                  </a:extLst>
                </a:gridCol>
              </a:tblGrid>
              <a:tr h="36222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ELG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ELG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ELG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073131"/>
                  </a:ext>
                </a:extLst>
              </a:tr>
              <a:tr h="36222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GLD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69.7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highlight>
                            <a:srgbClr val="00FF00"/>
                          </a:highlight>
                        </a:rPr>
                        <a:t>70.3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536797"/>
                  </a:ext>
                </a:extLst>
              </a:tr>
              <a:tr h="36222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All ELG's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68.6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highlight>
                            <a:srgbClr val="00FF00"/>
                          </a:highlight>
                        </a:rPr>
                        <a:t>68.7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921390"/>
                  </a:ext>
                </a:extLst>
              </a:tr>
              <a:tr h="36222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Listening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84.5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highlight>
                            <a:srgbClr val="FFFF00"/>
                          </a:highlight>
                        </a:rPr>
                        <a:t>84.5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766808"/>
                  </a:ext>
                </a:extLst>
              </a:tr>
              <a:tr h="36222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Speaking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85.8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highlight>
                            <a:srgbClr val="FF0000"/>
                          </a:highlight>
                        </a:rPr>
                        <a:t>85.7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216007"/>
                  </a:ext>
                </a:extLst>
              </a:tr>
              <a:tr h="36222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Self regulation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86.2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highlight>
                            <a:srgbClr val="FF0000"/>
                          </a:highlight>
                        </a:rPr>
                        <a:t>85.9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511167"/>
                  </a:ext>
                </a:extLst>
              </a:tr>
              <a:tr h="36222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Managing Self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87.9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highlight>
                            <a:srgbClr val="00FF00"/>
                          </a:highlight>
                        </a:rPr>
                        <a:t>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349874"/>
                  </a:ext>
                </a:extLst>
              </a:tr>
              <a:tr h="36222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Building relationships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90.2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highlight>
                            <a:srgbClr val="FF0000"/>
                          </a:highlight>
                        </a:rPr>
                        <a:t>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483676"/>
                  </a:ext>
                </a:extLst>
              </a:tr>
              <a:tr h="36222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Gross Motor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>
                          <a:highlight>
                            <a:srgbClr val="FF0000"/>
                          </a:highlight>
                        </a:rPr>
                        <a:t>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464273"/>
                  </a:ext>
                </a:extLst>
              </a:tr>
              <a:tr h="36222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Fine motor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87.9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>
                          <a:highlight>
                            <a:srgbClr val="FF0000"/>
                          </a:highlight>
                        </a:rPr>
                        <a:t>86.8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998972"/>
                  </a:ext>
                </a:extLst>
              </a:tr>
              <a:tr h="36222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Comprehension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84.3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>
                          <a:highlight>
                            <a:srgbClr val="FF0000"/>
                          </a:highlight>
                        </a:rPr>
                        <a:t>84.1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82618"/>
                  </a:ext>
                </a:extLst>
              </a:tr>
              <a:tr h="36222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Word reading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80.1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>
                          <a:highlight>
                            <a:srgbClr val="FF0000"/>
                          </a:highlight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451677"/>
                  </a:ext>
                </a:extLst>
              </a:tr>
              <a:tr h="36222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73.9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>
                          <a:highlight>
                            <a:srgbClr val="00FF00"/>
                          </a:highlight>
                        </a:rPr>
                        <a:t>74.1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257385"/>
                  </a:ext>
                </a:extLst>
              </a:tr>
              <a:tr h="36222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>
                          <a:highlight>
                            <a:srgbClr val="00FF00"/>
                          </a:highlight>
                        </a:rPr>
                        <a:t>81.4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042952"/>
                  </a:ext>
                </a:extLst>
              </a:tr>
              <a:tr h="36222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Numerical patterns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81.2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>
                          <a:highlight>
                            <a:srgbClr val="00FF00"/>
                          </a:highlight>
                        </a:rPr>
                        <a:t>81.3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067261"/>
                  </a:ext>
                </a:extLst>
              </a:tr>
              <a:tr h="36222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Past and 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85.4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>
                          <a:highlight>
                            <a:srgbClr val="FF0000"/>
                          </a:highlight>
                        </a:rPr>
                        <a:t>84.3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098588"/>
                  </a:ext>
                </a:extLst>
              </a:tr>
              <a:tr h="36222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People, Cul and Comm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85.1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>
                          <a:highlight>
                            <a:srgbClr val="FF0000"/>
                          </a:highlight>
                        </a:rPr>
                        <a:t>84.7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544242"/>
                  </a:ext>
                </a:extLst>
              </a:tr>
              <a:tr h="36222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Natural world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88.7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>
                          <a:highlight>
                            <a:srgbClr val="FF0000"/>
                          </a:highlight>
                        </a:rPr>
                        <a:t>88.1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847227"/>
                  </a:ext>
                </a:extLst>
              </a:tr>
              <a:tr h="36222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Creating w/ 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90.2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>
                          <a:highlight>
                            <a:srgbClr val="FF0000"/>
                          </a:highlight>
                        </a:rPr>
                        <a:t>88.3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944810"/>
                  </a:ext>
                </a:extLst>
              </a:tr>
              <a:tr h="36222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Imag/Expressive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89.6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>
                          <a:highlight>
                            <a:srgbClr val="FF0000"/>
                          </a:highlight>
                        </a:rPr>
                        <a:t>89.2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037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820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FED5D-11EA-33E0-4C89-E3AA553B5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3802C79-84BC-5F01-86D7-0BBAC687F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84838" y="-859775"/>
            <a:ext cx="15652537" cy="842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07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FD9D5-736A-6F0E-A0B4-E87849DE6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"/>
                <a:cs typeface="Calibri"/>
              </a:rPr>
              <a:t>Writing outcomes 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7BC332-42E5-2D35-68F9-6D4EDF6CB7EC}"/>
              </a:ext>
            </a:extLst>
          </p:cNvPr>
          <p:cNvSpPr txBox="1"/>
          <p:nvPr/>
        </p:nvSpPr>
        <p:spPr>
          <a:xfrm>
            <a:off x="867315" y="1745608"/>
            <a:ext cx="9441656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800">
                <a:ea typeface="Calibri"/>
                <a:cs typeface="Calibri"/>
              </a:rPr>
              <a:t>Discussion-</a:t>
            </a:r>
          </a:p>
          <a:p>
            <a:r>
              <a:rPr lang="en-GB" sz="2800">
                <a:ea typeface="Calibri"/>
                <a:cs typeface="Calibri"/>
              </a:rPr>
              <a:t>The Writing ELG remains the goal which fewest children achieve.</a:t>
            </a:r>
          </a:p>
          <a:p>
            <a:r>
              <a:rPr lang="en-GB" sz="2800">
                <a:ea typeface="Calibri"/>
                <a:cs typeface="Calibri"/>
              </a:rPr>
              <a:t>What is working well in your schools?</a:t>
            </a:r>
          </a:p>
          <a:p>
            <a:r>
              <a:rPr lang="en-GB" sz="2800">
                <a:ea typeface="Calibri"/>
                <a:cs typeface="Calibri"/>
              </a:rPr>
              <a:t>What is making a difference?</a:t>
            </a:r>
          </a:p>
          <a:p>
            <a:r>
              <a:rPr lang="en-GB" sz="2800">
                <a:ea typeface="Calibri"/>
                <a:cs typeface="Calibri"/>
              </a:rPr>
              <a:t>What could we share that might help other schools?</a:t>
            </a:r>
          </a:p>
        </p:txBody>
      </p:sp>
      <p:pic>
        <p:nvPicPr>
          <p:cNvPr id="4" name="Picture 3" descr="Fun and Engaging Writing Challenge for Early Learners">
            <a:extLst>
              <a:ext uri="{FF2B5EF4-FFF2-40B4-BE49-F238E27FC236}">
                <a16:creationId xmlns:a16="http://schemas.microsoft.com/office/drawing/2014/main" id="{0242C558-59AD-FF57-E1EB-E7E084B02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669" y="4412403"/>
            <a:ext cx="4031254" cy="2977668"/>
          </a:xfrm>
          <a:prstGeom prst="rect">
            <a:avLst/>
          </a:prstGeom>
        </p:spPr>
      </p:pic>
      <p:pic>
        <p:nvPicPr>
          <p:cNvPr id="6" name="Picture 5" descr="Reception writing | Green Top School">
            <a:extLst>
              <a:ext uri="{FF2B5EF4-FFF2-40B4-BE49-F238E27FC236}">
                <a16:creationId xmlns:a16="http://schemas.microsoft.com/office/drawing/2014/main" id="{F093D925-690C-81A9-4BB6-8271DE912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781" y="4632668"/>
            <a:ext cx="2250853" cy="231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0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DFC62-9BE9-68F1-531D-2138ED0FB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"/>
                <a:cs typeface="Calibri"/>
              </a:rPr>
              <a:t>Integrated 2 year review- updates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798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DC7-012E-E9B3-99D0-FDCCE1D3A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"/>
                <a:cs typeface="Calibri"/>
              </a:rPr>
              <a:t>Home Learning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3BFD44-8E1A-7F15-9FA4-631F7DAD5370}"/>
              </a:ext>
            </a:extLst>
          </p:cNvPr>
          <p:cNvSpPr txBox="1"/>
          <p:nvPr/>
        </p:nvSpPr>
        <p:spPr>
          <a:xfrm>
            <a:off x="598892" y="1492000"/>
            <a:ext cx="9549080" cy="77251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>
                <a:solidFill>
                  <a:srgbClr val="0070C0"/>
                </a:solidFill>
                <a:ea typeface="Calibri"/>
                <a:cs typeface="Calibri"/>
              </a:rPr>
              <a:t>Best Start in Life</a:t>
            </a:r>
          </a:p>
          <a:p>
            <a:endParaRPr lang="en-GB" sz="2800" b="1">
              <a:ea typeface="Calibri"/>
              <a:cs typeface="Calibri"/>
            </a:endParaRPr>
          </a:p>
          <a:p>
            <a:r>
              <a:rPr lang="en-GB" sz="2800" b="1">
                <a:ea typeface="Calibri"/>
                <a:cs typeface="Calibri"/>
              </a:rPr>
              <a:t>Emphasis on home learning environments</a:t>
            </a:r>
          </a:p>
          <a:p>
            <a:endParaRPr lang="en-GB" sz="2800" b="1">
              <a:ea typeface="Calibri"/>
              <a:cs typeface="Calibri"/>
            </a:endParaRPr>
          </a:p>
          <a:p>
            <a:r>
              <a:rPr lang="en-GB" sz="2800" b="1">
                <a:ea typeface="Calibri"/>
                <a:cs typeface="Calibri"/>
              </a:rPr>
              <a:t>What do you have in place in your schools to support parents around home learning?</a:t>
            </a:r>
          </a:p>
          <a:p>
            <a:endParaRPr lang="en-GB" sz="2800" b="1">
              <a:ea typeface="Calibri"/>
              <a:cs typeface="Calibri"/>
            </a:endParaRPr>
          </a:p>
          <a:p>
            <a:r>
              <a:rPr lang="en-GB" sz="2800" b="1">
                <a:ea typeface="Calibri"/>
                <a:cs typeface="Calibri"/>
              </a:rPr>
              <a:t>How could you support parents further?</a:t>
            </a:r>
          </a:p>
          <a:p>
            <a:endParaRPr lang="en-GB" sz="2800" b="1">
              <a:ea typeface="Calibri"/>
              <a:cs typeface="Calibri"/>
            </a:endParaRPr>
          </a:p>
          <a:p>
            <a:endParaRPr lang="en-GB" sz="2800" b="1">
              <a:ea typeface="Calibri"/>
              <a:cs typeface="Calibri"/>
            </a:endParaRPr>
          </a:p>
          <a:p>
            <a:r>
              <a:rPr lang="en-GB" sz="2800" b="1">
                <a:ea typeface="Calibri"/>
                <a:cs typeface="Calibri"/>
              </a:rPr>
              <a:t>What activities/information could you develop across your schools to improve home learning?</a:t>
            </a:r>
          </a:p>
          <a:p>
            <a:endParaRPr lang="en-GB" sz="2800" b="1">
              <a:ea typeface="Calibri"/>
              <a:cs typeface="Calibri"/>
            </a:endParaRPr>
          </a:p>
          <a:p>
            <a:endParaRPr lang="en-GB" sz="2800" b="1">
              <a:ea typeface="Calibri"/>
              <a:cs typeface="Calibri"/>
            </a:endParaRPr>
          </a:p>
          <a:p>
            <a:endParaRPr lang="en-GB" sz="2800" b="1">
              <a:ea typeface="Calibri"/>
              <a:cs typeface="Calibri"/>
            </a:endParaRPr>
          </a:p>
          <a:p>
            <a:endParaRPr lang="en-GB" sz="2800" b="1">
              <a:ea typeface="Calibri"/>
              <a:cs typeface="Calibri"/>
            </a:endParaRPr>
          </a:p>
          <a:p>
            <a:endParaRPr lang="en-GB" sz="2800" b="1"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4746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292" y="2700511"/>
            <a:ext cx="7560839" cy="1368152"/>
          </a:xfrm>
        </p:spPr>
        <p:txBody>
          <a:bodyPr/>
          <a:lstStyle/>
          <a:p>
            <a:r>
              <a:rPr lang="en-GB"/>
              <a:t>Thank you / </a:t>
            </a:r>
            <a:r>
              <a:rPr lang="en-GB" err="1"/>
              <a:t>Meur</a:t>
            </a:r>
            <a:r>
              <a:rPr lang="en-GB"/>
              <a:t> </a:t>
            </a:r>
            <a:r>
              <a:rPr lang="en-GB" err="1"/>
              <a:t>ras</a:t>
            </a: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786866" y="3802040"/>
            <a:ext cx="73505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>
                <a:solidFill>
                  <a:schemeClr val="bg1"/>
                </a:solidFill>
              </a:rPr>
              <a:t>If you have any questions or comments</a:t>
            </a:r>
          </a:p>
          <a:p>
            <a:r>
              <a:rPr lang="en-US" sz="2800" b="1">
                <a:solidFill>
                  <a:schemeClr val="bg1"/>
                </a:solidFill>
              </a:rPr>
              <a:t>xxxxxxxx@cornwall.gov.uk</a:t>
            </a:r>
          </a:p>
        </p:txBody>
      </p:sp>
    </p:spTree>
    <p:extLst>
      <p:ext uri="{BB962C8B-B14F-4D97-AF65-F5344CB8AC3E}">
        <p14:creationId xmlns:p14="http://schemas.microsoft.com/office/powerpoint/2010/main" val="4106838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F4744-46D3-8779-6B7D-D1771BE53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196" y="173589"/>
            <a:ext cx="9348217" cy="1014754"/>
          </a:xfrm>
        </p:spPr>
        <p:txBody>
          <a:bodyPr>
            <a:noAutofit/>
          </a:bodyPr>
          <a:lstStyle/>
          <a:p>
            <a:r>
              <a:rPr lang="en-GB" b="0">
                <a:solidFill>
                  <a:srgbClr val="00B0F0"/>
                </a:solidFill>
                <a:ea typeface="Calibri"/>
                <a:cs typeface="Calibri"/>
              </a:rPr>
              <a:t>Conference- 21 or 22 November 2025</a:t>
            </a:r>
            <a:br>
              <a:rPr lang="en-GB" b="0">
                <a:solidFill>
                  <a:srgbClr val="00B0F0"/>
                </a:solidFill>
                <a:ea typeface="Calibri"/>
                <a:cs typeface="Calibri"/>
              </a:rPr>
            </a:br>
            <a:r>
              <a:rPr lang="en-GB" b="0">
                <a:solidFill>
                  <a:srgbClr val="00B0F0"/>
                </a:solidFill>
                <a:ea typeface="Calibri"/>
                <a:cs typeface="Calibri"/>
              </a:rPr>
              <a:t>Playful maths – Building bright futures</a:t>
            </a:r>
            <a:endParaRPr lang="en-US">
              <a:solidFill>
                <a:srgbClr val="00B0F0"/>
              </a:solidFill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C5996D-08C6-E195-011B-E6023C7538B1}"/>
              </a:ext>
            </a:extLst>
          </p:cNvPr>
          <p:cNvSpPr txBox="1"/>
          <p:nvPr/>
        </p:nvSpPr>
        <p:spPr>
          <a:xfrm>
            <a:off x="1064623" y="1525593"/>
            <a:ext cx="8769422" cy="42036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7CB3E7-30F2-71CE-BBC2-4F5BEFE888A5}"/>
              </a:ext>
            </a:extLst>
          </p:cNvPr>
          <p:cNvSpPr txBox="1"/>
          <p:nvPr/>
        </p:nvSpPr>
        <p:spPr>
          <a:xfrm>
            <a:off x="687443" y="1530063"/>
            <a:ext cx="6976159" cy="57554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ea typeface="+mn-lt"/>
                <a:cs typeface="+mn-lt"/>
              </a:rPr>
              <a:t>Keynote – Dr Catherine </a:t>
            </a:r>
            <a:r>
              <a:rPr lang="en-GB" err="1">
                <a:ea typeface="+mn-lt"/>
                <a:cs typeface="+mn-lt"/>
              </a:rPr>
              <a:t>Gripton</a:t>
            </a:r>
            <a:r>
              <a:rPr lang="en-GB">
                <a:ea typeface="+mn-lt"/>
                <a:cs typeface="+mn-lt"/>
              </a:rPr>
              <a:t> </a:t>
            </a:r>
            <a:endParaRPr lang="en-US">
              <a:ea typeface="+mn-lt"/>
              <a:cs typeface="+mn-lt"/>
            </a:endParaRPr>
          </a:p>
          <a:p>
            <a:r>
              <a:rPr lang="en-GB" b="1">
                <a:ea typeface="+mn-lt"/>
                <a:cs typeface="+mn-lt"/>
              </a:rPr>
              <a:t>The power of the practitioner in children’s mathematical play</a:t>
            </a:r>
            <a:endParaRPr lang="en-US" b="1"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  <a:p>
            <a:r>
              <a:rPr lang="en-GB" sz="1800">
                <a:ea typeface="Calibri"/>
                <a:cs typeface="Calibri"/>
              </a:rPr>
              <a:t>Our keynote speaker, Dr Catherine </a:t>
            </a:r>
            <a:r>
              <a:rPr lang="en-GB" sz="1800" err="1">
                <a:ea typeface="Calibri"/>
                <a:cs typeface="Calibri"/>
              </a:rPr>
              <a:t>Gripton</a:t>
            </a:r>
            <a:r>
              <a:rPr lang="en-GB" sz="1800">
                <a:ea typeface="Calibri"/>
                <a:cs typeface="Calibri"/>
              </a:rPr>
              <a:t>, will take participants on an insightful journey into the powerful role early years practitioners play in </a:t>
            </a:r>
            <a:r>
              <a:rPr lang="en-GB" sz="1800" b="1">
                <a:ea typeface="Calibri"/>
                <a:cs typeface="Calibri"/>
              </a:rPr>
              <a:t>shaping children’s early maths skills and setting them up for future success</a:t>
            </a:r>
            <a:r>
              <a:rPr lang="en-GB" sz="1800">
                <a:ea typeface="Calibri"/>
                <a:cs typeface="Calibri"/>
              </a:rPr>
              <a:t> - especially those children who face the greatest challenges.  </a:t>
            </a:r>
          </a:p>
          <a:p>
            <a:pPr marL="285750" indent="-285750">
              <a:buFont typeface="Arial"/>
              <a:buChar char="•"/>
            </a:pPr>
            <a:r>
              <a:rPr lang="en-GB" sz="1800">
                <a:ea typeface="Calibri"/>
                <a:cs typeface="Calibri"/>
              </a:rPr>
              <a:t>Participants will discover how their own </a:t>
            </a:r>
            <a:r>
              <a:rPr lang="en-GB" sz="1800" b="1">
                <a:ea typeface="Calibri"/>
                <a:cs typeface="Calibri"/>
              </a:rPr>
              <a:t>confidence and attitude</a:t>
            </a:r>
            <a:r>
              <a:rPr lang="en-GB" sz="1800">
                <a:ea typeface="Calibri"/>
                <a:cs typeface="Calibri"/>
              </a:rPr>
              <a:t> towards maths can inspire young learners and the essential skills and proven strategies that truly drive children’s early maths success, helping you make every moment count in your practice. </a:t>
            </a:r>
          </a:p>
          <a:p>
            <a:pPr marL="285750" indent="-285750">
              <a:buFont typeface="Arial"/>
              <a:buChar char="•"/>
            </a:pPr>
            <a:r>
              <a:rPr lang="en-GB" sz="1800">
                <a:ea typeface="Calibri"/>
                <a:cs typeface="Calibri"/>
              </a:rPr>
              <a:t>Participants will explore how to create </a:t>
            </a:r>
            <a:r>
              <a:rPr lang="en-GB" sz="1800" b="1">
                <a:ea typeface="Calibri"/>
                <a:cs typeface="Calibri"/>
              </a:rPr>
              <a:t>maths-rich environments</a:t>
            </a:r>
            <a:r>
              <a:rPr lang="en-GB" sz="1800">
                <a:ea typeface="Calibri"/>
                <a:cs typeface="Calibri"/>
              </a:rPr>
              <a:t> filled with purposeful play and meaningful interactions that unlock the magic of continuous provision. </a:t>
            </a:r>
          </a:p>
          <a:p>
            <a:pPr marL="285750" indent="-285750">
              <a:buFont typeface="Arial"/>
              <a:buChar char="•"/>
            </a:pPr>
            <a:r>
              <a:rPr lang="en-GB" sz="1800">
                <a:ea typeface="Calibri"/>
                <a:cs typeface="Calibri"/>
              </a:rPr>
              <a:t>Catherine will also highlight the importance of </a:t>
            </a:r>
            <a:r>
              <a:rPr lang="en-GB" sz="1800" b="1">
                <a:ea typeface="Calibri"/>
                <a:cs typeface="Calibri"/>
              </a:rPr>
              <a:t>working closely with families </a:t>
            </a:r>
            <a:r>
              <a:rPr lang="en-GB" sz="1800">
                <a:ea typeface="Calibri"/>
                <a:cs typeface="Calibri"/>
              </a:rPr>
              <a:t>to keep children’s maths learning growing strong beyond the setting</a:t>
            </a:r>
          </a:p>
          <a:p>
            <a:r>
              <a:rPr lang="en-GB" sz="1400">
                <a:solidFill>
                  <a:srgbClr val="0061AA"/>
                </a:solidFill>
                <a:ea typeface="Calibri"/>
                <a:cs typeface="Calibri"/>
              </a:rPr>
              <a:t>Please apply online:</a:t>
            </a:r>
            <a:endParaRPr lang="en-GB"/>
          </a:p>
          <a:p>
            <a:pPr algn="just"/>
            <a:r>
              <a:rPr lang="en-GB" sz="1200">
                <a:ea typeface="Calibri"/>
                <a:cs typeface="Calibri"/>
              </a:rPr>
              <a:t>Sign up/login to </a:t>
            </a:r>
            <a:r>
              <a:rPr lang="en-GB" sz="1200">
                <a:solidFill>
                  <a:srgbClr val="0000FF"/>
                </a:solidFill>
                <a:ea typeface="Calibri"/>
                <a:cs typeface="Calibri"/>
                <a:hlinkClick r:id="rId2"/>
              </a:rPr>
              <a:t>www.earlyyears.cornwall.gov.uk/training</a:t>
            </a:r>
            <a:r>
              <a:rPr lang="en-GB" sz="1200">
                <a:ea typeface="Calibri"/>
                <a:cs typeface="Calibri"/>
              </a:rPr>
              <a:t> click on the ‘training’ tab and type EYFS08 in the ‘quick course search’ box.</a:t>
            </a:r>
            <a:endParaRPr lang="en-GB"/>
          </a:p>
          <a:p>
            <a:endParaRPr lang="en-GB" sz="1800">
              <a:ea typeface="Calibri"/>
              <a:cs typeface="Calibri"/>
            </a:endParaRPr>
          </a:p>
        </p:txBody>
      </p:sp>
      <p:pic>
        <p:nvPicPr>
          <p:cNvPr id="5" name="Picture 4" descr="A young child playing with bricks&#10;&#10;AI-generated content may be incorrect.">
            <a:extLst>
              <a:ext uri="{FF2B5EF4-FFF2-40B4-BE49-F238E27FC236}">
                <a16:creationId xmlns:a16="http://schemas.microsoft.com/office/drawing/2014/main" id="{D526D14D-FACA-002E-504E-6445AA23B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804" y="2081519"/>
            <a:ext cx="2494788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1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95CE2-D452-491E-48C4-26FEF2C19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"/>
                <a:cs typeface="Calibri"/>
              </a:rPr>
              <a:t>School based nurseries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4DC80-C50B-60CB-115E-E86232BC8FDE}"/>
              </a:ext>
            </a:extLst>
          </p:cNvPr>
          <p:cNvSpPr txBox="1"/>
          <p:nvPr/>
        </p:nvSpPr>
        <p:spPr>
          <a:xfrm>
            <a:off x="823162" y="1646324"/>
            <a:ext cx="9197466" cy="4631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8BBD4C-109D-9FBB-7AF5-78A19F0078BD}"/>
              </a:ext>
            </a:extLst>
          </p:cNvPr>
          <p:cNvSpPr txBox="1"/>
          <p:nvPr/>
        </p:nvSpPr>
        <p:spPr>
          <a:xfrm>
            <a:off x="800340" y="1182837"/>
            <a:ext cx="9052405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/>
              <a:t>In Autumn 2024, the DfE launched Phase 1 of their School-based Nursery Capital Grant </a:t>
            </a:r>
            <a:r>
              <a:rPr lang="en-US" sz="1800" err="1"/>
              <a:t>Programme</a:t>
            </a:r>
            <a:r>
              <a:rPr lang="en-US" sz="1800"/>
              <a:t>. In total, the DfE funded 300 schools across 107 LAs (including 2 schools in Cornwall) for a total of £37 million to provide schools with capital funding towards creating new/expanded nursery provision (through the re-purposing of empty classrooms). In total, over 1,200 schools applied for funding – this was a very popular </a:t>
            </a:r>
            <a:r>
              <a:rPr lang="en-US" sz="1800" err="1"/>
              <a:t>programme</a:t>
            </a:r>
            <a:r>
              <a:rPr lang="en-US" sz="1800"/>
              <a:t> but only 25% of applicants were successful.</a:t>
            </a:r>
            <a:endParaRPr lang="en-US" sz="1800">
              <a:ea typeface="Calibri"/>
              <a:cs typeface="Calibri"/>
            </a:endParaRPr>
          </a:p>
          <a:p>
            <a:endParaRPr lang="en-US" sz="1800">
              <a:ea typeface="Calibri"/>
              <a:cs typeface="Calibri"/>
            </a:endParaRPr>
          </a:p>
          <a:p>
            <a:r>
              <a:rPr lang="en-US" sz="1800">
                <a:ea typeface="Calibri"/>
                <a:cs typeface="Calibri"/>
              </a:rPr>
              <a:t>This Autumn, the DfE have launched Phase 2 of this </a:t>
            </a:r>
            <a:r>
              <a:rPr lang="en-US" sz="1800" err="1">
                <a:ea typeface="Calibri"/>
                <a:cs typeface="Calibri"/>
              </a:rPr>
              <a:t>programme</a:t>
            </a:r>
            <a:r>
              <a:rPr lang="en-US" sz="1800">
                <a:ea typeface="Calibri"/>
                <a:cs typeface="Calibri"/>
              </a:rPr>
              <a:t>, with a further £45 million available for schools to bid for. As with Phase 1, schools can bid for up to £150,000 towards capital costs of creating new/expanded nursery provision within their school</a:t>
            </a:r>
            <a:r>
              <a:rPr lang="en-US" sz="1800"/>
              <a:t> </a:t>
            </a:r>
            <a:endParaRPr lang="en-US" sz="1800">
              <a:ea typeface="Calibri"/>
              <a:cs typeface="Calibri"/>
            </a:endParaRPr>
          </a:p>
          <a:p>
            <a:r>
              <a:rPr lang="en-US" sz="1800" b="1" u="sng">
                <a:ea typeface="Calibri"/>
                <a:cs typeface="Calibri"/>
              </a:rPr>
              <a:t>Changes;</a:t>
            </a:r>
          </a:p>
          <a:p>
            <a:pPr marL="171450" indent="-171450">
              <a:buFont typeface="Arial"/>
              <a:buChar char="•"/>
            </a:pPr>
            <a:r>
              <a:rPr lang="en-US" sz="1800">
                <a:ea typeface="Calibri"/>
                <a:cs typeface="Calibri"/>
              </a:rPr>
              <a:t>Funding is now available to Maintained Nurseries to apply</a:t>
            </a:r>
          </a:p>
          <a:p>
            <a:pPr marL="171450" indent="-171450">
              <a:buFont typeface="Arial"/>
              <a:buChar char="•"/>
            </a:pPr>
            <a:r>
              <a:rPr lang="en-US" sz="1800">
                <a:ea typeface="Calibri"/>
                <a:cs typeface="Calibri"/>
              </a:rPr>
              <a:t>There is no longer the requirement for schools to use empty classrooms for any new/expanded nursery provision</a:t>
            </a:r>
          </a:p>
          <a:p>
            <a:pPr marL="171450" indent="-171450">
              <a:buFont typeface="Arial"/>
              <a:buChar char="•"/>
            </a:pPr>
            <a:r>
              <a:rPr lang="en-US" sz="1800">
                <a:ea typeface="Calibri"/>
                <a:cs typeface="Calibri"/>
              </a:rPr>
              <a:t>Applications will be scored with  disadvantage/deprivation making up 50% of the score for an application</a:t>
            </a:r>
          </a:p>
          <a:p>
            <a:r>
              <a:rPr lang="en-US" sz="1800">
                <a:ea typeface="+mn-lt"/>
                <a:cs typeface="+mn-lt"/>
              </a:rPr>
              <a:t>The deadline for submitting applications to the DfE is </a:t>
            </a:r>
            <a:r>
              <a:rPr lang="en-US" sz="1800" b="1">
                <a:ea typeface="+mn-lt"/>
                <a:cs typeface="+mn-lt"/>
              </a:rPr>
              <a:t>5pm on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b="1">
                <a:ea typeface="+mn-lt"/>
                <a:cs typeface="+mn-lt"/>
              </a:rPr>
              <a:t>Thursday 11 December 2025</a:t>
            </a:r>
            <a:r>
              <a:rPr lang="en-US" sz="1800">
                <a:ea typeface="+mn-lt"/>
                <a:cs typeface="+mn-lt"/>
              </a:rPr>
              <a:t>. Schools will be informed in April 2026 whether or not their application has been successful.</a:t>
            </a:r>
            <a:endParaRPr lang="en-US" sz="1800"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  <a:p>
            <a:r>
              <a:rPr lang="en-US" sz="1400">
                <a:ea typeface="+mn-lt"/>
                <a:cs typeface="+mn-lt"/>
              </a:rPr>
              <a:t>To apply, schools will need to submit their application through the DfE’s School Based Nursery application page: </a:t>
            </a:r>
            <a:r>
              <a:rPr lang="en-US" sz="1400">
                <a:ea typeface="+mn-lt"/>
                <a:cs typeface="+mn-lt"/>
                <a:hlinkClick r:id="rId2"/>
              </a:rPr>
              <a:t>https://apply-for-school-based-nurseries-capital-grant.education.gov.uk/</a:t>
            </a:r>
            <a:endParaRPr lang="en-US" sz="1400"/>
          </a:p>
          <a:p>
            <a:endParaRPr lang="en-US" sz="18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4300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4AFD6-AED2-BF06-4274-F83ACB17E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0"/>
              </a:spcBef>
              <a:spcAft>
                <a:spcPts val="526"/>
              </a:spcAft>
            </a:pPr>
            <a:r>
              <a:rPr lang="en-US" sz="4386">
                <a:ea typeface="Calibri"/>
                <a:cs typeface="Calibri"/>
              </a:rPr>
              <a:t>EYFS Safeguarding Reforms Sept 2025</a:t>
            </a:r>
            <a:endParaRPr lang="en-US" sz="4386" b="0">
              <a:solidFill>
                <a:srgbClr val="000000"/>
              </a:solidFill>
              <a:ea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526"/>
              </a:spcAft>
            </a:pPr>
            <a:r>
              <a:rPr lang="en-US" sz="2631" b="0">
                <a:solidFill>
                  <a:schemeClr val="tx1"/>
                </a:solidFill>
                <a:ea typeface="Calibri"/>
                <a:cs typeface="Calibri"/>
              </a:rPr>
              <a:t>What all settings need to know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53E7B-3F97-85BF-6F76-C9D86A2E5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275" y="2196455"/>
            <a:ext cx="7573019" cy="4190693"/>
          </a:xfrm>
        </p:spPr>
        <p:txBody>
          <a:bodyPr lIns="91485" tIns="45743" rIns="91485" bIns="45743" anchor="t"/>
          <a:lstStyle/>
          <a:p>
            <a:pPr marL="272353" indent="-272353">
              <a:spcBef>
                <a:spcPts val="0"/>
              </a:spcBef>
            </a:pPr>
            <a:r>
              <a:rPr lang="en-GB" sz="2105">
                <a:ea typeface="Calibri"/>
                <a:cs typeface="Calibri"/>
                <a:hlinkClick r:id="rId2"/>
              </a:rPr>
              <a:t>Early Years Foundation Stage (EYFS) Safeguarding Reforms 2025 - Foundation Years</a:t>
            </a:r>
            <a:endParaRPr lang="en-GB" sz="2105">
              <a:ea typeface="Calibri"/>
              <a:cs typeface="Calibri"/>
            </a:endParaRPr>
          </a:p>
          <a:p>
            <a:pPr marL="272353" indent="-272353">
              <a:spcBef>
                <a:spcPts val="0"/>
              </a:spcBef>
            </a:pPr>
            <a:endParaRPr lang="en-GB" sz="2105">
              <a:ea typeface="Calibri"/>
              <a:cs typeface="Calibri"/>
            </a:endParaRPr>
          </a:p>
          <a:p>
            <a:pPr marL="272353" indent="-272353">
              <a:spcBef>
                <a:spcPts val="0"/>
              </a:spcBef>
            </a:pPr>
            <a:r>
              <a:rPr lang="en-GB" sz="2105">
                <a:ea typeface="Calibri"/>
                <a:cs typeface="Calibri"/>
              </a:rPr>
              <a:t>This 20 minute vodcast provides an overview of the key changes and policy intentions behind them.</a:t>
            </a:r>
            <a:endParaRPr lang="en-US" sz="2105">
              <a:ea typeface="Calibri"/>
              <a:cs typeface="Calibri"/>
            </a:endParaRPr>
          </a:p>
          <a:p>
            <a:pPr marL="272353" indent="-272353">
              <a:spcBef>
                <a:spcPts val="0"/>
              </a:spcBef>
            </a:pPr>
            <a:endParaRPr lang="en-GB" sz="2105">
              <a:ea typeface="Calibri"/>
              <a:cs typeface="Calibri"/>
            </a:endParaRPr>
          </a:p>
          <a:p>
            <a:pPr marL="272353" indent="-272353">
              <a:spcBef>
                <a:spcPts val="0"/>
              </a:spcBef>
            </a:pPr>
            <a:r>
              <a:rPr lang="en-GB" sz="2105">
                <a:ea typeface="Calibri"/>
                <a:cs typeface="Calibri"/>
              </a:rPr>
              <a:t>There are also further insights from Ofsted inspectors on how these reforms will shape inspection frameworks and expectations of providers.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073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C253C-88C7-C4AD-DC47-919898417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FEFE3-CBDA-2752-0D94-AF215E66E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EYFS Statutory Framework changes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7C7E9F-A585-DBD9-B567-9B5FAFBBE28D}"/>
              </a:ext>
            </a:extLst>
          </p:cNvPr>
          <p:cNvSpPr txBox="1"/>
          <p:nvPr/>
        </p:nvSpPr>
        <p:spPr>
          <a:xfrm>
            <a:off x="934493" y="1436053"/>
            <a:ext cx="8416908" cy="49398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>
                <a:hlinkClick r:id="rId3"/>
              </a:rPr>
              <a:t>Early years foundation stage (EYFS) statutory framework - GOV.UK</a:t>
            </a:r>
            <a:endParaRPr lang="en-GB"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  <a:p>
            <a:r>
              <a:rPr lang="en-GB"/>
              <a:t>New versions of the EYFS frameworks came into force from 1 September 2025 with changes being made to strengthen the EYFS safeguarding requirements.</a:t>
            </a:r>
            <a:endParaRPr lang="en-GB"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  <a:p>
            <a:r>
              <a:rPr lang="en-GB"/>
              <a:t>The main changes are:</a:t>
            </a:r>
            <a:endParaRPr lang="en-GB">
              <a:ea typeface="Calibri"/>
              <a:cs typeface="Calibri"/>
            </a:endParaRPr>
          </a:p>
          <a:p>
            <a:pPr marL="272415" indent="-272415">
              <a:buFont typeface="Arial" panose="020B0604020202020204" pitchFamily="34" charset="0"/>
              <a:buChar char="•"/>
            </a:pPr>
            <a:r>
              <a:rPr lang="en-GB"/>
              <a:t>Safeguarding policies and procedures, including concerns about children’s welfare and whistleblowing</a:t>
            </a:r>
            <a:endParaRPr lang="en-GB">
              <a:ea typeface="Calibri"/>
              <a:cs typeface="Calibri"/>
            </a:endParaRPr>
          </a:p>
          <a:p>
            <a:pPr marL="272415" lvl="0" indent="-272415">
              <a:buFont typeface="Arial" panose="020B0604020202020204" pitchFamily="34" charset="0"/>
              <a:buChar char="•"/>
            </a:pPr>
            <a:r>
              <a:rPr lang="en-GB">
                <a:ea typeface="Verdana"/>
              </a:rPr>
              <a:t>Suitable people and safer recruitment</a:t>
            </a:r>
            <a:endParaRPr lang="en-GB">
              <a:ea typeface="Verdana"/>
              <a:cs typeface="Calibri"/>
            </a:endParaRPr>
          </a:p>
          <a:p>
            <a:pPr marL="272415" indent="-272415">
              <a:buFont typeface="Arial" panose="020B0604020202020204" pitchFamily="34" charset="0"/>
              <a:buChar char="•"/>
            </a:pPr>
            <a:r>
              <a:rPr lang="en-GB">
                <a:ea typeface="Verdana"/>
              </a:rPr>
              <a:t>Paediatric First Aid</a:t>
            </a:r>
            <a:endParaRPr lang="en-GB">
              <a:ea typeface="Verdana"/>
              <a:cs typeface="Calibri"/>
            </a:endParaRPr>
          </a:p>
          <a:p>
            <a:pPr marL="272415" indent="-272415">
              <a:buFont typeface="Arial" panose="020B0604020202020204" pitchFamily="34" charset="0"/>
              <a:buChar char="•"/>
            </a:pPr>
            <a:r>
              <a:rPr lang="en-GB">
                <a:ea typeface="Verdana"/>
              </a:rPr>
              <a:t>Safer eating</a:t>
            </a:r>
            <a:endParaRPr lang="en-GB">
              <a:ea typeface="Verdana"/>
              <a:cs typeface="Calibri"/>
            </a:endParaRPr>
          </a:p>
          <a:p>
            <a:pPr marL="272415" indent="-272415">
              <a:buFont typeface="Arial" panose="020B0604020202020204" pitchFamily="34" charset="0"/>
              <a:buChar char="•"/>
            </a:pPr>
            <a:r>
              <a:rPr lang="en-GB">
                <a:ea typeface="Verdana"/>
              </a:rPr>
              <a:t>Toileting and intimate hygiene</a:t>
            </a:r>
            <a:endParaRPr lang="en-GB">
              <a:ea typeface="Verdana"/>
              <a:cs typeface="Calibri"/>
            </a:endParaRPr>
          </a:p>
          <a:p>
            <a:pPr marL="272415" indent="-272415">
              <a:buFont typeface="Arial" panose="020B0604020202020204" pitchFamily="34" charset="0"/>
              <a:buChar char="•"/>
            </a:pPr>
            <a:r>
              <a:rPr lang="en-GB">
                <a:ea typeface="Verdana"/>
              </a:rPr>
              <a:t>Child absence</a:t>
            </a:r>
            <a:endParaRPr lang="en-GB">
              <a:ea typeface="Verdana"/>
              <a:cs typeface="Calibri"/>
            </a:endParaRPr>
          </a:p>
          <a:p>
            <a:pPr marL="272415" lvl="0" indent="-272415">
              <a:buFont typeface="Arial" panose="020B0604020202020204" pitchFamily="34" charset="0"/>
              <a:buChar char="•"/>
            </a:pPr>
            <a:r>
              <a:rPr lang="en-GB">
                <a:ea typeface="Verdana"/>
              </a:rPr>
              <a:t>Safeguarding training (Annex C)</a:t>
            </a:r>
            <a:endParaRPr lang="en-GB">
              <a:ea typeface="Verdana"/>
              <a:cs typeface="Calibri"/>
            </a:endParaRPr>
          </a:p>
          <a:p>
            <a:endParaRPr lang="en-GB" sz="1750"/>
          </a:p>
          <a:p>
            <a:r>
              <a:rPr lang="en-GB" sz="1750"/>
              <a:t> </a:t>
            </a:r>
            <a:endParaRPr lang="en-GB" sz="175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5984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6AAB2-482A-C795-309A-283562441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"/>
                <a:cs typeface="Calibri"/>
              </a:rPr>
              <a:t>National Literacy Trust- Jo Knuckey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80C3C9-A01B-0473-71B2-19007713BD5B}"/>
              </a:ext>
            </a:extLst>
          </p:cNvPr>
          <p:cNvSpPr txBox="1"/>
          <p:nvPr/>
        </p:nvSpPr>
        <p:spPr>
          <a:xfrm>
            <a:off x="810196" y="1905267"/>
            <a:ext cx="810638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2800">
              <a:solidFill>
                <a:srgbClr val="009999"/>
              </a:solidFill>
              <a:ea typeface="+mn-lt"/>
              <a:cs typeface="+mn-lt"/>
              <a:hlinkClick r:id="rId2"/>
            </a:endParaRPr>
          </a:p>
          <a:p>
            <a:r>
              <a:rPr lang="en-GB" sz="2800">
                <a:solidFill>
                  <a:srgbClr val="009999"/>
                </a:solidFill>
                <a:ea typeface="+mn-lt"/>
                <a:cs typeface="+mn-lt"/>
                <a:hlinkClick r:id="rId2"/>
              </a:rPr>
              <a:t>Everyone Ready for School | National Literacy Trust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113169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5CD42-FF1F-5AFB-4FEC-B2E14AF9C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"/>
                <a:cs typeface="Calibri"/>
              </a:rPr>
              <a:t>Starting Reception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1B59AC-BB30-013A-D062-1CC79C7FC62D}"/>
              </a:ext>
            </a:extLst>
          </p:cNvPr>
          <p:cNvSpPr txBox="1"/>
          <p:nvPr/>
        </p:nvSpPr>
        <p:spPr>
          <a:xfrm>
            <a:off x="941440" y="1364306"/>
            <a:ext cx="7681716" cy="38348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>
              <a:hlinkClick r:id="rId2"/>
            </a:endParaRPr>
          </a:p>
          <a:p>
            <a:endParaRPr lang="en-US" sz="2800">
              <a:hlinkClick r:id="rId2"/>
            </a:endParaRPr>
          </a:p>
          <a:p>
            <a:r>
              <a:rPr lang="en-US" sz="2800">
                <a:hlinkClick r:id="rId2"/>
              </a:rPr>
              <a:t>Home - Starting Reception</a:t>
            </a:r>
            <a:endParaRPr lang="en-US" sz="2800">
              <a:ea typeface="Calibri"/>
              <a:cs typeface="Calibri"/>
            </a:endParaRPr>
          </a:p>
          <a:p>
            <a:pPr marL="310515" indent="-310515">
              <a:spcBef>
                <a:spcPct val="20000"/>
              </a:spcBef>
              <a:buFont typeface="Arial"/>
              <a:buChar char="•"/>
            </a:pPr>
            <a:r>
              <a:rPr lang="en-GB" sz="2800">
                <a:ea typeface="+mn-lt"/>
                <a:cs typeface="+mn-lt"/>
                <a:hlinkClick r:id="rId2"/>
              </a:rPr>
              <a:t>https://startingreception.co.uk/</a:t>
            </a:r>
            <a:endParaRPr lang="en-GB" sz="2800">
              <a:ea typeface="+mn-lt"/>
              <a:cs typeface="+mn-lt"/>
            </a:endParaRPr>
          </a:p>
          <a:p>
            <a:pPr marL="310515" indent="-310515">
              <a:spcBef>
                <a:spcPct val="20000"/>
              </a:spcBef>
              <a:buFont typeface="Arial"/>
              <a:buChar char="•"/>
            </a:pPr>
            <a:r>
              <a:rPr lang="en-GB" sz="2800">
                <a:ea typeface="+mn-lt"/>
                <a:cs typeface="+mn-lt"/>
                <a:hlinkClick r:id="rId3"/>
              </a:rPr>
              <a:t>Starting-Reception.pdf</a:t>
            </a:r>
            <a:endParaRPr lang="en-US" sz="2800">
              <a:ea typeface="Calibri"/>
              <a:cs typeface="Calibri"/>
            </a:endParaRPr>
          </a:p>
          <a:p>
            <a:endParaRPr lang="en-US" sz="2400">
              <a:ea typeface="+mn-lt"/>
              <a:cs typeface="+mn-lt"/>
            </a:endParaRPr>
          </a:p>
          <a:p>
            <a:endParaRPr lang="en-US" sz="2400">
              <a:ea typeface="Calibri"/>
              <a:cs typeface="Calibri"/>
            </a:endParaRPr>
          </a:p>
          <a:p>
            <a:endParaRPr lang="en-US" sz="2400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2435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7699F-57A0-E149-D4B3-608943AA1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383" y="3506812"/>
            <a:ext cx="10120715" cy="719557"/>
          </a:xfrm>
        </p:spPr>
        <p:txBody>
          <a:bodyPr>
            <a:normAutofit/>
          </a:bodyPr>
          <a:lstStyle/>
          <a:p>
            <a:r>
              <a:rPr lang="en-US" sz="3859">
                <a:latin typeface="Aptos" panose="020B0004020202020204" pitchFamily="34" charset="0"/>
              </a:rPr>
              <a:t>Startingreception.co.uk</a:t>
            </a:r>
            <a:endParaRPr lang="en-GB" sz="3859">
              <a:latin typeface="Aptos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4B1D3-C7BA-61EE-27CA-F17F2D4CFBFB}"/>
              </a:ext>
            </a:extLst>
          </p:cNvPr>
          <p:cNvSpPr txBox="1"/>
          <p:nvPr/>
        </p:nvSpPr>
        <p:spPr>
          <a:xfrm>
            <a:off x="426383" y="4295843"/>
            <a:ext cx="1868474" cy="902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4" b="1">
                <a:latin typeface="Aptos" panose="020B0004020202020204" pitchFamily="34" charset="0"/>
              </a:rPr>
              <a:t>Felicity Gillespie</a:t>
            </a:r>
          </a:p>
          <a:p>
            <a:r>
              <a:rPr lang="en-US" sz="1754" b="1">
                <a:latin typeface="Aptos" panose="020B0004020202020204" pitchFamily="34" charset="0"/>
              </a:rPr>
              <a:t>CEO Kindred</a:t>
            </a:r>
            <a:r>
              <a:rPr lang="en-US" sz="1754" b="1" baseline="30000">
                <a:latin typeface="Aptos" panose="020B0004020202020204" pitchFamily="34" charset="0"/>
              </a:rPr>
              <a:t>2</a:t>
            </a:r>
            <a:endParaRPr lang="en-US" sz="1754" b="1">
              <a:latin typeface="Aptos" panose="020B00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E9F7A98-49BA-FC17-D3C2-156D08465846}"/>
              </a:ext>
            </a:extLst>
          </p:cNvPr>
          <p:cNvCxnSpPr>
            <a:cxnSpLocks/>
          </p:cNvCxnSpPr>
          <p:nvPr/>
        </p:nvCxnSpPr>
        <p:spPr>
          <a:xfrm>
            <a:off x="0" y="773112"/>
            <a:ext cx="10693400" cy="0"/>
          </a:xfrm>
          <a:prstGeom prst="line">
            <a:avLst/>
          </a:prstGeom>
          <a:ln w="127000">
            <a:solidFill>
              <a:srgbClr val="FCD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8D18769-3D30-53CA-4BE8-1624D5EF9B9F}"/>
              </a:ext>
            </a:extLst>
          </p:cNvPr>
          <p:cNvCxnSpPr>
            <a:cxnSpLocks/>
          </p:cNvCxnSpPr>
          <p:nvPr/>
        </p:nvCxnSpPr>
        <p:spPr>
          <a:xfrm>
            <a:off x="30847" y="6740595"/>
            <a:ext cx="10662554" cy="0"/>
          </a:xfrm>
          <a:prstGeom prst="line">
            <a:avLst/>
          </a:prstGeom>
          <a:ln w="127000">
            <a:solidFill>
              <a:srgbClr val="FCD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3AD22E-A6E5-886F-7CDD-9F7DFF18BF81}"/>
              </a:ext>
            </a:extLst>
          </p:cNvPr>
          <p:cNvCxnSpPr>
            <a:cxnSpLocks/>
          </p:cNvCxnSpPr>
          <p:nvPr/>
        </p:nvCxnSpPr>
        <p:spPr>
          <a:xfrm>
            <a:off x="0" y="715276"/>
            <a:ext cx="0" cy="6072874"/>
          </a:xfrm>
          <a:prstGeom prst="line">
            <a:avLst/>
          </a:prstGeom>
          <a:ln w="127000">
            <a:solidFill>
              <a:srgbClr val="FCD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926582-9A83-A1C9-7712-47AD0BFF65E4}"/>
              </a:ext>
            </a:extLst>
          </p:cNvPr>
          <p:cNvCxnSpPr>
            <a:cxnSpLocks/>
          </p:cNvCxnSpPr>
          <p:nvPr/>
        </p:nvCxnSpPr>
        <p:spPr>
          <a:xfrm>
            <a:off x="10636848" y="797532"/>
            <a:ext cx="0" cy="5966199"/>
          </a:xfrm>
          <a:prstGeom prst="line">
            <a:avLst/>
          </a:prstGeom>
          <a:ln w="127000">
            <a:solidFill>
              <a:srgbClr val="FCD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Generated image">
            <a:extLst>
              <a:ext uri="{FF2B5EF4-FFF2-40B4-BE49-F238E27FC236}">
                <a16:creationId xmlns:a16="http://schemas.microsoft.com/office/drawing/2014/main" id="{DC229DED-1B30-602C-E843-E6D3911BC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745" y="2078945"/>
            <a:ext cx="3952173" cy="395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40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b151049-517e-42df-806f-3b342c46b636" xsi:nil="true"/>
    <lcf76f155ced4ddcb4097134ff3c332f xmlns="36836bb3-255e-4df6-aa6a-b136761a516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C1A038E5C78A4FBB3AE635A7F0C1A0" ma:contentTypeVersion="11" ma:contentTypeDescription="Create a new document." ma:contentTypeScope="" ma:versionID="e20ed18b7441bf75f755a1d0c33f4df5">
  <xsd:schema xmlns:xsd="http://www.w3.org/2001/XMLSchema" xmlns:xs="http://www.w3.org/2001/XMLSchema" xmlns:p="http://schemas.microsoft.com/office/2006/metadata/properties" xmlns:ns2="36836bb3-255e-4df6-aa6a-b136761a5163" xmlns:ns3="ab151049-517e-42df-806f-3b342c46b636" targetNamespace="http://schemas.microsoft.com/office/2006/metadata/properties" ma:root="true" ma:fieldsID="2eec264215a3e841eff0a4970a7f88ff" ns2:_="" ns3:_="">
    <xsd:import namespace="36836bb3-255e-4df6-aa6a-b136761a5163"/>
    <xsd:import namespace="ab151049-517e-42df-806f-3b342c46b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836bb3-255e-4df6-aa6a-b136761a51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0d6af5e-d018-4566-81cb-bde2c61e18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151049-517e-42df-806f-3b342c46b63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0c2e248-fdb5-4ec3-a5e5-da96578ebc9d}" ma:internalName="TaxCatchAll" ma:showField="CatchAllData" ma:web="ab151049-517e-42df-806f-3b342c46b6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018CF6-F5D2-4B30-8E3F-AD27EB51E3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C7270B-4172-4061-9378-5CA23F96EE5C}">
  <ds:schemaRefs>
    <ds:schemaRef ds:uri="36836bb3-255e-4df6-aa6a-b136761a5163"/>
    <ds:schemaRef ds:uri="ab151049-517e-42df-806f-3b342c46b63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57F0938-F5C0-4505-9025-9662FD030042}">
  <ds:schemaRefs>
    <ds:schemaRef ds:uri="36836bb3-255e-4df6-aa6a-b136761a5163"/>
    <ds:schemaRef ds:uri="ab151049-517e-42df-806f-3b342c46b63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</TotalTime>
  <Words>2080</Words>
  <Application>Microsoft Office PowerPoint</Application>
  <PresentationFormat>Custom</PresentationFormat>
  <Paragraphs>285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Aptos</vt:lpstr>
      <vt:lpstr>Arial</vt:lpstr>
      <vt:lpstr>Calibri</vt:lpstr>
      <vt:lpstr>Figtree</vt:lpstr>
      <vt:lpstr>Figtree Light</vt:lpstr>
      <vt:lpstr>Verdana</vt:lpstr>
      <vt:lpstr>Blank</vt:lpstr>
      <vt:lpstr>1_Custom Design</vt:lpstr>
      <vt:lpstr>2_Custom Design</vt:lpstr>
      <vt:lpstr>PowerPoint Presentation</vt:lpstr>
      <vt:lpstr>Agenda</vt:lpstr>
      <vt:lpstr>Conference- 21 or 22 November 2025 Playful maths – Building bright futures</vt:lpstr>
      <vt:lpstr>School based nurseries</vt:lpstr>
      <vt:lpstr>EYFS Safeguarding Reforms Sept 2025 What all settings need to know</vt:lpstr>
      <vt:lpstr>EYFS Statutory Framework changes</vt:lpstr>
      <vt:lpstr>National Literacy Trust- Jo Knuckey</vt:lpstr>
      <vt:lpstr>Starting Reception</vt:lpstr>
      <vt:lpstr>Startingreception.co.uk</vt:lpstr>
      <vt:lpstr>Why Starting Reception? </vt:lpstr>
      <vt:lpstr>PowerPoint Presentation</vt:lpstr>
      <vt:lpstr>‘Starting reception’ not ‘school readiness’? </vt:lpstr>
      <vt:lpstr>PowerPoint Presentation</vt:lpstr>
      <vt:lpstr>PowerPoint Presentation</vt:lpstr>
      <vt:lpstr>PowerPoint Presentation</vt:lpstr>
      <vt:lpstr>Promoting the Starting Reception definition in Cornish schools</vt:lpstr>
      <vt:lpstr>Early Years - reception</vt:lpstr>
      <vt:lpstr>Universal Belonging offer</vt:lpstr>
      <vt:lpstr>Armed Forces Children in Cornwall</vt:lpstr>
      <vt:lpstr>Best Start in Life Steph</vt:lpstr>
      <vt:lpstr>Giving every child the best start in life</vt:lpstr>
      <vt:lpstr>Government Strategy Best start in life</vt:lpstr>
      <vt:lpstr>EYFSP Interim data 2025</vt:lpstr>
      <vt:lpstr>PowerPoint Presentation</vt:lpstr>
      <vt:lpstr>PowerPoint Presentation</vt:lpstr>
      <vt:lpstr>Writing outcomes </vt:lpstr>
      <vt:lpstr>Integrated 2 year review- updates</vt:lpstr>
      <vt:lpstr>Home Learning</vt:lpstr>
      <vt:lpstr>Thank you / Meur ras</vt:lpstr>
    </vt:vector>
  </TitlesOfParts>
  <Company>Cornwall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Dave</dc:creator>
  <cp:lastModifiedBy>Tracy Owen</cp:lastModifiedBy>
  <cp:revision>3</cp:revision>
  <dcterms:created xsi:type="dcterms:W3CDTF">2018-09-21T12:49:40Z</dcterms:created>
  <dcterms:modified xsi:type="dcterms:W3CDTF">2025-10-07T11:14:42Z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0x010100DFC1A038E5C78A4FBB3AE635A7F0C1A0</vt:lpwstr>
  </property>
  <property fmtid="{D5CDD505-2E9C-101B-9397-08002B2CF9AE}" pid="3" name="MSIP_Label_65bade86-969a-4cfc-8d70-99d1f0adeaba_Enabled">
    <vt:lpwstr>true</vt:lpwstr>
  </property>
  <property fmtid="{D5CDD505-2E9C-101B-9397-08002B2CF9AE}" pid="4" name="MSIP_Label_65bade86-969a-4cfc-8d70-99d1f0adeaba_SetDate">
    <vt:lpwstr>2025-09-08T10:48:39Z</vt:lpwstr>
  </property>
  <property fmtid="{D5CDD505-2E9C-101B-9397-08002B2CF9AE}" pid="5" name="MSIP_Label_65bade86-969a-4cfc-8d70-99d1f0adeaba_Method">
    <vt:lpwstr>Privileged</vt:lpwstr>
  </property>
  <property fmtid="{D5CDD505-2E9C-101B-9397-08002B2CF9AE}" pid="6" name="MSIP_Label_65bade86-969a-4cfc-8d70-99d1f0adeaba_Name">
    <vt:lpwstr>65bade86-969a-4cfc-8d70-99d1f0adeaba</vt:lpwstr>
  </property>
  <property fmtid="{D5CDD505-2E9C-101B-9397-08002B2CF9AE}" pid="7" name="MSIP_Label_65bade86-969a-4cfc-8d70-99d1f0adeaba_SiteId">
    <vt:lpwstr>efaa16aa-d1de-4d58-ba2e-2833fdfdd29f</vt:lpwstr>
  </property>
  <property fmtid="{D5CDD505-2E9C-101B-9397-08002B2CF9AE}" pid="8" name="MSIP_Label_65bade86-969a-4cfc-8d70-99d1f0adeaba_ActionId">
    <vt:lpwstr>d35ff26f-6d4b-4965-9cb1-0cf2758f770a</vt:lpwstr>
  </property>
  <property fmtid="{D5CDD505-2E9C-101B-9397-08002B2CF9AE}" pid="9" name="MSIP_Label_65bade86-969a-4cfc-8d70-99d1f0adeaba_ContentBits">
    <vt:lpwstr>1</vt:lpwstr>
  </property>
  <property fmtid="{D5CDD505-2E9C-101B-9397-08002B2CF9AE}" pid="10" name="MSIP_Label_65bade86-969a-4cfc-8d70-99d1f0adeaba_Tag">
    <vt:lpwstr>10, 0, 1, 2</vt:lpwstr>
  </property>
  <property fmtid="{D5CDD505-2E9C-101B-9397-08002B2CF9AE}" pid="11" name="ClassificationContentMarkingHeaderLocations">
    <vt:lpwstr>Blank:4\1_Custom Design:3\2_Custom Design:4</vt:lpwstr>
  </property>
  <property fmtid="{D5CDD505-2E9C-101B-9397-08002B2CF9AE}" pid="12" name="ClassificationContentMarkingHeaderText">
    <vt:lpwstr>Information Classification: CONTROLLED</vt:lpwstr>
  </property>
</Properties>
</file>