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Radley" charset="1" panose="00000500000000000000"/>
      <p:regular r:id="rId23"/>
    </p:embeddedFont>
    <p:embeddedFont>
      <p:font typeface="Radley Italics" charset="1" panose="00000500000000000000"/>
      <p:regular r:id="rId24"/>
    </p:embeddedFont>
    <p:embeddedFont>
      <p:font typeface="Carlito" charset="1" panose="020F0502020204030204"/>
      <p:regular r:id="rId25"/>
    </p:embeddedFont>
    <p:embeddedFont>
      <p:font typeface="Canva Sans Bold" charset="1" panose="020B0803030501040103"/>
      <p:regular r:id="rId29"/>
    </p:embeddedFont>
    <p:embeddedFont>
      <p:font typeface="Canva Sans" charset="1" panose="020B0503030501040103"/>
      <p:regular r:id="rId30"/>
    </p:embeddedFont>
    <p:embeddedFont>
      <p:font typeface="Carlito Bold" charset="1" panose="020F0502020204030204"/>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21" Type="http://schemas.openxmlformats.org/officeDocument/2006/relationships/slide" Target="slides/slide16.xml"/><Relationship Id="rId3" Type="http://schemas.openxmlformats.org/officeDocument/2006/relationships/viewProps" Target="viewProps.xml"/><Relationship Id="rId34" Type="http://schemas.openxmlformats.org/officeDocument/2006/relationships/customXml" Target="../customXml/item1.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5.fntdata"/><Relationship Id="rId33" Type="http://schemas.openxmlformats.org/officeDocument/2006/relationships/font" Target="fonts/font33.fntdata"/><Relationship Id="rId7" Type="http://schemas.openxmlformats.org/officeDocument/2006/relationships/slide" Target="slides/slide2.xml"/><Relationship Id="rId16" Type="http://schemas.openxmlformats.org/officeDocument/2006/relationships/slide" Target="slides/slide11.xml"/><Relationship Id="rId2" Type="http://schemas.openxmlformats.org/officeDocument/2006/relationships/presProps" Target="presProps.xml"/><Relationship Id="rId20" Type="http://schemas.openxmlformats.org/officeDocument/2006/relationships/slide" Target="slides/slide15.xml"/><Relationship Id="rId29" Type="http://schemas.openxmlformats.org/officeDocument/2006/relationships/font" Target="fonts/font29.fntdata"/><Relationship Id="rId1" Type="http://schemas.openxmlformats.org/officeDocument/2006/relationships/slideMaster" Target="slideMasters/slideMaster1.xml"/><Relationship Id="rId11" Type="http://schemas.openxmlformats.org/officeDocument/2006/relationships/slide" Target="slides/slide6.xml"/><Relationship Id="rId24" Type="http://schemas.openxmlformats.org/officeDocument/2006/relationships/font" Target="fonts/font24.fntdata"/><Relationship Id="rId32" Type="http://schemas.openxmlformats.org/officeDocument/2006/relationships/notesSlide" Target="notesSlides/notesSlide3.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font" Target="fonts/font23.fntdata"/><Relationship Id="rId28" Type="http://schemas.openxmlformats.org/officeDocument/2006/relationships/notesSlide" Target="notesSlides/notesSlide1.xml"/><Relationship Id="rId5" Type="http://schemas.openxmlformats.org/officeDocument/2006/relationships/tableStyles" Target="tableStyles.xml"/><Relationship Id="rId36" Type="http://schemas.openxmlformats.org/officeDocument/2006/relationships/customXml" Target="../customXml/item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Slide" Target="notesSlides/notesSlide2.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2.xml"/><Relationship Id="rId30" Type="http://schemas.openxmlformats.org/officeDocument/2006/relationships/font" Target="fonts/font30.fntdata"/><Relationship Id="rId4" Type="http://schemas.openxmlformats.org/officeDocument/2006/relationships/theme" Target="theme/theme1.xml"/><Relationship Id="rId9" Type="http://schemas.openxmlformats.org/officeDocument/2006/relationships/slide" Target="slides/slide4.xml"/><Relationship Id="rId35" Type="http://schemas.openxmlformats.org/officeDocument/2006/relationships/customXml" Target="../customXml/item2.xml"/><Relationship Id="rId8" Type="http://schemas.openxmlformats.org/officeDocument/2006/relationships/slide" Target="slides/slide3.xml"/></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you will see from the presentation today there is a big focus on little hacks that you can use as a teacher to support your learning environment. Most of us should be very familiar with the concept of a visual timetable. So here is mine for todays presentation. </a:t>
            </a:r>
          </a:p>
          <a:p>
            <a:r>
              <a:rPr lang="en-US"/>
              <a:t>1. introductions - who am I and why am I here?</a:t>
            </a:r>
          </a:p>
          <a:p>
            <a:r>
              <a:rPr lang="en-US"/>
              <a:t>2. Events - where has BLOSSOM been and where is it going? </a:t>
            </a:r>
          </a:p>
          <a:p>
            <a:r>
              <a:rPr lang="en-US"/>
              <a:t>3. Where did BLOSSOM come from? Does it sounds like your story?</a:t>
            </a:r>
          </a:p>
          <a:p>
            <a:r>
              <a:rPr lang="en-US"/>
              <a:t>4. components of BLOSSOM - schedules/coding </a:t>
            </a:r>
          </a:p>
          <a:p>
            <a:r>
              <a:rPr lang="en-US"/>
              <a:t>5. Component - scheduled tasks / what are they and how do I do this? </a:t>
            </a:r>
          </a:p>
          <a:p>
            <a:r>
              <a:rPr lang="en-US"/>
              <a:t>6. component - learning libraries - what and how? </a:t>
            </a:r>
          </a:p>
          <a:p>
            <a:r>
              <a:rPr lang="en-US"/>
              <a:t>7. EYFS special - interactive part, mics and cameras on for this part, there will be roles to play and songs to sing</a:t>
            </a:r>
          </a:p>
          <a:p>
            <a:r>
              <a:rPr lang="en-US"/>
              <a:t>8. Questions </a:t>
            </a:r>
          </a:p>
          <a:p>
            <a:r>
              <a:rPr lang="en-US"/>
              <a:t>9. Follow BLOSSOM's progress /purchase / contact me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 response needed but just have a little think to yourself. </a:t>
            </a:r>
          </a:p>
          <a:p>
            <a:r>
              <a:rPr lang="en-US"/>
              <a:t>Did you have any moment where your stomach dropped? Did you think about how to get out of it? Quickly thinking I will say my mic isn't working etc.....</a:t>
            </a:r>
          </a:p>
          <a:p>
            <a:r>
              <a:rPr lang="en-US"/>
              <a:t/>
            </a:r>
          </a:p>
          <a:p>
            <a:r>
              <a:rPr lang="en-US"/>
              <a:t>That is us as adults who can regulate and something made us anxious and we don't want it to happen. Added with me crossing out the timetable as we go. </a:t>
            </a:r>
          </a:p>
          <a:p>
            <a:r>
              <a:rPr lang="en-US"/>
              <a:t/>
            </a:r>
          </a:p>
          <a:p>
            <a:r>
              <a:rPr lang="en-US"/>
              <a:t>This isn't to go against whole class timetables, it is merely a thought provoking point - some children will not cope knowing something is happening in the day that they don't enjoy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Staff well-being is adversely affected as educators feel compelled to address the individual needs of each learner. The guilt that teachers impose on themselves is significant; it often leads to a pervasive sense of inadequacy, as it is challenging to meet the diverse needs of all students while navigating a chaotic and stressful environment.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png" Type="http://schemas.openxmlformats.org/officeDocument/2006/relationships/image"/><Relationship Id="rId11" Target="../media/image11.png" Type="http://schemas.openxmlformats.org/officeDocument/2006/relationships/image"/><Relationship Id="rId2" Target="../notesSlides/notesSlide1.xml" Type="http://schemas.openxmlformats.org/officeDocument/2006/relationships/notesSlide"/><Relationship Id="rId3" Target="../media/image3.png" Type="http://schemas.openxmlformats.org/officeDocument/2006/relationships/image"/><Relationship Id="rId4" Target="../media/image4.png" Type="http://schemas.openxmlformats.org/officeDocument/2006/relationships/image"/><Relationship Id="rId5" Target="../media/image5.png" Type="http://schemas.openxmlformats.org/officeDocument/2006/relationships/image"/><Relationship Id="rId6" Target="../media/image6.png" Type="http://schemas.openxmlformats.org/officeDocument/2006/relationships/image"/><Relationship Id="rId7" Target="../media/image7.png" Type="http://schemas.openxmlformats.org/officeDocument/2006/relationships/image"/><Relationship Id="rId8" Target="../media/image8.png" Type="http://schemas.openxmlformats.org/officeDocument/2006/relationships/image"/><Relationship Id="rId9" Target="../media/image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svg" Type="http://schemas.openxmlformats.org/officeDocument/2006/relationships/image"/><Relationship Id="rId4" Target="../media/image14.png" Type="http://schemas.openxmlformats.org/officeDocument/2006/relationships/image"/><Relationship Id="rId5" Target="../media/image15.png" Type="http://schemas.openxmlformats.org/officeDocument/2006/relationships/image"/><Relationship Id="rId6" Target="../media/image16.svg" Type="http://schemas.openxmlformats.org/officeDocument/2006/relationships/image"/><Relationship Id="rId7" Target="../media/image17.png" Type="http://schemas.openxmlformats.org/officeDocument/2006/relationships/image"/><Relationship Id="rId8" Target="../media/image18.svg" Type="http://schemas.openxmlformats.org/officeDocument/2006/relationships/image"/><Relationship Id="rId9" Target="../media/image19.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7.png" Type="http://schemas.openxmlformats.org/officeDocument/2006/relationships/image"/><Relationship Id="rId11" Target="../media/image28.svg" Type="http://schemas.openxmlformats.org/officeDocument/2006/relationships/image"/><Relationship Id="rId12" Target="https://rss.com/podcasts/sensoryclassroom/1837359/#about" TargetMode="External" Type="http://schemas.openxmlformats.org/officeDocument/2006/relationships/hyperlink"/><Relationship Id="rId2" Target="../media/image20.png" Type="http://schemas.openxmlformats.org/officeDocument/2006/relationships/image"/><Relationship Id="rId3" Target="../media/image21.svg" Type="http://schemas.openxmlformats.org/officeDocument/2006/relationships/image"/><Relationship Id="rId4" Target="../media/image22.png" Type="http://schemas.openxmlformats.org/officeDocument/2006/relationships/image"/><Relationship Id="rId5" Target="../media/image23.png" Type="http://schemas.openxmlformats.org/officeDocument/2006/relationships/image"/><Relationship Id="rId6" Target="../media/image24.png" Type="http://schemas.openxmlformats.org/officeDocument/2006/relationships/image"/><Relationship Id="rId7" Target="../media/image19.png" Type="http://schemas.openxmlformats.org/officeDocument/2006/relationships/image"/><Relationship Id="rId8" Target="../media/image25.png" Type="http://schemas.openxmlformats.org/officeDocument/2006/relationships/image"/><Relationship Id="rId9" Target="../media/image2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png" Type="http://schemas.openxmlformats.org/officeDocument/2006/relationships/image"/><Relationship Id="rId11" Target="../media/image11.png" Type="http://schemas.openxmlformats.org/officeDocument/2006/relationships/image"/><Relationship Id="rId12" Target="../media/image29.png" Type="http://schemas.openxmlformats.org/officeDocument/2006/relationships/image"/><Relationship Id="rId13" Target="../media/image30.svg" Type="http://schemas.openxmlformats.org/officeDocument/2006/relationships/image"/><Relationship Id="rId2" Target="../notesSlides/notesSlide2.xml" Type="http://schemas.openxmlformats.org/officeDocument/2006/relationships/notesSlide"/><Relationship Id="rId3" Target="../media/image3.png" Type="http://schemas.openxmlformats.org/officeDocument/2006/relationships/image"/><Relationship Id="rId4" Target="../media/image4.png" Type="http://schemas.openxmlformats.org/officeDocument/2006/relationships/image"/><Relationship Id="rId5" Target="../media/image5.png" Type="http://schemas.openxmlformats.org/officeDocument/2006/relationships/image"/><Relationship Id="rId6" Target="../media/image6.png" Type="http://schemas.openxmlformats.org/officeDocument/2006/relationships/image"/><Relationship Id="rId7" Target="../media/image7.png" Type="http://schemas.openxmlformats.org/officeDocument/2006/relationships/image"/><Relationship Id="rId8" Target="../media/image8.png" Type="http://schemas.openxmlformats.org/officeDocument/2006/relationships/image"/><Relationship Id="rId9" Target="../media/image9.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svg" Type="http://schemas.openxmlformats.org/officeDocument/2006/relationships/image"/><Relationship Id="rId2" Target="../notesSlides/notesSlide3.xml" Type="http://schemas.openxmlformats.org/officeDocument/2006/relationships/notesSlide"/><Relationship Id="rId3" Target="../media/image12.png" Type="http://schemas.openxmlformats.org/officeDocument/2006/relationships/image"/><Relationship Id="rId4" Target="../media/image13.svg" Type="http://schemas.openxmlformats.org/officeDocument/2006/relationships/image"/><Relationship Id="rId5" Target="../media/image31.jpe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 Id="rId8" Target="../media/image32.png" Type="http://schemas.openxmlformats.org/officeDocument/2006/relationships/image"/><Relationship Id="rId9" Target="../media/image2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png" Type="http://schemas.openxmlformats.org/officeDocument/2006/relationships/image"/><Relationship Id="rId11" Target="../media/image42.svg" Type="http://schemas.openxmlformats.org/officeDocument/2006/relationships/image"/><Relationship Id="rId12" Target="../media/image43.png" Type="http://schemas.openxmlformats.org/officeDocument/2006/relationships/image"/><Relationship Id="rId13" Target="../media/image44.svg" Type="http://schemas.openxmlformats.org/officeDocument/2006/relationships/image"/><Relationship Id="rId2" Target="../media/image33.png" Type="http://schemas.openxmlformats.org/officeDocument/2006/relationships/image"/><Relationship Id="rId3" Target="../media/image34.svg" Type="http://schemas.openxmlformats.org/officeDocument/2006/relationships/image"/><Relationship Id="rId4" Target="../media/image35.png" Type="http://schemas.openxmlformats.org/officeDocument/2006/relationships/image"/><Relationship Id="rId5" Target="../media/image36.svg" Type="http://schemas.openxmlformats.org/officeDocument/2006/relationships/image"/><Relationship Id="rId6" Target="../media/image37.png" Type="http://schemas.openxmlformats.org/officeDocument/2006/relationships/image"/><Relationship Id="rId7" Target="../media/image38.svg" Type="http://schemas.openxmlformats.org/officeDocument/2006/relationships/image"/><Relationship Id="rId8" Target="../media/image39.png" Type="http://schemas.openxmlformats.org/officeDocument/2006/relationships/image"/><Relationship Id="rId9" Target="../media/image40.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5.png" Type="http://schemas.openxmlformats.org/officeDocument/2006/relationships/image"/><Relationship Id="rId3" Target="../media/image46.svg" Type="http://schemas.openxmlformats.org/officeDocument/2006/relationships/image"/><Relationship Id="rId4" Target="../media/image47.png" Type="http://schemas.openxmlformats.org/officeDocument/2006/relationships/image"/><Relationship Id="rId5" Target="../media/image48.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4.png" Type="http://schemas.openxmlformats.org/officeDocument/2006/relationships/image"/><Relationship Id="rId11" Target="../media/image55.png" Type="http://schemas.openxmlformats.org/officeDocument/2006/relationships/image"/><Relationship Id="rId12" Target="../media/image56.svg" Type="http://schemas.openxmlformats.org/officeDocument/2006/relationships/image"/><Relationship Id="rId2" Target="../media/image49.png" Type="http://schemas.openxmlformats.org/officeDocument/2006/relationships/image"/><Relationship Id="rId3" Target="../media/image50.svg" Type="http://schemas.openxmlformats.org/officeDocument/2006/relationships/image"/><Relationship Id="rId4" Target="../media/image51.png" Type="http://schemas.openxmlformats.org/officeDocument/2006/relationships/image"/><Relationship Id="rId5" Target="../media/image52.svg" Type="http://schemas.openxmlformats.org/officeDocument/2006/relationships/image"/><Relationship Id="rId6" Target="../media/image32.png" Type="http://schemas.openxmlformats.org/officeDocument/2006/relationships/image"/><Relationship Id="rId7" Target="../media/image25.png" Type="http://schemas.openxmlformats.org/officeDocument/2006/relationships/image"/><Relationship Id="rId8" Target="../media/image26.svg" Type="http://schemas.openxmlformats.org/officeDocument/2006/relationships/image"/><Relationship Id="rId9" Target="../media/image53.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7.jpeg" Type="http://schemas.openxmlformats.org/officeDocument/2006/relationships/image"/><Relationship Id="rId3" Target="../media/image58.png" Type="http://schemas.openxmlformats.org/officeDocument/2006/relationships/image"/><Relationship Id="rId4" Target="../media/image59.svg" Type="http://schemas.openxmlformats.org/officeDocument/2006/relationships/image"/><Relationship Id="rId5" Target="../media/image60.jpeg" Type="http://schemas.openxmlformats.org/officeDocument/2006/relationships/image"/><Relationship Id="rId6" Target="../media/image61.jpeg" Type="http://schemas.openxmlformats.org/officeDocument/2006/relationships/image"/><Relationship Id="rId7" Target="../media/image62.png" Type="http://schemas.openxmlformats.org/officeDocument/2006/relationships/image"/><Relationship Id="rId8" Target="../media/image63.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5.png" Type="http://schemas.openxmlformats.org/officeDocument/2006/relationships/image"/><Relationship Id="rId11" Target="../media/image66.png" Type="http://schemas.openxmlformats.org/officeDocument/2006/relationships/image"/><Relationship Id="rId2" Target="../media/image49.png" Type="http://schemas.openxmlformats.org/officeDocument/2006/relationships/image"/><Relationship Id="rId3" Target="../media/image50.svg" Type="http://schemas.openxmlformats.org/officeDocument/2006/relationships/image"/><Relationship Id="rId4" Target="../media/image51.png" Type="http://schemas.openxmlformats.org/officeDocument/2006/relationships/image"/><Relationship Id="rId5" Target="../media/image52.svg" Type="http://schemas.openxmlformats.org/officeDocument/2006/relationships/image"/><Relationship Id="rId6" Target="../media/image32.png" Type="http://schemas.openxmlformats.org/officeDocument/2006/relationships/image"/><Relationship Id="rId7" Target="../media/image25.png" Type="http://schemas.openxmlformats.org/officeDocument/2006/relationships/image"/><Relationship Id="rId8" Target="../media/image26.svg" Type="http://schemas.openxmlformats.org/officeDocument/2006/relationships/image"/><Relationship Id="rId9" Target="../media/image6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7.jpeg" Type="http://schemas.openxmlformats.org/officeDocument/2006/relationships/image"/><Relationship Id="rId3" Target="../media/image58.png" Type="http://schemas.openxmlformats.org/officeDocument/2006/relationships/image"/><Relationship Id="rId4" Target="../media/image59.svg" Type="http://schemas.openxmlformats.org/officeDocument/2006/relationships/image"/><Relationship Id="rId5" Target="../media/image68.jpeg" Type="http://schemas.openxmlformats.org/officeDocument/2006/relationships/image"/><Relationship Id="rId6" Target="../media/image69.jpeg" Type="http://schemas.openxmlformats.org/officeDocument/2006/relationships/image"/><Relationship Id="rId7" Target="../media/image62.png" Type="http://schemas.openxmlformats.org/officeDocument/2006/relationships/image"/><Relationship Id="rId8" Target="../media/image63.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9.png" Type="http://schemas.openxmlformats.org/officeDocument/2006/relationships/image"/><Relationship Id="rId3" Target="../media/image50.svg" Type="http://schemas.openxmlformats.org/officeDocument/2006/relationships/image"/><Relationship Id="rId4" Target="../media/image51.png" Type="http://schemas.openxmlformats.org/officeDocument/2006/relationships/image"/><Relationship Id="rId5" Target="../media/image52.svg" Type="http://schemas.openxmlformats.org/officeDocument/2006/relationships/image"/><Relationship Id="rId6" Target="../media/image32.png" Type="http://schemas.openxmlformats.org/officeDocument/2006/relationships/image"/><Relationship Id="rId7" Target="../media/image25.png" Type="http://schemas.openxmlformats.org/officeDocument/2006/relationships/image"/><Relationship Id="rId8" Target="../media/image26.svg" Type="http://schemas.openxmlformats.org/officeDocument/2006/relationships/image"/><Relationship Id="rId9" Target="../media/image70.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1.jpeg" Type="http://schemas.openxmlformats.org/officeDocument/2006/relationships/image"/><Relationship Id="rId3" Target="../media/image58.png" Type="http://schemas.openxmlformats.org/officeDocument/2006/relationships/image"/><Relationship Id="rId4" Target="../media/image59.svg" Type="http://schemas.openxmlformats.org/officeDocument/2006/relationships/image"/><Relationship Id="rId5" Target="../media/image72.jpeg" Type="http://schemas.openxmlformats.org/officeDocument/2006/relationships/image"/><Relationship Id="rId6" Target="../media/image73.jpeg" Type="http://schemas.openxmlformats.org/officeDocument/2006/relationships/image"/><Relationship Id="rId7" Target="../media/image62.png" Type="http://schemas.openxmlformats.org/officeDocument/2006/relationships/image"/><Relationship Id="rId8" Target="../media/image63.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4.png" Type="http://schemas.openxmlformats.org/officeDocument/2006/relationships/image"/><Relationship Id="rId3" Target="../media/image75.svg" Type="http://schemas.openxmlformats.org/officeDocument/2006/relationships/image"/><Relationship Id="rId4" Target="../media/image32.png" Type="http://schemas.openxmlformats.org/officeDocument/2006/relationships/image"/><Relationship Id="rId5" Target="../media/image25.png" Type="http://schemas.openxmlformats.org/officeDocument/2006/relationships/image"/><Relationship Id="rId6" Target="../media/image26.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76.png" Type="http://schemas.openxmlformats.org/officeDocument/2006/relationships/image"/><Relationship Id="rId7" Target="../media/image32.png" Type="http://schemas.openxmlformats.org/officeDocument/2006/relationships/image"/><Relationship Id="rId8" Target="../media/image25.png" Type="http://schemas.openxmlformats.org/officeDocument/2006/relationships/image"/><Relationship Id="rId9" Target="../media/image26.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7.png" Type="http://schemas.openxmlformats.org/officeDocument/2006/relationships/image"/><Relationship Id="rId3" Target="../media/image78.svg" Type="http://schemas.openxmlformats.org/officeDocument/2006/relationships/image"/><Relationship Id="rId4" Target="../media/image7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364221" y="2303679"/>
            <a:ext cx="15559559" cy="5006762"/>
            <a:chOff x="0" y="0"/>
            <a:chExt cx="20746078" cy="6675682"/>
          </a:xfrm>
        </p:grpSpPr>
        <p:sp>
          <p:nvSpPr>
            <p:cNvPr name="TextBox 4" id="4"/>
            <p:cNvSpPr txBox="true"/>
            <p:nvPr/>
          </p:nvSpPr>
          <p:spPr>
            <a:xfrm rot="0">
              <a:off x="0" y="1408642"/>
              <a:ext cx="20746078" cy="5267041"/>
            </a:xfrm>
            <a:prstGeom prst="rect">
              <a:avLst/>
            </a:prstGeom>
          </p:spPr>
          <p:txBody>
            <a:bodyPr anchor="t" rtlCol="false" tIns="0" lIns="0" bIns="0" rIns="0">
              <a:spAutoFit/>
            </a:bodyPr>
            <a:lstStyle/>
            <a:p>
              <a:pPr algn="ctr" marL="0" indent="0" lvl="0">
                <a:lnSpc>
                  <a:spcPts val="14991"/>
                </a:lnSpc>
              </a:pPr>
              <a:r>
                <a:rPr lang="en-US" sz="14991" spc="-299" u="none">
                  <a:solidFill>
                    <a:srgbClr val="1F0E03"/>
                  </a:solidFill>
                  <a:latin typeface="Radley"/>
                  <a:ea typeface="Radley"/>
                  <a:cs typeface="Radley"/>
                  <a:sym typeface="Radley"/>
                </a:rPr>
                <a:t>BLOSSOM Education</a:t>
              </a:r>
            </a:p>
          </p:txBody>
        </p:sp>
        <p:sp>
          <p:nvSpPr>
            <p:cNvPr name="TextBox 5" id="5"/>
            <p:cNvSpPr txBox="true"/>
            <p:nvPr/>
          </p:nvSpPr>
          <p:spPr>
            <a:xfrm rot="0">
              <a:off x="2270760" y="95250"/>
              <a:ext cx="16204558" cy="1018117"/>
            </a:xfrm>
            <a:prstGeom prst="rect">
              <a:avLst/>
            </a:prstGeom>
          </p:spPr>
          <p:txBody>
            <a:bodyPr anchor="t" rtlCol="false" tIns="0" lIns="0" bIns="0" rIns="0">
              <a:spAutoFit/>
            </a:bodyPr>
            <a:lstStyle/>
            <a:p>
              <a:pPr algn="ctr" marL="0" indent="0" lvl="0">
                <a:lnSpc>
                  <a:spcPts val="5500"/>
                </a:lnSpc>
              </a:pPr>
              <a:r>
                <a:rPr lang="en-US" sz="5500" i="true">
                  <a:solidFill>
                    <a:srgbClr val="1F0E03"/>
                  </a:solidFill>
                  <a:latin typeface="Radley Italics"/>
                  <a:ea typeface="Radley Italics"/>
                  <a:cs typeface="Radley Italics"/>
                  <a:sym typeface="Radley Italics"/>
                </a:rPr>
                <a:t>Welcome to BLOSSOM</a:t>
              </a:r>
            </a:p>
          </p:txBody>
        </p:sp>
      </p:grpSp>
      <p:sp>
        <p:nvSpPr>
          <p:cNvPr name="Freeform 6" id="6"/>
          <p:cNvSpPr/>
          <p:nvPr/>
        </p:nvSpPr>
        <p:spPr>
          <a:xfrm flipH="false" flipV="false" rot="0">
            <a:off x="14957242" y="5402479"/>
            <a:ext cx="3710518" cy="5029317"/>
          </a:xfrm>
          <a:custGeom>
            <a:avLst/>
            <a:gdLst/>
            <a:ahLst/>
            <a:cxnLst/>
            <a:rect r="r" b="b" t="t" l="l"/>
            <a:pathLst>
              <a:path h="5029317" w="3710518">
                <a:moveTo>
                  <a:pt x="0" y="0"/>
                </a:moveTo>
                <a:lnTo>
                  <a:pt x="3710518" y="0"/>
                </a:lnTo>
                <a:lnTo>
                  <a:pt x="3710518" y="5029317"/>
                </a:lnTo>
                <a:lnTo>
                  <a:pt x="0" y="5029317"/>
                </a:lnTo>
                <a:lnTo>
                  <a:pt x="0" y="0"/>
                </a:lnTo>
                <a:close/>
              </a:path>
            </a:pathLst>
          </a:custGeom>
          <a:blipFill>
            <a:blip r:embed="rId3"/>
            <a:stretch>
              <a:fillRect l="0" t="0" r="0" b="0"/>
            </a:stretch>
          </a:blipFill>
        </p:spPr>
      </p:sp>
      <p:sp>
        <p:nvSpPr>
          <p:cNvPr name="TextBox 7" id="7"/>
          <p:cNvSpPr txBox="true"/>
          <p:nvPr/>
        </p:nvSpPr>
        <p:spPr>
          <a:xfrm rot="0">
            <a:off x="1028700" y="9182100"/>
            <a:ext cx="16230600" cy="377824"/>
          </a:xfrm>
          <a:prstGeom prst="rect">
            <a:avLst/>
          </a:prstGeom>
        </p:spPr>
        <p:txBody>
          <a:bodyPr anchor="t" rtlCol="false" tIns="0" lIns="0" bIns="0" rIns="0">
            <a:spAutoFit/>
          </a:bodyPr>
          <a:lstStyle/>
          <a:p>
            <a:pPr algn="ctr" marL="0" indent="0" lvl="0">
              <a:lnSpc>
                <a:spcPts val="2800"/>
              </a:lnSpc>
              <a:spcBef>
                <a:spcPct val="0"/>
              </a:spcBef>
            </a:pPr>
            <a:r>
              <a:rPr lang="en-US" sz="2000" spc="266">
                <a:solidFill>
                  <a:srgbClr val="1F0E03"/>
                </a:solidFill>
                <a:latin typeface="Carlito"/>
                <a:ea typeface="Carlito"/>
                <a:cs typeface="Carlito"/>
                <a:sym typeface="Carlito"/>
              </a:rPr>
              <a:t>SUPPORTING TEACHERS TO MANAGE DIVERSE LEARNERS IN MAINSTREAM CLASSROOMS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FC1AF"/>
        </a:solidFill>
      </p:bgPr>
    </p:bg>
    <p:spTree>
      <p:nvGrpSpPr>
        <p:cNvPr id="1" name=""/>
        <p:cNvGrpSpPr/>
        <p:nvPr/>
      </p:nvGrpSpPr>
      <p:grpSpPr>
        <a:xfrm>
          <a:off x="0" y="0"/>
          <a:ext cx="0" cy="0"/>
          <a:chOff x="0" y="0"/>
          <a:chExt cx="0" cy="0"/>
        </a:xfrm>
      </p:grpSpPr>
      <p:sp>
        <p:nvSpPr>
          <p:cNvPr name="Freeform 2" id="2"/>
          <p:cNvSpPr/>
          <p:nvPr/>
        </p:nvSpPr>
        <p:spPr>
          <a:xfrm flipH="false" flipV="false" rot="0">
            <a:off x="583476" y="3374347"/>
            <a:ext cx="1672431" cy="1548547"/>
          </a:xfrm>
          <a:custGeom>
            <a:avLst/>
            <a:gdLst/>
            <a:ahLst/>
            <a:cxnLst/>
            <a:rect r="r" b="b" t="t" l="l"/>
            <a:pathLst>
              <a:path h="1548547" w="1672431">
                <a:moveTo>
                  <a:pt x="0" y="0"/>
                </a:moveTo>
                <a:lnTo>
                  <a:pt x="1672431" y="0"/>
                </a:lnTo>
                <a:lnTo>
                  <a:pt x="1672431" y="1548547"/>
                </a:lnTo>
                <a:lnTo>
                  <a:pt x="0" y="1548547"/>
                </a:lnTo>
                <a:lnTo>
                  <a:pt x="0" y="0"/>
                </a:lnTo>
                <a:close/>
              </a:path>
            </a:pathLst>
          </a:custGeom>
          <a:blipFill>
            <a:blip r:embed="rId3"/>
            <a:stretch>
              <a:fillRect l="0" t="0" r="0" b="0"/>
            </a:stretch>
          </a:blipFill>
        </p:spPr>
      </p:sp>
      <p:sp>
        <p:nvSpPr>
          <p:cNvPr name="Freeform 3" id="3"/>
          <p:cNvSpPr/>
          <p:nvPr/>
        </p:nvSpPr>
        <p:spPr>
          <a:xfrm flipH="false" flipV="false" rot="0">
            <a:off x="2393095" y="3401012"/>
            <a:ext cx="1707671" cy="1561894"/>
          </a:xfrm>
          <a:custGeom>
            <a:avLst/>
            <a:gdLst/>
            <a:ahLst/>
            <a:cxnLst/>
            <a:rect r="r" b="b" t="t" l="l"/>
            <a:pathLst>
              <a:path h="1561894" w="1707671">
                <a:moveTo>
                  <a:pt x="0" y="0"/>
                </a:moveTo>
                <a:lnTo>
                  <a:pt x="1707671" y="0"/>
                </a:lnTo>
                <a:lnTo>
                  <a:pt x="1707671" y="1561894"/>
                </a:lnTo>
                <a:lnTo>
                  <a:pt x="0" y="1561894"/>
                </a:lnTo>
                <a:lnTo>
                  <a:pt x="0" y="0"/>
                </a:lnTo>
                <a:close/>
              </a:path>
            </a:pathLst>
          </a:custGeom>
          <a:blipFill>
            <a:blip r:embed="rId4"/>
            <a:stretch>
              <a:fillRect l="0" t="0" r="0" b="0"/>
            </a:stretch>
          </a:blipFill>
        </p:spPr>
      </p:sp>
      <p:sp>
        <p:nvSpPr>
          <p:cNvPr name="Freeform 4" id="4"/>
          <p:cNvSpPr/>
          <p:nvPr/>
        </p:nvSpPr>
        <p:spPr>
          <a:xfrm flipH="false" flipV="false" rot="0">
            <a:off x="4234116" y="3357170"/>
            <a:ext cx="1812366" cy="1649579"/>
          </a:xfrm>
          <a:custGeom>
            <a:avLst/>
            <a:gdLst/>
            <a:ahLst/>
            <a:cxnLst/>
            <a:rect r="r" b="b" t="t" l="l"/>
            <a:pathLst>
              <a:path h="1649579" w="1812366">
                <a:moveTo>
                  <a:pt x="0" y="0"/>
                </a:moveTo>
                <a:lnTo>
                  <a:pt x="1812367" y="0"/>
                </a:lnTo>
                <a:lnTo>
                  <a:pt x="1812367" y="1649579"/>
                </a:lnTo>
                <a:lnTo>
                  <a:pt x="0" y="1649579"/>
                </a:lnTo>
                <a:lnTo>
                  <a:pt x="0" y="0"/>
                </a:lnTo>
                <a:close/>
              </a:path>
            </a:pathLst>
          </a:custGeom>
          <a:blipFill>
            <a:blip r:embed="rId5"/>
            <a:stretch>
              <a:fillRect l="0" t="0" r="0" b="0"/>
            </a:stretch>
          </a:blipFill>
        </p:spPr>
      </p:sp>
      <p:sp>
        <p:nvSpPr>
          <p:cNvPr name="Freeform 5" id="5"/>
          <p:cNvSpPr/>
          <p:nvPr/>
        </p:nvSpPr>
        <p:spPr>
          <a:xfrm flipH="false" flipV="false" rot="0">
            <a:off x="6179833" y="3401012"/>
            <a:ext cx="1796025" cy="1622914"/>
          </a:xfrm>
          <a:custGeom>
            <a:avLst/>
            <a:gdLst/>
            <a:ahLst/>
            <a:cxnLst/>
            <a:rect r="r" b="b" t="t" l="l"/>
            <a:pathLst>
              <a:path h="1622914" w="1796025">
                <a:moveTo>
                  <a:pt x="0" y="0"/>
                </a:moveTo>
                <a:lnTo>
                  <a:pt x="1796024" y="0"/>
                </a:lnTo>
                <a:lnTo>
                  <a:pt x="1796024" y="1622914"/>
                </a:lnTo>
                <a:lnTo>
                  <a:pt x="0" y="1622914"/>
                </a:lnTo>
                <a:lnTo>
                  <a:pt x="0" y="0"/>
                </a:lnTo>
                <a:close/>
              </a:path>
            </a:pathLst>
          </a:custGeom>
          <a:blipFill>
            <a:blip r:embed="rId6"/>
            <a:stretch>
              <a:fillRect l="0" t="0" r="0" b="0"/>
            </a:stretch>
          </a:blipFill>
        </p:spPr>
      </p:sp>
      <p:sp>
        <p:nvSpPr>
          <p:cNvPr name="Freeform 6" id="6"/>
          <p:cNvSpPr/>
          <p:nvPr/>
        </p:nvSpPr>
        <p:spPr>
          <a:xfrm flipH="false" flipV="false" rot="0">
            <a:off x="8109207" y="3383835"/>
            <a:ext cx="1775403" cy="1622914"/>
          </a:xfrm>
          <a:custGeom>
            <a:avLst/>
            <a:gdLst/>
            <a:ahLst/>
            <a:cxnLst/>
            <a:rect r="r" b="b" t="t" l="l"/>
            <a:pathLst>
              <a:path h="1622914" w="1775403">
                <a:moveTo>
                  <a:pt x="0" y="0"/>
                </a:moveTo>
                <a:lnTo>
                  <a:pt x="1775403" y="0"/>
                </a:lnTo>
                <a:lnTo>
                  <a:pt x="1775403" y="1622914"/>
                </a:lnTo>
                <a:lnTo>
                  <a:pt x="0" y="1622914"/>
                </a:lnTo>
                <a:lnTo>
                  <a:pt x="0" y="0"/>
                </a:lnTo>
                <a:close/>
              </a:path>
            </a:pathLst>
          </a:custGeom>
          <a:blipFill>
            <a:blip r:embed="rId7"/>
            <a:stretch>
              <a:fillRect l="0" t="0" r="0" b="0"/>
            </a:stretch>
          </a:blipFill>
        </p:spPr>
      </p:sp>
      <p:sp>
        <p:nvSpPr>
          <p:cNvPr name="Freeform 7" id="7"/>
          <p:cNvSpPr/>
          <p:nvPr/>
        </p:nvSpPr>
        <p:spPr>
          <a:xfrm flipH="false" flipV="false" rot="0">
            <a:off x="10017960" y="3383835"/>
            <a:ext cx="1833264" cy="1643231"/>
          </a:xfrm>
          <a:custGeom>
            <a:avLst/>
            <a:gdLst/>
            <a:ahLst/>
            <a:cxnLst/>
            <a:rect r="r" b="b" t="t" l="l"/>
            <a:pathLst>
              <a:path h="1643231" w="1833264">
                <a:moveTo>
                  <a:pt x="0" y="0"/>
                </a:moveTo>
                <a:lnTo>
                  <a:pt x="1833264" y="0"/>
                </a:lnTo>
                <a:lnTo>
                  <a:pt x="1833264" y="1643230"/>
                </a:lnTo>
                <a:lnTo>
                  <a:pt x="0" y="1643230"/>
                </a:lnTo>
                <a:lnTo>
                  <a:pt x="0" y="0"/>
                </a:lnTo>
                <a:close/>
              </a:path>
            </a:pathLst>
          </a:custGeom>
          <a:blipFill>
            <a:blip r:embed="rId8"/>
            <a:stretch>
              <a:fillRect l="0" t="0" r="0" b="0"/>
            </a:stretch>
          </a:blipFill>
        </p:spPr>
      </p:sp>
      <p:sp>
        <p:nvSpPr>
          <p:cNvPr name="Freeform 8" id="8"/>
          <p:cNvSpPr/>
          <p:nvPr/>
        </p:nvSpPr>
        <p:spPr>
          <a:xfrm flipH="false" flipV="false" rot="0">
            <a:off x="12028024" y="3383835"/>
            <a:ext cx="1812242" cy="1660318"/>
          </a:xfrm>
          <a:custGeom>
            <a:avLst/>
            <a:gdLst/>
            <a:ahLst/>
            <a:cxnLst/>
            <a:rect r="r" b="b" t="t" l="l"/>
            <a:pathLst>
              <a:path h="1660318" w="1812242">
                <a:moveTo>
                  <a:pt x="0" y="0"/>
                </a:moveTo>
                <a:lnTo>
                  <a:pt x="1812242" y="0"/>
                </a:lnTo>
                <a:lnTo>
                  <a:pt x="1812242" y="1660317"/>
                </a:lnTo>
                <a:lnTo>
                  <a:pt x="0" y="1660317"/>
                </a:lnTo>
                <a:lnTo>
                  <a:pt x="0" y="0"/>
                </a:lnTo>
                <a:close/>
              </a:path>
            </a:pathLst>
          </a:custGeom>
          <a:blipFill>
            <a:blip r:embed="rId9"/>
            <a:stretch>
              <a:fillRect l="0" t="0" r="0" b="0"/>
            </a:stretch>
          </a:blipFill>
        </p:spPr>
      </p:sp>
      <p:sp>
        <p:nvSpPr>
          <p:cNvPr name="Freeform 9" id="9"/>
          <p:cNvSpPr/>
          <p:nvPr/>
        </p:nvSpPr>
        <p:spPr>
          <a:xfrm flipH="false" flipV="false" rot="0">
            <a:off x="14017065" y="3401012"/>
            <a:ext cx="1797078" cy="1685458"/>
          </a:xfrm>
          <a:custGeom>
            <a:avLst/>
            <a:gdLst/>
            <a:ahLst/>
            <a:cxnLst/>
            <a:rect r="r" b="b" t="t" l="l"/>
            <a:pathLst>
              <a:path h="1685458" w="1797078">
                <a:moveTo>
                  <a:pt x="0" y="0"/>
                </a:moveTo>
                <a:lnTo>
                  <a:pt x="1797078" y="0"/>
                </a:lnTo>
                <a:lnTo>
                  <a:pt x="1797078" y="1685458"/>
                </a:lnTo>
                <a:lnTo>
                  <a:pt x="0" y="1685458"/>
                </a:lnTo>
                <a:lnTo>
                  <a:pt x="0" y="0"/>
                </a:lnTo>
                <a:close/>
              </a:path>
            </a:pathLst>
          </a:custGeom>
          <a:blipFill>
            <a:blip r:embed="rId10"/>
            <a:stretch>
              <a:fillRect l="0" t="0" r="0" b="0"/>
            </a:stretch>
          </a:blipFill>
        </p:spPr>
      </p:sp>
      <p:sp>
        <p:nvSpPr>
          <p:cNvPr name="Freeform 10" id="10"/>
          <p:cNvSpPr/>
          <p:nvPr/>
        </p:nvSpPr>
        <p:spPr>
          <a:xfrm flipH="false" flipV="false" rot="0">
            <a:off x="15929243" y="3445472"/>
            <a:ext cx="1830564" cy="1685458"/>
          </a:xfrm>
          <a:custGeom>
            <a:avLst/>
            <a:gdLst/>
            <a:ahLst/>
            <a:cxnLst/>
            <a:rect r="r" b="b" t="t" l="l"/>
            <a:pathLst>
              <a:path h="1685458" w="1830564">
                <a:moveTo>
                  <a:pt x="0" y="0"/>
                </a:moveTo>
                <a:lnTo>
                  <a:pt x="1830563" y="0"/>
                </a:lnTo>
                <a:lnTo>
                  <a:pt x="1830563" y="1685458"/>
                </a:lnTo>
                <a:lnTo>
                  <a:pt x="0" y="1685458"/>
                </a:lnTo>
                <a:lnTo>
                  <a:pt x="0" y="0"/>
                </a:lnTo>
                <a:close/>
              </a:path>
            </a:pathLst>
          </a:custGeom>
          <a:blipFill>
            <a:blip r:embed="rId11"/>
            <a:stretch>
              <a:fillRect l="0" t="0" r="0" b="0"/>
            </a:stretch>
          </a:blipFill>
        </p:spPr>
      </p:sp>
      <p:sp>
        <p:nvSpPr>
          <p:cNvPr name="TextBox 11" id="11"/>
          <p:cNvSpPr txBox="true"/>
          <p:nvPr/>
        </p:nvSpPr>
        <p:spPr>
          <a:xfrm rot="0">
            <a:off x="6858000" y="159703"/>
            <a:ext cx="4572000" cy="1566544"/>
          </a:xfrm>
          <a:prstGeom prst="rect">
            <a:avLst/>
          </a:prstGeom>
        </p:spPr>
        <p:txBody>
          <a:bodyPr anchor="t" rtlCol="false" tIns="0" lIns="0" bIns="0" rIns="0">
            <a:spAutoFit/>
          </a:bodyPr>
          <a:lstStyle/>
          <a:p>
            <a:pPr algn="ctr">
              <a:lnSpc>
                <a:spcPts val="12880"/>
              </a:lnSpc>
            </a:pPr>
            <a:r>
              <a:rPr lang="en-US" sz="9200" b="true">
                <a:solidFill>
                  <a:srgbClr val="000000"/>
                </a:solidFill>
                <a:latin typeface="Canva Sans Bold"/>
                <a:ea typeface="Canva Sans Bold"/>
                <a:cs typeface="Canva Sans Bold"/>
                <a:sym typeface="Canva Sans Bold"/>
              </a:rPr>
              <a:t>Agenda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FC1AF"/>
        </a:solidFill>
      </p:bgPr>
    </p:bg>
    <p:spTree>
      <p:nvGrpSpPr>
        <p:cNvPr id="1" name=""/>
        <p:cNvGrpSpPr/>
        <p:nvPr/>
      </p:nvGrpSpPr>
      <p:grpSpPr>
        <a:xfrm>
          <a:off x="0" y="0"/>
          <a:ext cx="0" cy="0"/>
          <a:chOff x="0" y="0"/>
          <a:chExt cx="0" cy="0"/>
        </a:xfrm>
      </p:grpSpPr>
      <p:grpSp>
        <p:nvGrpSpPr>
          <p:cNvPr name="Group 2" id="2"/>
          <p:cNvGrpSpPr/>
          <p:nvPr/>
        </p:nvGrpSpPr>
        <p:grpSpPr>
          <a:xfrm rot="0">
            <a:off x="9918723" y="0"/>
            <a:ext cx="8369277" cy="10287000"/>
            <a:chOff x="0" y="0"/>
            <a:chExt cx="1968573" cy="2419649"/>
          </a:xfrm>
        </p:grpSpPr>
        <p:sp>
          <p:nvSpPr>
            <p:cNvPr name="Freeform 3" id="3"/>
            <p:cNvSpPr/>
            <p:nvPr/>
          </p:nvSpPr>
          <p:spPr>
            <a:xfrm flipH="false" flipV="false" rot="0">
              <a:off x="0" y="0"/>
              <a:ext cx="1968573" cy="2419649"/>
            </a:xfrm>
            <a:custGeom>
              <a:avLst/>
              <a:gdLst/>
              <a:ahLst/>
              <a:cxnLst/>
              <a:rect r="r" b="b" t="t" l="l"/>
              <a:pathLst>
                <a:path h="2419649" w="1968573">
                  <a:moveTo>
                    <a:pt x="0" y="0"/>
                  </a:moveTo>
                  <a:lnTo>
                    <a:pt x="1968573" y="0"/>
                  </a:lnTo>
                  <a:lnTo>
                    <a:pt x="1968573" y="2419649"/>
                  </a:lnTo>
                  <a:lnTo>
                    <a:pt x="0" y="2419649"/>
                  </a:lnTo>
                  <a:close/>
                </a:path>
              </a:pathLst>
            </a:custGeom>
            <a:solidFill>
              <a:srgbClr val="C85711"/>
            </a:solidFill>
          </p:spPr>
        </p:sp>
        <p:sp>
          <p:nvSpPr>
            <p:cNvPr name="TextBox 4" id="4"/>
            <p:cNvSpPr txBox="true"/>
            <p:nvPr/>
          </p:nvSpPr>
          <p:spPr>
            <a:xfrm>
              <a:off x="0" y="-76200"/>
              <a:ext cx="1968573" cy="2495849"/>
            </a:xfrm>
            <a:prstGeom prst="rect">
              <a:avLst/>
            </a:prstGeom>
          </p:spPr>
          <p:txBody>
            <a:bodyPr anchor="ctr" rtlCol="false" tIns="50800" lIns="50800" bIns="50800" rIns="50800"/>
            <a:lstStyle/>
            <a:p>
              <a:pPr algn="ctr">
                <a:lnSpc>
                  <a:spcPts val="2800"/>
                </a:lnSpc>
              </a:pPr>
            </a:p>
          </p:txBody>
        </p:sp>
      </p:grpSp>
      <p:sp>
        <p:nvSpPr>
          <p:cNvPr name="Freeform 5" id="5"/>
          <p:cNvSpPr/>
          <p:nvPr/>
        </p:nvSpPr>
        <p:spPr>
          <a:xfrm flipH="false" flipV="false" rot="0">
            <a:off x="10421923" y="-1028700"/>
            <a:ext cx="2849144" cy="4114800"/>
          </a:xfrm>
          <a:custGeom>
            <a:avLst/>
            <a:gdLst/>
            <a:ahLst/>
            <a:cxnLst/>
            <a:rect r="r" b="b" t="t" l="l"/>
            <a:pathLst>
              <a:path h="4114800" w="2849144">
                <a:moveTo>
                  <a:pt x="0" y="0"/>
                </a:moveTo>
                <a:lnTo>
                  <a:pt x="2849144" y="0"/>
                </a:lnTo>
                <a:lnTo>
                  <a:pt x="28491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6004742" y="7497894"/>
            <a:ext cx="2849144" cy="4114800"/>
          </a:xfrm>
          <a:custGeom>
            <a:avLst/>
            <a:gdLst/>
            <a:ahLst/>
            <a:cxnLst/>
            <a:rect r="r" b="b" t="t" l="l"/>
            <a:pathLst>
              <a:path h="4114800" w="2849144">
                <a:moveTo>
                  <a:pt x="0" y="0"/>
                </a:moveTo>
                <a:lnTo>
                  <a:pt x="2849144" y="0"/>
                </a:lnTo>
                <a:lnTo>
                  <a:pt x="28491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a:grpSpLocks noChangeAspect="true"/>
          </p:cNvGrpSpPr>
          <p:nvPr/>
        </p:nvGrpSpPr>
        <p:grpSpPr>
          <a:xfrm rot="0">
            <a:off x="11387266" y="1561694"/>
            <a:ext cx="5432191" cy="7780280"/>
            <a:chOff x="0" y="0"/>
            <a:chExt cx="4433570" cy="6350000"/>
          </a:xfrm>
        </p:grpSpPr>
        <p:sp>
          <p:nvSpPr>
            <p:cNvPr name="Freeform 8" id="8"/>
            <p:cNvSpPr/>
            <p:nvPr/>
          </p:nvSpPr>
          <p:spPr>
            <a:xfrm flipH="false" flipV="false" rot="0">
              <a:off x="0" y="0"/>
              <a:ext cx="4433570" cy="6350000"/>
            </a:xfrm>
            <a:custGeom>
              <a:avLst/>
              <a:gdLst/>
              <a:ahLst/>
              <a:cxnLst/>
              <a:rect r="r" b="b" t="t" l="l"/>
              <a:pathLst>
                <a:path h="6350000" w="4433570">
                  <a:moveTo>
                    <a:pt x="2217420" y="0"/>
                  </a:moveTo>
                  <a:lnTo>
                    <a:pt x="2217420" y="0"/>
                  </a:lnTo>
                  <a:cubicBezTo>
                    <a:pt x="3441700" y="0"/>
                    <a:pt x="4433570" y="993140"/>
                    <a:pt x="4433570" y="2217420"/>
                  </a:cubicBezTo>
                  <a:lnTo>
                    <a:pt x="4433570" y="6350000"/>
                  </a:lnTo>
                  <a:lnTo>
                    <a:pt x="4433570" y="6350000"/>
                  </a:lnTo>
                  <a:lnTo>
                    <a:pt x="0" y="6350000"/>
                  </a:lnTo>
                  <a:lnTo>
                    <a:pt x="0" y="6350000"/>
                  </a:lnTo>
                  <a:lnTo>
                    <a:pt x="0" y="2217420"/>
                  </a:lnTo>
                  <a:cubicBezTo>
                    <a:pt x="0" y="993140"/>
                    <a:pt x="993140" y="0"/>
                    <a:pt x="2217420" y="0"/>
                  </a:cubicBezTo>
                  <a:close/>
                </a:path>
              </a:pathLst>
            </a:custGeom>
            <a:blipFill>
              <a:blip r:embed="rId4"/>
              <a:stretch>
                <a:fillRect l="0" t="-2694" r="0" b="-2694"/>
              </a:stretch>
            </a:blipFill>
          </p:spPr>
        </p:sp>
      </p:grpSp>
      <p:grpSp>
        <p:nvGrpSpPr>
          <p:cNvPr name="Group 9" id="9"/>
          <p:cNvGrpSpPr/>
          <p:nvPr/>
        </p:nvGrpSpPr>
        <p:grpSpPr>
          <a:xfrm rot="0">
            <a:off x="309328" y="1028700"/>
            <a:ext cx="7053047" cy="2435657"/>
            <a:chOff x="0" y="0"/>
            <a:chExt cx="9404063" cy="3247542"/>
          </a:xfrm>
        </p:grpSpPr>
        <p:sp>
          <p:nvSpPr>
            <p:cNvPr name="AutoShape 10" id="10"/>
            <p:cNvSpPr/>
            <p:nvPr/>
          </p:nvSpPr>
          <p:spPr>
            <a:xfrm>
              <a:off x="0" y="3234608"/>
              <a:ext cx="9404063" cy="0"/>
            </a:xfrm>
            <a:prstGeom prst="line">
              <a:avLst/>
            </a:prstGeom>
            <a:ln cap="flat" w="25869">
              <a:solidFill>
                <a:srgbClr val="C85711"/>
              </a:solidFill>
              <a:prstDash val="solid"/>
              <a:headEnd type="none" len="sm" w="sm"/>
              <a:tailEnd type="none" len="sm" w="sm"/>
            </a:ln>
          </p:spPr>
        </p:sp>
        <p:sp>
          <p:nvSpPr>
            <p:cNvPr name="TextBox 11" id="11"/>
            <p:cNvSpPr txBox="true"/>
            <p:nvPr/>
          </p:nvSpPr>
          <p:spPr>
            <a:xfrm rot="0">
              <a:off x="0" y="57150"/>
              <a:ext cx="9404063" cy="1384624"/>
            </a:xfrm>
            <a:prstGeom prst="rect">
              <a:avLst/>
            </a:prstGeom>
          </p:spPr>
          <p:txBody>
            <a:bodyPr anchor="t" rtlCol="false" tIns="0" lIns="0" bIns="0" rIns="0">
              <a:spAutoFit/>
            </a:bodyPr>
            <a:lstStyle/>
            <a:p>
              <a:pPr algn="l" marL="0" indent="0" lvl="0">
                <a:lnSpc>
                  <a:spcPts val="7984"/>
                </a:lnSpc>
                <a:spcBef>
                  <a:spcPct val="0"/>
                </a:spcBef>
              </a:pPr>
              <a:r>
                <a:rPr lang="en-US" sz="7129" i="true">
                  <a:solidFill>
                    <a:srgbClr val="1F0E03"/>
                  </a:solidFill>
                  <a:latin typeface="Radley Italics"/>
                  <a:ea typeface="Radley Italics"/>
                  <a:cs typeface="Radley Italics"/>
                  <a:sym typeface="Radley Italics"/>
                </a:rPr>
                <a:t>Anna Rowe </a:t>
              </a:r>
            </a:p>
          </p:txBody>
        </p:sp>
        <p:sp>
          <p:nvSpPr>
            <p:cNvPr name="TextBox 12" id="12"/>
            <p:cNvSpPr txBox="true"/>
            <p:nvPr/>
          </p:nvSpPr>
          <p:spPr>
            <a:xfrm rot="0">
              <a:off x="0" y="1889413"/>
              <a:ext cx="9404063" cy="711401"/>
            </a:xfrm>
            <a:prstGeom prst="rect">
              <a:avLst/>
            </a:prstGeom>
          </p:spPr>
          <p:txBody>
            <a:bodyPr anchor="t" rtlCol="false" tIns="0" lIns="0" bIns="0" rIns="0">
              <a:spAutoFit/>
            </a:bodyPr>
            <a:lstStyle/>
            <a:p>
              <a:pPr algn="l" marL="0" indent="0" lvl="0">
                <a:lnSpc>
                  <a:spcPts val="4277"/>
                </a:lnSpc>
                <a:spcBef>
                  <a:spcPct val="0"/>
                </a:spcBef>
              </a:pPr>
            </a:p>
          </p:txBody>
        </p:sp>
      </p:grpSp>
      <p:sp>
        <p:nvSpPr>
          <p:cNvPr name="Freeform 13" id="13"/>
          <p:cNvSpPr/>
          <p:nvPr/>
        </p:nvSpPr>
        <p:spPr>
          <a:xfrm flipH="false" flipV="false" rot="-10800000">
            <a:off x="15675294" y="1777721"/>
            <a:ext cx="2288327" cy="2842189"/>
          </a:xfrm>
          <a:custGeom>
            <a:avLst/>
            <a:gdLst/>
            <a:ahLst/>
            <a:cxnLst/>
            <a:rect r="r" b="b" t="t" l="l"/>
            <a:pathLst>
              <a:path h="2842189" w="2288327">
                <a:moveTo>
                  <a:pt x="0" y="0"/>
                </a:moveTo>
                <a:lnTo>
                  <a:pt x="2288326" y="0"/>
                </a:lnTo>
                <a:lnTo>
                  <a:pt x="2288326" y="2842189"/>
                </a:lnTo>
                <a:lnTo>
                  <a:pt x="0" y="284218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4" id="14"/>
          <p:cNvSpPr/>
          <p:nvPr/>
        </p:nvSpPr>
        <p:spPr>
          <a:xfrm flipH="false" flipV="false" rot="0">
            <a:off x="2195299" y="4071016"/>
            <a:ext cx="591003" cy="548894"/>
          </a:xfrm>
          <a:custGeom>
            <a:avLst/>
            <a:gdLst/>
            <a:ahLst/>
            <a:cxnLst/>
            <a:rect r="r" b="b" t="t" l="l"/>
            <a:pathLst>
              <a:path h="548894" w="591003">
                <a:moveTo>
                  <a:pt x="0" y="0"/>
                </a:moveTo>
                <a:lnTo>
                  <a:pt x="591003" y="0"/>
                </a:lnTo>
                <a:lnTo>
                  <a:pt x="591003" y="548894"/>
                </a:lnTo>
                <a:lnTo>
                  <a:pt x="0" y="5488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5" id="15"/>
          <p:cNvSpPr txBox="true"/>
          <p:nvPr/>
        </p:nvSpPr>
        <p:spPr>
          <a:xfrm rot="0">
            <a:off x="438815" y="4053907"/>
            <a:ext cx="7210439" cy="4180840"/>
          </a:xfrm>
          <a:prstGeom prst="rect">
            <a:avLst/>
          </a:prstGeom>
        </p:spPr>
        <p:txBody>
          <a:bodyPr anchor="t" rtlCol="false" tIns="0" lIns="0" bIns="0" rIns="0">
            <a:spAutoFit/>
          </a:bodyPr>
          <a:lstStyle/>
          <a:p>
            <a:pPr algn="ctr">
              <a:lnSpc>
                <a:spcPts val="4759"/>
              </a:lnSpc>
            </a:pPr>
            <a:r>
              <a:rPr lang="en-US" sz="3399">
                <a:solidFill>
                  <a:srgbClr val="1F0E03"/>
                </a:solidFill>
                <a:latin typeface="Canva Sans"/>
                <a:ea typeface="Canva Sans"/>
                <a:cs typeface="Canva Sans"/>
                <a:sym typeface="Canva Sans"/>
              </a:rPr>
              <a:t>EYFS Lead </a:t>
            </a:r>
          </a:p>
          <a:p>
            <a:pPr algn="ctr">
              <a:lnSpc>
                <a:spcPts val="4759"/>
              </a:lnSpc>
            </a:pPr>
            <a:r>
              <a:rPr lang="en-US" sz="3399">
                <a:solidFill>
                  <a:srgbClr val="1F0E03"/>
                </a:solidFill>
                <a:latin typeface="Canva Sans"/>
                <a:ea typeface="Canva Sans"/>
                <a:cs typeface="Canva Sans"/>
                <a:sym typeface="Canva Sans"/>
              </a:rPr>
              <a:t>Full time EYFS Teacher</a:t>
            </a:r>
          </a:p>
          <a:p>
            <a:pPr algn="ctr">
              <a:lnSpc>
                <a:spcPts val="4759"/>
              </a:lnSpc>
            </a:pPr>
            <a:r>
              <a:rPr lang="en-US" sz="3399">
                <a:solidFill>
                  <a:srgbClr val="1F0E03"/>
                </a:solidFill>
                <a:latin typeface="Canva Sans"/>
                <a:ea typeface="Canva Sans"/>
                <a:cs typeface="Canva Sans"/>
                <a:sym typeface="Canva Sans"/>
              </a:rPr>
              <a:t>Primary Qualified</a:t>
            </a:r>
          </a:p>
          <a:p>
            <a:pPr algn="ctr">
              <a:lnSpc>
                <a:spcPts val="4759"/>
              </a:lnSpc>
            </a:pPr>
            <a:r>
              <a:rPr lang="en-US" sz="3399">
                <a:solidFill>
                  <a:srgbClr val="1F0E03"/>
                </a:solidFill>
                <a:latin typeface="Canva Sans"/>
                <a:ea typeface="Canva Sans"/>
                <a:cs typeface="Canva Sans"/>
                <a:sym typeface="Canva Sans"/>
              </a:rPr>
              <a:t>Sport Specialism</a:t>
            </a:r>
          </a:p>
          <a:p>
            <a:pPr algn="ctr">
              <a:lnSpc>
                <a:spcPts val="4759"/>
              </a:lnSpc>
            </a:pPr>
            <a:r>
              <a:rPr lang="en-US" sz="3399">
                <a:solidFill>
                  <a:srgbClr val="1F0E03"/>
                </a:solidFill>
                <a:latin typeface="Canva Sans"/>
                <a:ea typeface="Canva Sans"/>
                <a:cs typeface="Canva Sans"/>
                <a:sym typeface="Canva Sans"/>
              </a:rPr>
              <a:t>Passion for SEND</a:t>
            </a:r>
          </a:p>
          <a:p>
            <a:pPr algn="ctr">
              <a:lnSpc>
                <a:spcPts val="4759"/>
              </a:lnSpc>
            </a:pPr>
            <a:r>
              <a:rPr lang="en-US" sz="3399">
                <a:solidFill>
                  <a:srgbClr val="1F0E03"/>
                </a:solidFill>
                <a:latin typeface="Canva Sans"/>
                <a:ea typeface="Canva Sans"/>
                <a:cs typeface="Canva Sans"/>
                <a:sym typeface="Canva Sans"/>
              </a:rPr>
              <a:t>Training SENDCo </a:t>
            </a:r>
          </a:p>
          <a:p>
            <a:pPr algn="ctr">
              <a:lnSpc>
                <a:spcPts val="4759"/>
              </a:lnSpc>
            </a:pPr>
          </a:p>
        </p:txBody>
      </p:sp>
      <p:sp>
        <p:nvSpPr>
          <p:cNvPr name="Freeform 16" id="16"/>
          <p:cNvSpPr/>
          <p:nvPr/>
        </p:nvSpPr>
        <p:spPr>
          <a:xfrm flipH="false" flipV="false" rot="0">
            <a:off x="1028700" y="4701898"/>
            <a:ext cx="591003" cy="548894"/>
          </a:xfrm>
          <a:custGeom>
            <a:avLst/>
            <a:gdLst/>
            <a:ahLst/>
            <a:cxnLst/>
            <a:rect r="r" b="b" t="t" l="l"/>
            <a:pathLst>
              <a:path h="548894" w="591003">
                <a:moveTo>
                  <a:pt x="0" y="0"/>
                </a:moveTo>
                <a:lnTo>
                  <a:pt x="591003" y="0"/>
                </a:lnTo>
                <a:lnTo>
                  <a:pt x="591003" y="548894"/>
                </a:lnTo>
                <a:lnTo>
                  <a:pt x="0" y="5488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7" id="17"/>
          <p:cNvSpPr/>
          <p:nvPr/>
        </p:nvSpPr>
        <p:spPr>
          <a:xfrm flipH="false" flipV="false" rot="0">
            <a:off x="1484453" y="5314346"/>
            <a:ext cx="591003" cy="548894"/>
          </a:xfrm>
          <a:custGeom>
            <a:avLst/>
            <a:gdLst/>
            <a:ahLst/>
            <a:cxnLst/>
            <a:rect r="r" b="b" t="t" l="l"/>
            <a:pathLst>
              <a:path h="548894" w="591003">
                <a:moveTo>
                  <a:pt x="0" y="0"/>
                </a:moveTo>
                <a:lnTo>
                  <a:pt x="591003" y="0"/>
                </a:lnTo>
                <a:lnTo>
                  <a:pt x="591003" y="548894"/>
                </a:lnTo>
                <a:lnTo>
                  <a:pt x="0" y="5488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8" id="18"/>
          <p:cNvSpPr/>
          <p:nvPr/>
        </p:nvSpPr>
        <p:spPr>
          <a:xfrm flipH="false" flipV="false" rot="0">
            <a:off x="1484453" y="5901340"/>
            <a:ext cx="591003" cy="548894"/>
          </a:xfrm>
          <a:custGeom>
            <a:avLst/>
            <a:gdLst/>
            <a:ahLst/>
            <a:cxnLst/>
            <a:rect r="r" b="b" t="t" l="l"/>
            <a:pathLst>
              <a:path h="548894" w="591003">
                <a:moveTo>
                  <a:pt x="0" y="0"/>
                </a:moveTo>
                <a:lnTo>
                  <a:pt x="591003" y="0"/>
                </a:lnTo>
                <a:lnTo>
                  <a:pt x="591003" y="548894"/>
                </a:lnTo>
                <a:lnTo>
                  <a:pt x="0" y="5488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9" id="19"/>
          <p:cNvSpPr/>
          <p:nvPr/>
        </p:nvSpPr>
        <p:spPr>
          <a:xfrm flipH="false" flipV="false" rot="0">
            <a:off x="1484453" y="6488334"/>
            <a:ext cx="591003" cy="548894"/>
          </a:xfrm>
          <a:custGeom>
            <a:avLst/>
            <a:gdLst/>
            <a:ahLst/>
            <a:cxnLst/>
            <a:rect r="r" b="b" t="t" l="l"/>
            <a:pathLst>
              <a:path h="548894" w="591003">
                <a:moveTo>
                  <a:pt x="0" y="0"/>
                </a:moveTo>
                <a:lnTo>
                  <a:pt x="591003" y="0"/>
                </a:lnTo>
                <a:lnTo>
                  <a:pt x="591003" y="548894"/>
                </a:lnTo>
                <a:lnTo>
                  <a:pt x="0" y="5488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0" id="20"/>
          <p:cNvSpPr/>
          <p:nvPr/>
        </p:nvSpPr>
        <p:spPr>
          <a:xfrm flipH="false" flipV="false" rot="0">
            <a:off x="1484453" y="7103903"/>
            <a:ext cx="591003" cy="548894"/>
          </a:xfrm>
          <a:custGeom>
            <a:avLst/>
            <a:gdLst/>
            <a:ahLst/>
            <a:cxnLst/>
            <a:rect r="r" b="b" t="t" l="l"/>
            <a:pathLst>
              <a:path h="548894" w="591003">
                <a:moveTo>
                  <a:pt x="0" y="0"/>
                </a:moveTo>
                <a:lnTo>
                  <a:pt x="591003" y="0"/>
                </a:lnTo>
                <a:lnTo>
                  <a:pt x="591003" y="548894"/>
                </a:lnTo>
                <a:lnTo>
                  <a:pt x="0" y="5488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1" id="21"/>
          <p:cNvSpPr/>
          <p:nvPr/>
        </p:nvSpPr>
        <p:spPr>
          <a:xfrm flipH="false" flipV="false" rot="0">
            <a:off x="86007" y="9086241"/>
            <a:ext cx="11301259" cy="1200759"/>
          </a:xfrm>
          <a:custGeom>
            <a:avLst/>
            <a:gdLst/>
            <a:ahLst/>
            <a:cxnLst/>
            <a:rect r="r" b="b" t="t" l="l"/>
            <a:pathLst>
              <a:path h="1200759" w="11301259">
                <a:moveTo>
                  <a:pt x="0" y="0"/>
                </a:moveTo>
                <a:lnTo>
                  <a:pt x="11301259" y="0"/>
                </a:lnTo>
                <a:lnTo>
                  <a:pt x="11301259" y="1200759"/>
                </a:lnTo>
                <a:lnTo>
                  <a:pt x="0" y="1200759"/>
                </a:lnTo>
                <a:lnTo>
                  <a:pt x="0" y="0"/>
                </a:lnTo>
                <a:close/>
              </a:path>
            </a:pathLst>
          </a:custGeom>
          <a:blipFill>
            <a:blip r:embed="rId9"/>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DFC1AF"/>
        </a:solidFill>
      </p:bgPr>
    </p:bg>
    <p:spTree>
      <p:nvGrpSpPr>
        <p:cNvPr id="1" name=""/>
        <p:cNvGrpSpPr/>
        <p:nvPr/>
      </p:nvGrpSpPr>
      <p:grpSpPr>
        <a:xfrm>
          <a:off x="0" y="0"/>
          <a:ext cx="0" cy="0"/>
          <a:chOff x="0" y="0"/>
          <a:chExt cx="0" cy="0"/>
        </a:xfrm>
      </p:grpSpPr>
      <p:grpSp>
        <p:nvGrpSpPr>
          <p:cNvPr name="Group 2" id="2"/>
          <p:cNvGrpSpPr/>
          <p:nvPr/>
        </p:nvGrpSpPr>
        <p:grpSpPr>
          <a:xfrm rot="0">
            <a:off x="14601768" y="6593042"/>
            <a:ext cx="5589513" cy="5589513"/>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5711"/>
            </a:solidFill>
          </p:spPr>
        </p:sp>
        <p:sp>
          <p:nvSpPr>
            <p:cNvPr name="TextBox 4" id="4"/>
            <p:cNvSpPr txBox="true"/>
            <p:nvPr/>
          </p:nvSpPr>
          <p:spPr>
            <a:xfrm>
              <a:off x="76200" y="-9525"/>
              <a:ext cx="660400" cy="746125"/>
            </a:xfrm>
            <a:prstGeom prst="rect">
              <a:avLst/>
            </a:prstGeom>
          </p:spPr>
          <p:txBody>
            <a:bodyPr anchor="ctr" rtlCol="false" tIns="50800" lIns="50800" bIns="50800" rIns="50800"/>
            <a:lstStyle/>
            <a:p>
              <a:pPr algn="ctr">
                <a:lnSpc>
                  <a:spcPts val="3079"/>
                </a:lnSpc>
              </a:pPr>
            </a:p>
          </p:txBody>
        </p:sp>
      </p:grpSp>
      <p:sp>
        <p:nvSpPr>
          <p:cNvPr name="Freeform 5" id="5"/>
          <p:cNvSpPr/>
          <p:nvPr/>
        </p:nvSpPr>
        <p:spPr>
          <a:xfrm flipH="false" flipV="false" rot="0">
            <a:off x="15261524" y="7076358"/>
            <a:ext cx="3026476" cy="3557944"/>
          </a:xfrm>
          <a:custGeom>
            <a:avLst/>
            <a:gdLst/>
            <a:ahLst/>
            <a:cxnLst/>
            <a:rect r="r" b="b" t="t" l="l"/>
            <a:pathLst>
              <a:path h="3557944" w="3026476">
                <a:moveTo>
                  <a:pt x="0" y="0"/>
                </a:moveTo>
                <a:lnTo>
                  <a:pt x="3026476" y="0"/>
                </a:lnTo>
                <a:lnTo>
                  <a:pt x="3026476" y="3557944"/>
                </a:lnTo>
                <a:lnTo>
                  <a:pt x="0" y="35579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700533" y="2614978"/>
            <a:ext cx="8598957" cy="8136763"/>
          </a:xfrm>
          <a:custGeom>
            <a:avLst/>
            <a:gdLst/>
            <a:ahLst/>
            <a:cxnLst/>
            <a:rect r="r" b="b" t="t" l="l"/>
            <a:pathLst>
              <a:path h="8136763" w="8598957">
                <a:moveTo>
                  <a:pt x="0" y="0"/>
                </a:moveTo>
                <a:lnTo>
                  <a:pt x="8598957" y="0"/>
                </a:lnTo>
                <a:lnTo>
                  <a:pt x="8598957" y="8136763"/>
                </a:lnTo>
                <a:lnTo>
                  <a:pt x="0" y="8136763"/>
                </a:lnTo>
                <a:lnTo>
                  <a:pt x="0" y="0"/>
                </a:lnTo>
                <a:close/>
              </a:path>
            </a:pathLst>
          </a:custGeom>
          <a:blipFill>
            <a:blip r:embed="rId4"/>
            <a:stretch>
              <a:fillRect l="0" t="0" r="0" b="0"/>
            </a:stretch>
          </a:blipFill>
        </p:spPr>
      </p:sp>
      <p:sp>
        <p:nvSpPr>
          <p:cNvPr name="Freeform 7" id="7"/>
          <p:cNvSpPr/>
          <p:nvPr/>
        </p:nvSpPr>
        <p:spPr>
          <a:xfrm flipH="false" flipV="false" rot="0">
            <a:off x="-90622" y="1807732"/>
            <a:ext cx="3443439" cy="1210364"/>
          </a:xfrm>
          <a:custGeom>
            <a:avLst/>
            <a:gdLst/>
            <a:ahLst/>
            <a:cxnLst/>
            <a:rect r="r" b="b" t="t" l="l"/>
            <a:pathLst>
              <a:path h="1210364" w="3443439">
                <a:moveTo>
                  <a:pt x="0" y="0"/>
                </a:moveTo>
                <a:lnTo>
                  <a:pt x="3443439" y="0"/>
                </a:lnTo>
                <a:lnTo>
                  <a:pt x="3443439" y="1210364"/>
                </a:lnTo>
                <a:lnTo>
                  <a:pt x="0" y="1210364"/>
                </a:lnTo>
                <a:lnTo>
                  <a:pt x="0" y="0"/>
                </a:lnTo>
                <a:close/>
              </a:path>
            </a:pathLst>
          </a:custGeom>
          <a:blipFill>
            <a:blip r:embed="rId5"/>
            <a:stretch>
              <a:fillRect l="0" t="0" r="0" b="0"/>
            </a:stretch>
          </a:blipFill>
        </p:spPr>
      </p:sp>
      <p:sp>
        <p:nvSpPr>
          <p:cNvPr name="Freeform 8" id="8"/>
          <p:cNvSpPr/>
          <p:nvPr/>
        </p:nvSpPr>
        <p:spPr>
          <a:xfrm flipH="false" flipV="false" rot="0">
            <a:off x="0" y="19785"/>
            <a:ext cx="5493700" cy="1903046"/>
          </a:xfrm>
          <a:custGeom>
            <a:avLst/>
            <a:gdLst/>
            <a:ahLst/>
            <a:cxnLst/>
            <a:rect r="r" b="b" t="t" l="l"/>
            <a:pathLst>
              <a:path h="1903046" w="5493700">
                <a:moveTo>
                  <a:pt x="0" y="0"/>
                </a:moveTo>
                <a:lnTo>
                  <a:pt x="5493700" y="0"/>
                </a:lnTo>
                <a:lnTo>
                  <a:pt x="5493700" y="1903046"/>
                </a:lnTo>
                <a:lnTo>
                  <a:pt x="0" y="1903046"/>
                </a:lnTo>
                <a:lnTo>
                  <a:pt x="0" y="0"/>
                </a:lnTo>
                <a:close/>
              </a:path>
            </a:pathLst>
          </a:custGeom>
          <a:blipFill>
            <a:blip r:embed="rId6"/>
            <a:stretch>
              <a:fillRect l="0" t="0" r="0" b="0"/>
            </a:stretch>
          </a:blipFill>
        </p:spPr>
      </p:sp>
      <p:sp>
        <p:nvSpPr>
          <p:cNvPr name="Freeform 9" id="9"/>
          <p:cNvSpPr/>
          <p:nvPr/>
        </p:nvSpPr>
        <p:spPr>
          <a:xfrm flipH="false" flipV="false" rot="0">
            <a:off x="0" y="9086241"/>
            <a:ext cx="11301259" cy="1200759"/>
          </a:xfrm>
          <a:custGeom>
            <a:avLst/>
            <a:gdLst/>
            <a:ahLst/>
            <a:cxnLst/>
            <a:rect r="r" b="b" t="t" l="l"/>
            <a:pathLst>
              <a:path h="1200759" w="11301259">
                <a:moveTo>
                  <a:pt x="0" y="0"/>
                </a:moveTo>
                <a:lnTo>
                  <a:pt x="11301259" y="0"/>
                </a:lnTo>
                <a:lnTo>
                  <a:pt x="11301259" y="1200759"/>
                </a:lnTo>
                <a:lnTo>
                  <a:pt x="0" y="1200759"/>
                </a:lnTo>
                <a:lnTo>
                  <a:pt x="0" y="0"/>
                </a:lnTo>
                <a:close/>
              </a:path>
            </a:pathLst>
          </a:custGeom>
          <a:blipFill>
            <a:blip r:embed="rId7"/>
            <a:stretch>
              <a:fillRect l="0" t="0" r="0" b="0"/>
            </a:stretch>
          </a:blipFill>
        </p:spPr>
      </p:sp>
      <p:sp>
        <p:nvSpPr>
          <p:cNvPr name="Freeform 10" id="10"/>
          <p:cNvSpPr/>
          <p:nvPr/>
        </p:nvSpPr>
        <p:spPr>
          <a:xfrm flipH="false" flipV="false" rot="0">
            <a:off x="19677" y="9186524"/>
            <a:ext cx="1009023" cy="1000194"/>
          </a:xfrm>
          <a:custGeom>
            <a:avLst/>
            <a:gdLst/>
            <a:ahLst/>
            <a:cxnLst/>
            <a:rect r="r" b="b" t="t" l="l"/>
            <a:pathLst>
              <a:path h="1000194" w="1009023">
                <a:moveTo>
                  <a:pt x="0" y="0"/>
                </a:moveTo>
                <a:lnTo>
                  <a:pt x="1009023" y="0"/>
                </a:lnTo>
                <a:lnTo>
                  <a:pt x="1009023" y="1000194"/>
                </a:lnTo>
                <a:lnTo>
                  <a:pt x="0" y="100019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0">
            <a:off x="7488907" y="6592806"/>
            <a:ext cx="7315200" cy="1627632"/>
          </a:xfrm>
          <a:custGeom>
            <a:avLst/>
            <a:gdLst/>
            <a:ahLst/>
            <a:cxnLst/>
            <a:rect r="r" b="b" t="t" l="l"/>
            <a:pathLst>
              <a:path h="1627632" w="7315200">
                <a:moveTo>
                  <a:pt x="0" y="0"/>
                </a:moveTo>
                <a:lnTo>
                  <a:pt x="7315200" y="0"/>
                </a:lnTo>
                <a:lnTo>
                  <a:pt x="7315200" y="1627632"/>
                </a:lnTo>
                <a:lnTo>
                  <a:pt x="0" y="16276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2" id="12"/>
          <p:cNvSpPr txBox="true"/>
          <p:nvPr/>
        </p:nvSpPr>
        <p:spPr>
          <a:xfrm rot="0">
            <a:off x="5601200" y="554989"/>
            <a:ext cx="11953586" cy="1004572"/>
          </a:xfrm>
          <a:prstGeom prst="rect">
            <a:avLst/>
          </a:prstGeom>
        </p:spPr>
        <p:txBody>
          <a:bodyPr anchor="t" rtlCol="false" tIns="0" lIns="0" bIns="0" rIns="0">
            <a:spAutoFit/>
          </a:bodyPr>
          <a:lstStyle/>
          <a:p>
            <a:pPr algn="ctr" marL="0" indent="0" lvl="0">
              <a:lnSpc>
                <a:spcPts val="7840"/>
              </a:lnSpc>
              <a:spcBef>
                <a:spcPct val="0"/>
              </a:spcBef>
            </a:pPr>
            <a:r>
              <a:rPr lang="en-US" sz="7000">
                <a:solidFill>
                  <a:srgbClr val="1F0E03"/>
                </a:solidFill>
                <a:latin typeface="Radley"/>
                <a:ea typeface="Radley"/>
                <a:cs typeface="Radley"/>
                <a:sym typeface="Radley"/>
              </a:rPr>
              <a:t>Bright Start Conference </a:t>
            </a:r>
          </a:p>
        </p:txBody>
      </p:sp>
      <p:sp>
        <p:nvSpPr>
          <p:cNvPr name="TextBox 13" id="13"/>
          <p:cNvSpPr txBox="true"/>
          <p:nvPr/>
        </p:nvSpPr>
        <p:spPr>
          <a:xfrm rot="0">
            <a:off x="5079309" y="1971056"/>
            <a:ext cx="12763226" cy="2585084"/>
          </a:xfrm>
          <a:prstGeom prst="rect">
            <a:avLst/>
          </a:prstGeom>
        </p:spPr>
        <p:txBody>
          <a:bodyPr anchor="t" rtlCol="false" tIns="0" lIns="0" bIns="0" rIns="0">
            <a:spAutoFit/>
          </a:bodyPr>
          <a:lstStyle/>
          <a:p>
            <a:pPr algn="ctr">
              <a:lnSpc>
                <a:spcPts val="2940"/>
              </a:lnSpc>
            </a:pPr>
            <a:r>
              <a:rPr lang="en-US" sz="2100">
                <a:solidFill>
                  <a:srgbClr val="1F0E03"/>
                </a:solidFill>
                <a:latin typeface="Canva Sans"/>
                <a:ea typeface="Canva Sans"/>
                <a:cs typeface="Canva Sans"/>
                <a:sym typeface="Canva Sans"/>
              </a:rPr>
              <a:t>The 2025 </a:t>
            </a:r>
            <a:r>
              <a:rPr lang="en-US" sz="2100" b="true">
                <a:solidFill>
                  <a:srgbClr val="1F0E03"/>
                </a:solidFill>
                <a:latin typeface="Canva Sans Bold"/>
                <a:ea typeface="Canva Sans Bold"/>
                <a:cs typeface="Canva Sans Bold"/>
                <a:sym typeface="Canva Sans Bold"/>
              </a:rPr>
              <a:t>Bright Start International Conference</a:t>
            </a:r>
            <a:r>
              <a:rPr lang="en-US" sz="2100">
                <a:solidFill>
                  <a:srgbClr val="1F0E03"/>
                </a:solidFill>
                <a:latin typeface="Canva Sans"/>
                <a:ea typeface="Canva Sans"/>
                <a:cs typeface="Canva Sans"/>
                <a:sym typeface="Canva Sans"/>
              </a:rPr>
              <a:t> is more than just an event—it's a global movement </a:t>
            </a:r>
            <a:r>
              <a:rPr lang="en-US" sz="2100">
                <a:solidFill>
                  <a:srgbClr val="1F0E03"/>
                </a:solidFill>
                <a:latin typeface="Canva Sans"/>
                <a:ea typeface="Canva Sans"/>
                <a:cs typeface="Canva Sans"/>
                <a:sym typeface="Canva Sans"/>
              </a:rPr>
              <a:t>dedicated to </a:t>
            </a:r>
            <a:r>
              <a:rPr lang="en-US" b="true" sz="2100">
                <a:solidFill>
                  <a:srgbClr val="1F0E03"/>
                </a:solidFill>
                <a:latin typeface="Canva Sans Bold"/>
                <a:ea typeface="Canva Sans Bold"/>
                <a:cs typeface="Canva Sans Bold"/>
                <a:sym typeface="Canva Sans Bold"/>
              </a:rPr>
              <a:t>advancing early childhood &amp; primary education</a:t>
            </a:r>
            <a:r>
              <a:rPr lang="en-US" sz="2100">
                <a:solidFill>
                  <a:srgbClr val="1F0E03"/>
                </a:solidFill>
                <a:latin typeface="Canva Sans"/>
                <a:ea typeface="Canva Sans"/>
                <a:cs typeface="Canva Sans"/>
                <a:sym typeface="Canva Sans"/>
              </a:rPr>
              <a:t> for children aged 0–8 years through </a:t>
            </a:r>
            <a:r>
              <a:rPr lang="en-US" b="true" sz="2100">
                <a:solidFill>
                  <a:srgbClr val="1F0E03"/>
                </a:solidFill>
                <a:latin typeface="Canva Sans Bold"/>
                <a:ea typeface="Canva Sans Bold"/>
                <a:cs typeface="Canva Sans Bold"/>
                <a:sym typeface="Canva Sans Bold"/>
              </a:rPr>
              <a:t>collaboration, innovation, and shared expertise.</a:t>
            </a:r>
            <a:r>
              <a:rPr lang="en-US" sz="2100">
                <a:solidFill>
                  <a:srgbClr val="1F0E03"/>
                </a:solidFill>
                <a:latin typeface="Canva Sans"/>
                <a:ea typeface="Canva Sans"/>
                <a:cs typeface="Canva Sans"/>
                <a:sym typeface="Canva Sans"/>
              </a:rPr>
              <a:t> This year, we are expanding our reach like never before, hosting the conference simultaneously in two major cities—London, United Kingdom, and Abu Dhabi, United Arab Emirates—while also live-streaming worldwide! </a:t>
            </a:r>
          </a:p>
          <a:p>
            <a:pPr algn="ctr">
              <a:lnSpc>
                <a:spcPts val="2940"/>
              </a:lnSpc>
            </a:pPr>
          </a:p>
          <a:p>
            <a:pPr algn="ctr">
              <a:lnSpc>
                <a:spcPts val="2940"/>
              </a:lnSpc>
            </a:pPr>
            <a:r>
              <a:rPr lang="en-US" sz="2100">
                <a:solidFill>
                  <a:srgbClr val="1F0E03"/>
                </a:solidFill>
                <a:latin typeface="Canva Sans"/>
                <a:ea typeface="Canva Sans"/>
                <a:cs typeface="Canva Sans"/>
                <a:sym typeface="Canva Sans"/>
              </a:rPr>
              <a:t>I am presenting in London in November 2025 broadcast globally. </a:t>
            </a:r>
          </a:p>
        </p:txBody>
      </p:sp>
      <p:sp>
        <p:nvSpPr>
          <p:cNvPr name="TextBox 14" id="14"/>
          <p:cNvSpPr txBox="true"/>
          <p:nvPr/>
        </p:nvSpPr>
        <p:spPr>
          <a:xfrm rot="0">
            <a:off x="8134941" y="4539423"/>
            <a:ext cx="6332637" cy="1269999"/>
          </a:xfrm>
          <a:prstGeom prst="rect">
            <a:avLst/>
          </a:prstGeom>
        </p:spPr>
        <p:txBody>
          <a:bodyPr anchor="t" rtlCol="false" tIns="0" lIns="0" bIns="0" rIns="0">
            <a:spAutoFit/>
          </a:bodyPr>
          <a:lstStyle/>
          <a:p>
            <a:pPr algn="ctr">
              <a:lnSpc>
                <a:spcPts val="3500"/>
              </a:lnSpc>
            </a:pPr>
            <a:r>
              <a:rPr lang="en-US" sz="2500">
                <a:solidFill>
                  <a:srgbClr val="1F0E03"/>
                </a:solidFill>
                <a:latin typeface="Canva Sans"/>
                <a:ea typeface="Canva Sans"/>
                <a:cs typeface="Canva Sans"/>
                <a:sym typeface="Canva Sans"/>
              </a:rPr>
              <a:t>Find out more </a:t>
            </a:r>
          </a:p>
          <a:p>
            <a:pPr algn="ctr">
              <a:lnSpc>
                <a:spcPts val="3220"/>
              </a:lnSpc>
            </a:pPr>
            <a:r>
              <a:rPr lang="en-US" sz="2300">
                <a:solidFill>
                  <a:srgbClr val="1F0E03"/>
                </a:solidFill>
                <a:latin typeface="Canva Sans"/>
                <a:ea typeface="Canva Sans"/>
                <a:cs typeface="Canva Sans"/>
                <a:sym typeface="Canva Sans"/>
              </a:rPr>
              <a:t>https://conferencebrightstartfoundation.org/</a:t>
            </a:r>
          </a:p>
          <a:p>
            <a:pPr algn="ctr">
              <a:lnSpc>
                <a:spcPts val="3500"/>
              </a:lnSpc>
            </a:pPr>
          </a:p>
        </p:txBody>
      </p:sp>
      <p:sp>
        <p:nvSpPr>
          <p:cNvPr name="TextBox 15" id="15"/>
          <p:cNvSpPr txBox="true"/>
          <p:nvPr/>
        </p:nvSpPr>
        <p:spPr>
          <a:xfrm rot="0">
            <a:off x="9001653" y="6990633"/>
            <a:ext cx="5600115" cy="810895"/>
          </a:xfrm>
          <a:prstGeom prst="rect">
            <a:avLst/>
          </a:prstGeom>
        </p:spPr>
        <p:txBody>
          <a:bodyPr anchor="t" rtlCol="false" tIns="0" lIns="0" bIns="0" rIns="0">
            <a:spAutoFit/>
          </a:bodyPr>
          <a:lstStyle/>
          <a:p>
            <a:pPr algn="ctr">
              <a:lnSpc>
                <a:spcPts val="3079"/>
              </a:lnSpc>
              <a:spcBef>
                <a:spcPct val="0"/>
              </a:spcBef>
            </a:pPr>
            <a:r>
              <a:rPr lang="en-US" sz="2199" u="sng">
                <a:solidFill>
                  <a:srgbClr val="1F0E03"/>
                </a:solidFill>
                <a:latin typeface="Carlito"/>
                <a:ea typeface="Carlito"/>
                <a:cs typeface="Carlito"/>
                <a:sym typeface="Carlito"/>
                <a:hlinkClick r:id="rId12" tooltip="https://rss.com/podcasts/sensoryclassroom/1837359/#about"/>
              </a:rPr>
              <a:t>EP 20- SEND in Mainstream EYFS with Specialist Anna | Podcast Episode on RSS.com</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DFC1AF"/>
        </a:solidFill>
      </p:bgPr>
    </p:bg>
    <p:spTree>
      <p:nvGrpSpPr>
        <p:cNvPr id="1" name=""/>
        <p:cNvGrpSpPr/>
        <p:nvPr/>
      </p:nvGrpSpPr>
      <p:grpSpPr>
        <a:xfrm>
          <a:off x="0" y="0"/>
          <a:ext cx="0" cy="0"/>
          <a:chOff x="0" y="0"/>
          <a:chExt cx="0" cy="0"/>
        </a:xfrm>
      </p:grpSpPr>
      <p:sp>
        <p:nvSpPr>
          <p:cNvPr name="Freeform 2" id="2"/>
          <p:cNvSpPr/>
          <p:nvPr/>
        </p:nvSpPr>
        <p:spPr>
          <a:xfrm flipH="false" flipV="false" rot="0">
            <a:off x="583476" y="3374347"/>
            <a:ext cx="1672431" cy="1548547"/>
          </a:xfrm>
          <a:custGeom>
            <a:avLst/>
            <a:gdLst/>
            <a:ahLst/>
            <a:cxnLst/>
            <a:rect r="r" b="b" t="t" l="l"/>
            <a:pathLst>
              <a:path h="1548547" w="1672431">
                <a:moveTo>
                  <a:pt x="0" y="0"/>
                </a:moveTo>
                <a:lnTo>
                  <a:pt x="1672431" y="0"/>
                </a:lnTo>
                <a:lnTo>
                  <a:pt x="1672431" y="1548547"/>
                </a:lnTo>
                <a:lnTo>
                  <a:pt x="0" y="1548547"/>
                </a:lnTo>
                <a:lnTo>
                  <a:pt x="0" y="0"/>
                </a:lnTo>
                <a:close/>
              </a:path>
            </a:pathLst>
          </a:custGeom>
          <a:blipFill>
            <a:blip r:embed="rId3"/>
            <a:stretch>
              <a:fillRect l="0" t="0" r="0" b="0"/>
            </a:stretch>
          </a:blipFill>
        </p:spPr>
      </p:sp>
      <p:sp>
        <p:nvSpPr>
          <p:cNvPr name="Freeform 3" id="3"/>
          <p:cNvSpPr/>
          <p:nvPr/>
        </p:nvSpPr>
        <p:spPr>
          <a:xfrm flipH="false" flipV="false" rot="0">
            <a:off x="2393095" y="3401012"/>
            <a:ext cx="1707671" cy="1561894"/>
          </a:xfrm>
          <a:custGeom>
            <a:avLst/>
            <a:gdLst/>
            <a:ahLst/>
            <a:cxnLst/>
            <a:rect r="r" b="b" t="t" l="l"/>
            <a:pathLst>
              <a:path h="1561894" w="1707671">
                <a:moveTo>
                  <a:pt x="0" y="0"/>
                </a:moveTo>
                <a:lnTo>
                  <a:pt x="1707671" y="0"/>
                </a:lnTo>
                <a:lnTo>
                  <a:pt x="1707671" y="1561894"/>
                </a:lnTo>
                <a:lnTo>
                  <a:pt x="0" y="1561894"/>
                </a:lnTo>
                <a:lnTo>
                  <a:pt x="0" y="0"/>
                </a:lnTo>
                <a:close/>
              </a:path>
            </a:pathLst>
          </a:custGeom>
          <a:blipFill>
            <a:blip r:embed="rId4"/>
            <a:stretch>
              <a:fillRect l="0" t="0" r="0" b="0"/>
            </a:stretch>
          </a:blipFill>
        </p:spPr>
      </p:sp>
      <p:sp>
        <p:nvSpPr>
          <p:cNvPr name="Freeform 4" id="4"/>
          <p:cNvSpPr/>
          <p:nvPr/>
        </p:nvSpPr>
        <p:spPr>
          <a:xfrm flipH="false" flipV="false" rot="0">
            <a:off x="4234116" y="3357170"/>
            <a:ext cx="1812366" cy="1649579"/>
          </a:xfrm>
          <a:custGeom>
            <a:avLst/>
            <a:gdLst/>
            <a:ahLst/>
            <a:cxnLst/>
            <a:rect r="r" b="b" t="t" l="l"/>
            <a:pathLst>
              <a:path h="1649579" w="1812366">
                <a:moveTo>
                  <a:pt x="0" y="0"/>
                </a:moveTo>
                <a:lnTo>
                  <a:pt x="1812367" y="0"/>
                </a:lnTo>
                <a:lnTo>
                  <a:pt x="1812367" y="1649579"/>
                </a:lnTo>
                <a:lnTo>
                  <a:pt x="0" y="1649579"/>
                </a:lnTo>
                <a:lnTo>
                  <a:pt x="0" y="0"/>
                </a:lnTo>
                <a:close/>
              </a:path>
            </a:pathLst>
          </a:custGeom>
          <a:blipFill>
            <a:blip r:embed="rId5"/>
            <a:stretch>
              <a:fillRect l="0" t="0" r="0" b="0"/>
            </a:stretch>
          </a:blipFill>
        </p:spPr>
      </p:sp>
      <p:sp>
        <p:nvSpPr>
          <p:cNvPr name="Freeform 5" id="5"/>
          <p:cNvSpPr/>
          <p:nvPr/>
        </p:nvSpPr>
        <p:spPr>
          <a:xfrm flipH="false" flipV="false" rot="0">
            <a:off x="6179833" y="3401012"/>
            <a:ext cx="1796025" cy="1622914"/>
          </a:xfrm>
          <a:custGeom>
            <a:avLst/>
            <a:gdLst/>
            <a:ahLst/>
            <a:cxnLst/>
            <a:rect r="r" b="b" t="t" l="l"/>
            <a:pathLst>
              <a:path h="1622914" w="1796025">
                <a:moveTo>
                  <a:pt x="0" y="0"/>
                </a:moveTo>
                <a:lnTo>
                  <a:pt x="1796024" y="0"/>
                </a:lnTo>
                <a:lnTo>
                  <a:pt x="1796024" y="1622914"/>
                </a:lnTo>
                <a:lnTo>
                  <a:pt x="0" y="1622914"/>
                </a:lnTo>
                <a:lnTo>
                  <a:pt x="0" y="0"/>
                </a:lnTo>
                <a:close/>
              </a:path>
            </a:pathLst>
          </a:custGeom>
          <a:blipFill>
            <a:blip r:embed="rId6"/>
            <a:stretch>
              <a:fillRect l="0" t="0" r="0" b="0"/>
            </a:stretch>
          </a:blipFill>
        </p:spPr>
      </p:sp>
      <p:sp>
        <p:nvSpPr>
          <p:cNvPr name="Freeform 6" id="6"/>
          <p:cNvSpPr/>
          <p:nvPr/>
        </p:nvSpPr>
        <p:spPr>
          <a:xfrm flipH="false" flipV="false" rot="0">
            <a:off x="8109207" y="3383835"/>
            <a:ext cx="1775403" cy="1622914"/>
          </a:xfrm>
          <a:custGeom>
            <a:avLst/>
            <a:gdLst/>
            <a:ahLst/>
            <a:cxnLst/>
            <a:rect r="r" b="b" t="t" l="l"/>
            <a:pathLst>
              <a:path h="1622914" w="1775403">
                <a:moveTo>
                  <a:pt x="0" y="0"/>
                </a:moveTo>
                <a:lnTo>
                  <a:pt x="1775403" y="0"/>
                </a:lnTo>
                <a:lnTo>
                  <a:pt x="1775403" y="1622914"/>
                </a:lnTo>
                <a:lnTo>
                  <a:pt x="0" y="1622914"/>
                </a:lnTo>
                <a:lnTo>
                  <a:pt x="0" y="0"/>
                </a:lnTo>
                <a:close/>
              </a:path>
            </a:pathLst>
          </a:custGeom>
          <a:blipFill>
            <a:blip r:embed="rId7"/>
            <a:stretch>
              <a:fillRect l="0" t="0" r="0" b="0"/>
            </a:stretch>
          </a:blipFill>
        </p:spPr>
      </p:sp>
      <p:sp>
        <p:nvSpPr>
          <p:cNvPr name="Freeform 7" id="7"/>
          <p:cNvSpPr/>
          <p:nvPr/>
        </p:nvSpPr>
        <p:spPr>
          <a:xfrm flipH="false" flipV="false" rot="0">
            <a:off x="10017960" y="3383835"/>
            <a:ext cx="1833264" cy="1643231"/>
          </a:xfrm>
          <a:custGeom>
            <a:avLst/>
            <a:gdLst/>
            <a:ahLst/>
            <a:cxnLst/>
            <a:rect r="r" b="b" t="t" l="l"/>
            <a:pathLst>
              <a:path h="1643231" w="1833264">
                <a:moveTo>
                  <a:pt x="0" y="0"/>
                </a:moveTo>
                <a:lnTo>
                  <a:pt x="1833264" y="0"/>
                </a:lnTo>
                <a:lnTo>
                  <a:pt x="1833264" y="1643230"/>
                </a:lnTo>
                <a:lnTo>
                  <a:pt x="0" y="1643230"/>
                </a:lnTo>
                <a:lnTo>
                  <a:pt x="0" y="0"/>
                </a:lnTo>
                <a:close/>
              </a:path>
            </a:pathLst>
          </a:custGeom>
          <a:blipFill>
            <a:blip r:embed="rId8"/>
            <a:stretch>
              <a:fillRect l="0" t="0" r="0" b="0"/>
            </a:stretch>
          </a:blipFill>
        </p:spPr>
      </p:sp>
      <p:sp>
        <p:nvSpPr>
          <p:cNvPr name="Freeform 8" id="8"/>
          <p:cNvSpPr/>
          <p:nvPr/>
        </p:nvSpPr>
        <p:spPr>
          <a:xfrm flipH="false" flipV="false" rot="0">
            <a:off x="11984574" y="3382310"/>
            <a:ext cx="1812242" cy="1660318"/>
          </a:xfrm>
          <a:custGeom>
            <a:avLst/>
            <a:gdLst/>
            <a:ahLst/>
            <a:cxnLst/>
            <a:rect r="r" b="b" t="t" l="l"/>
            <a:pathLst>
              <a:path h="1660318" w="1812242">
                <a:moveTo>
                  <a:pt x="0" y="0"/>
                </a:moveTo>
                <a:lnTo>
                  <a:pt x="1812242" y="0"/>
                </a:lnTo>
                <a:lnTo>
                  <a:pt x="1812242" y="1660318"/>
                </a:lnTo>
                <a:lnTo>
                  <a:pt x="0" y="1660318"/>
                </a:lnTo>
                <a:lnTo>
                  <a:pt x="0" y="0"/>
                </a:lnTo>
                <a:close/>
              </a:path>
            </a:pathLst>
          </a:custGeom>
          <a:blipFill>
            <a:blip r:embed="rId9"/>
            <a:stretch>
              <a:fillRect l="0" t="0" r="0" b="0"/>
            </a:stretch>
          </a:blipFill>
        </p:spPr>
      </p:sp>
      <p:sp>
        <p:nvSpPr>
          <p:cNvPr name="Freeform 9" id="9"/>
          <p:cNvSpPr/>
          <p:nvPr/>
        </p:nvSpPr>
        <p:spPr>
          <a:xfrm flipH="false" flipV="false" rot="0">
            <a:off x="13900305" y="3401012"/>
            <a:ext cx="1797078" cy="1685458"/>
          </a:xfrm>
          <a:custGeom>
            <a:avLst/>
            <a:gdLst/>
            <a:ahLst/>
            <a:cxnLst/>
            <a:rect r="r" b="b" t="t" l="l"/>
            <a:pathLst>
              <a:path h="1685458" w="1797078">
                <a:moveTo>
                  <a:pt x="0" y="0"/>
                </a:moveTo>
                <a:lnTo>
                  <a:pt x="1797078" y="0"/>
                </a:lnTo>
                <a:lnTo>
                  <a:pt x="1797078" y="1685458"/>
                </a:lnTo>
                <a:lnTo>
                  <a:pt x="0" y="1685458"/>
                </a:lnTo>
                <a:lnTo>
                  <a:pt x="0" y="0"/>
                </a:lnTo>
                <a:close/>
              </a:path>
            </a:pathLst>
          </a:custGeom>
          <a:blipFill>
            <a:blip r:embed="rId10"/>
            <a:stretch>
              <a:fillRect l="0" t="0" r="0" b="0"/>
            </a:stretch>
          </a:blipFill>
        </p:spPr>
      </p:sp>
      <p:sp>
        <p:nvSpPr>
          <p:cNvPr name="Freeform 10" id="10"/>
          <p:cNvSpPr/>
          <p:nvPr/>
        </p:nvSpPr>
        <p:spPr>
          <a:xfrm flipH="false" flipV="false" rot="0">
            <a:off x="15800871" y="3357170"/>
            <a:ext cx="1830564" cy="1685458"/>
          </a:xfrm>
          <a:custGeom>
            <a:avLst/>
            <a:gdLst/>
            <a:ahLst/>
            <a:cxnLst/>
            <a:rect r="r" b="b" t="t" l="l"/>
            <a:pathLst>
              <a:path h="1685458" w="1830564">
                <a:moveTo>
                  <a:pt x="0" y="0"/>
                </a:moveTo>
                <a:lnTo>
                  <a:pt x="1830564" y="0"/>
                </a:lnTo>
                <a:lnTo>
                  <a:pt x="1830564" y="1685458"/>
                </a:lnTo>
                <a:lnTo>
                  <a:pt x="0" y="1685458"/>
                </a:lnTo>
                <a:lnTo>
                  <a:pt x="0" y="0"/>
                </a:lnTo>
                <a:close/>
              </a:path>
            </a:pathLst>
          </a:custGeom>
          <a:blipFill>
            <a:blip r:embed="rId11"/>
            <a:stretch>
              <a:fillRect l="0" t="0" r="0" b="0"/>
            </a:stretch>
          </a:blipFill>
        </p:spPr>
      </p:sp>
      <p:sp>
        <p:nvSpPr>
          <p:cNvPr name="Freeform 11" id="11"/>
          <p:cNvSpPr/>
          <p:nvPr/>
        </p:nvSpPr>
        <p:spPr>
          <a:xfrm flipH="false" flipV="false" rot="0">
            <a:off x="11439647" y="2863319"/>
            <a:ext cx="2902097" cy="2637281"/>
          </a:xfrm>
          <a:custGeom>
            <a:avLst/>
            <a:gdLst/>
            <a:ahLst/>
            <a:cxnLst/>
            <a:rect r="r" b="b" t="t" l="l"/>
            <a:pathLst>
              <a:path h="2637281" w="2902097">
                <a:moveTo>
                  <a:pt x="0" y="0"/>
                </a:moveTo>
                <a:lnTo>
                  <a:pt x="2902097" y="0"/>
                </a:lnTo>
                <a:lnTo>
                  <a:pt x="2902097" y="2637280"/>
                </a:lnTo>
                <a:lnTo>
                  <a:pt x="0" y="263728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2" id="12"/>
          <p:cNvSpPr txBox="true"/>
          <p:nvPr/>
        </p:nvSpPr>
        <p:spPr>
          <a:xfrm rot="0">
            <a:off x="6858000" y="159703"/>
            <a:ext cx="4572000" cy="1566544"/>
          </a:xfrm>
          <a:prstGeom prst="rect">
            <a:avLst/>
          </a:prstGeom>
        </p:spPr>
        <p:txBody>
          <a:bodyPr anchor="t" rtlCol="false" tIns="0" lIns="0" bIns="0" rIns="0">
            <a:spAutoFit/>
          </a:bodyPr>
          <a:lstStyle/>
          <a:p>
            <a:pPr algn="ctr">
              <a:lnSpc>
                <a:spcPts val="12880"/>
              </a:lnSpc>
            </a:pPr>
            <a:r>
              <a:rPr lang="en-US" sz="9200" b="true">
                <a:solidFill>
                  <a:srgbClr val="000000"/>
                </a:solidFill>
                <a:latin typeface="Canva Sans Bold"/>
                <a:ea typeface="Canva Sans Bold"/>
                <a:cs typeface="Canva Sans Bold"/>
                <a:sym typeface="Canva Sans Bold"/>
              </a:rPr>
              <a:t>Agenda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DFC1AF"/>
        </a:solidFill>
      </p:bgPr>
    </p:bg>
    <p:spTree>
      <p:nvGrpSpPr>
        <p:cNvPr id="1" name=""/>
        <p:cNvGrpSpPr/>
        <p:nvPr/>
      </p:nvGrpSpPr>
      <p:grpSpPr>
        <a:xfrm>
          <a:off x="0" y="0"/>
          <a:ext cx="0" cy="0"/>
          <a:chOff x="0" y="0"/>
          <a:chExt cx="0" cy="0"/>
        </a:xfrm>
      </p:grpSpPr>
      <p:grpSp>
        <p:nvGrpSpPr>
          <p:cNvPr name="Group 2" id="2"/>
          <p:cNvGrpSpPr/>
          <p:nvPr/>
        </p:nvGrpSpPr>
        <p:grpSpPr>
          <a:xfrm rot="0">
            <a:off x="9918723" y="0"/>
            <a:ext cx="8369277" cy="10287000"/>
            <a:chOff x="0" y="0"/>
            <a:chExt cx="1968573" cy="2419649"/>
          </a:xfrm>
        </p:grpSpPr>
        <p:sp>
          <p:nvSpPr>
            <p:cNvPr name="Freeform 3" id="3"/>
            <p:cNvSpPr/>
            <p:nvPr/>
          </p:nvSpPr>
          <p:spPr>
            <a:xfrm flipH="false" flipV="false" rot="0">
              <a:off x="0" y="0"/>
              <a:ext cx="1968573" cy="2419649"/>
            </a:xfrm>
            <a:custGeom>
              <a:avLst/>
              <a:gdLst/>
              <a:ahLst/>
              <a:cxnLst/>
              <a:rect r="r" b="b" t="t" l="l"/>
              <a:pathLst>
                <a:path h="2419649" w="1968573">
                  <a:moveTo>
                    <a:pt x="0" y="0"/>
                  </a:moveTo>
                  <a:lnTo>
                    <a:pt x="1968573" y="0"/>
                  </a:lnTo>
                  <a:lnTo>
                    <a:pt x="1968573" y="2419649"/>
                  </a:lnTo>
                  <a:lnTo>
                    <a:pt x="0" y="2419649"/>
                  </a:lnTo>
                  <a:close/>
                </a:path>
              </a:pathLst>
            </a:custGeom>
            <a:solidFill>
              <a:srgbClr val="C85711"/>
            </a:solidFill>
          </p:spPr>
        </p:sp>
        <p:sp>
          <p:nvSpPr>
            <p:cNvPr name="TextBox 4" id="4"/>
            <p:cNvSpPr txBox="true"/>
            <p:nvPr/>
          </p:nvSpPr>
          <p:spPr>
            <a:xfrm>
              <a:off x="0" y="-76200"/>
              <a:ext cx="1968573" cy="2495849"/>
            </a:xfrm>
            <a:prstGeom prst="rect">
              <a:avLst/>
            </a:prstGeom>
          </p:spPr>
          <p:txBody>
            <a:bodyPr anchor="ctr" rtlCol="false" tIns="50800" lIns="50800" bIns="50800" rIns="50800"/>
            <a:lstStyle/>
            <a:p>
              <a:pPr algn="ctr">
                <a:lnSpc>
                  <a:spcPts val="2800"/>
                </a:lnSpc>
              </a:pPr>
            </a:p>
          </p:txBody>
        </p:sp>
      </p:grpSp>
      <p:sp>
        <p:nvSpPr>
          <p:cNvPr name="Freeform 5" id="5"/>
          <p:cNvSpPr/>
          <p:nvPr/>
        </p:nvSpPr>
        <p:spPr>
          <a:xfrm flipH="false" flipV="false" rot="0">
            <a:off x="10421923" y="-1028700"/>
            <a:ext cx="2849144" cy="4114800"/>
          </a:xfrm>
          <a:custGeom>
            <a:avLst/>
            <a:gdLst/>
            <a:ahLst/>
            <a:cxnLst/>
            <a:rect r="r" b="b" t="t" l="l"/>
            <a:pathLst>
              <a:path h="4114800" w="2849144">
                <a:moveTo>
                  <a:pt x="0" y="0"/>
                </a:moveTo>
                <a:lnTo>
                  <a:pt x="2849144" y="0"/>
                </a:lnTo>
                <a:lnTo>
                  <a:pt x="284914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6004742" y="7497894"/>
            <a:ext cx="2849144" cy="4114800"/>
          </a:xfrm>
          <a:custGeom>
            <a:avLst/>
            <a:gdLst/>
            <a:ahLst/>
            <a:cxnLst/>
            <a:rect r="r" b="b" t="t" l="l"/>
            <a:pathLst>
              <a:path h="4114800" w="2849144">
                <a:moveTo>
                  <a:pt x="0" y="0"/>
                </a:moveTo>
                <a:lnTo>
                  <a:pt x="2849144" y="0"/>
                </a:lnTo>
                <a:lnTo>
                  <a:pt x="284914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a:grpSpLocks noChangeAspect="true"/>
          </p:cNvGrpSpPr>
          <p:nvPr/>
        </p:nvGrpSpPr>
        <p:grpSpPr>
          <a:xfrm rot="0">
            <a:off x="11387266" y="1561694"/>
            <a:ext cx="5432191" cy="7780280"/>
            <a:chOff x="0" y="0"/>
            <a:chExt cx="4433570" cy="6350000"/>
          </a:xfrm>
        </p:grpSpPr>
        <p:sp>
          <p:nvSpPr>
            <p:cNvPr name="Freeform 8" id="8"/>
            <p:cNvSpPr/>
            <p:nvPr/>
          </p:nvSpPr>
          <p:spPr>
            <a:xfrm flipH="false" flipV="false" rot="0">
              <a:off x="0" y="0"/>
              <a:ext cx="4433570" cy="6350000"/>
            </a:xfrm>
            <a:custGeom>
              <a:avLst/>
              <a:gdLst/>
              <a:ahLst/>
              <a:cxnLst/>
              <a:rect r="r" b="b" t="t" l="l"/>
              <a:pathLst>
                <a:path h="6350000" w="4433570">
                  <a:moveTo>
                    <a:pt x="2217420" y="0"/>
                  </a:moveTo>
                  <a:lnTo>
                    <a:pt x="2217420" y="0"/>
                  </a:lnTo>
                  <a:cubicBezTo>
                    <a:pt x="3441700" y="0"/>
                    <a:pt x="4433570" y="993140"/>
                    <a:pt x="4433570" y="2217420"/>
                  </a:cubicBezTo>
                  <a:lnTo>
                    <a:pt x="4433570" y="6350000"/>
                  </a:lnTo>
                  <a:lnTo>
                    <a:pt x="4433570" y="6350000"/>
                  </a:lnTo>
                  <a:lnTo>
                    <a:pt x="0" y="6350000"/>
                  </a:lnTo>
                  <a:lnTo>
                    <a:pt x="0" y="6350000"/>
                  </a:lnTo>
                  <a:lnTo>
                    <a:pt x="0" y="2217420"/>
                  </a:lnTo>
                  <a:cubicBezTo>
                    <a:pt x="0" y="993140"/>
                    <a:pt x="993140" y="0"/>
                    <a:pt x="2217420" y="0"/>
                  </a:cubicBezTo>
                  <a:close/>
                </a:path>
              </a:pathLst>
            </a:custGeom>
            <a:blipFill>
              <a:blip r:embed="rId5"/>
              <a:stretch>
                <a:fillRect l="-57891" t="0" r="-57891" b="0"/>
              </a:stretch>
            </a:blipFill>
          </p:spPr>
        </p:sp>
      </p:grpSp>
      <p:sp>
        <p:nvSpPr>
          <p:cNvPr name="AutoShape 9" id="9"/>
          <p:cNvSpPr/>
          <p:nvPr/>
        </p:nvSpPr>
        <p:spPr>
          <a:xfrm>
            <a:off x="230199" y="1875197"/>
            <a:ext cx="8337016" cy="0"/>
          </a:xfrm>
          <a:prstGeom prst="line">
            <a:avLst/>
          </a:prstGeom>
          <a:ln cap="flat" w="19050">
            <a:solidFill>
              <a:srgbClr val="C85711"/>
            </a:solidFill>
            <a:prstDash val="solid"/>
            <a:headEnd type="none" len="sm" w="sm"/>
            <a:tailEnd type="none" len="sm" w="sm"/>
          </a:ln>
        </p:spPr>
      </p:sp>
      <p:sp>
        <p:nvSpPr>
          <p:cNvPr name="Freeform 10" id="10"/>
          <p:cNvSpPr/>
          <p:nvPr/>
        </p:nvSpPr>
        <p:spPr>
          <a:xfrm flipH="false" flipV="false" rot="-10800000">
            <a:off x="15675294" y="1777721"/>
            <a:ext cx="2288327" cy="2842189"/>
          </a:xfrm>
          <a:custGeom>
            <a:avLst/>
            <a:gdLst/>
            <a:ahLst/>
            <a:cxnLst/>
            <a:rect r="r" b="b" t="t" l="l"/>
            <a:pathLst>
              <a:path h="2842189" w="2288327">
                <a:moveTo>
                  <a:pt x="0" y="0"/>
                </a:moveTo>
                <a:lnTo>
                  <a:pt x="2288326" y="0"/>
                </a:lnTo>
                <a:lnTo>
                  <a:pt x="2288326" y="2842189"/>
                </a:lnTo>
                <a:lnTo>
                  <a:pt x="0" y="284218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86007" y="8841902"/>
            <a:ext cx="11301259" cy="1426784"/>
          </a:xfrm>
          <a:custGeom>
            <a:avLst/>
            <a:gdLst/>
            <a:ahLst/>
            <a:cxnLst/>
            <a:rect r="r" b="b" t="t" l="l"/>
            <a:pathLst>
              <a:path h="1426784" w="11301259">
                <a:moveTo>
                  <a:pt x="0" y="0"/>
                </a:moveTo>
                <a:lnTo>
                  <a:pt x="11301259" y="0"/>
                </a:lnTo>
                <a:lnTo>
                  <a:pt x="11301259" y="1426784"/>
                </a:lnTo>
                <a:lnTo>
                  <a:pt x="0" y="1426784"/>
                </a:lnTo>
                <a:lnTo>
                  <a:pt x="0" y="0"/>
                </a:lnTo>
                <a:close/>
              </a:path>
            </a:pathLst>
          </a:custGeom>
          <a:blipFill>
            <a:blip r:embed="rId8"/>
            <a:stretch>
              <a:fillRect l="0" t="0" r="0" b="0"/>
            </a:stretch>
          </a:blipFill>
        </p:spPr>
      </p:sp>
      <p:sp>
        <p:nvSpPr>
          <p:cNvPr name="Freeform 12" id="12"/>
          <p:cNvSpPr/>
          <p:nvPr/>
        </p:nvSpPr>
        <p:spPr>
          <a:xfrm flipH="false" flipV="false" rot="0">
            <a:off x="1661584" y="9055197"/>
            <a:ext cx="1009023" cy="1000194"/>
          </a:xfrm>
          <a:custGeom>
            <a:avLst/>
            <a:gdLst/>
            <a:ahLst/>
            <a:cxnLst/>
            <a:rect r="r" b="b" t="t" l="l"/>
            <a:pathLst>
              <a:path h="1000194" w="1009023">
                <a:moveTo>
                  <a:pt x="0" y="0"/>
                </a:moveTo>
                <a:lnTo>
                  <a:pt x="1009023" y="0"/>
                </a:lnTo>
                <a:lnTo>
                  <a:pt x="1009023" y="1000194"/>
                </a:lnTo>
                <a:lnTo>
                  <a:pt x="0" y="100019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3" id="13"/>
          <p:cNvSpPr/>
          <p:nvPr/>
        </p:nvSpPr>
        <p:spPr>
          <a:xfrm flipH="false" flipV="false" rot="0">
            <a:off x="230199" y="9055197"/>
            <a:ext cx="1009023" cy="1000194"/>
          </a:xfrm>
          <a:custGeom>
            <a:avLst/>
            <a:gdLst/>
            <a:ahLst/>
            <a:cxnLst/>
            <a:rect r="r" b="b" t="t" l="l"/>
            <a:pathLst>
              <a:path h="1000194" w="1009023">
                <a:moveTo>
                  <a:pt x="0" y="0"/>
                </a:moveTo>
                <a:lnTo>
                  <a:pt x="1009023" y="0"/>
                </a:lnTo>
                <a:lnTo>
                  <a:pt x="1009023" y="1000194"/>
                </a:lnTo>
                <a:lnTo>
                  <a:pt x="0" y="100019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4" id="14"/>
          <p:cNvSpPr txBox="true"/>
          <p:nvPr/>
        </p:nvSpPr>
        <p:spPr>
          <a:xfrm rot="0">
            <a:off x="0" y="664809"/>
            <a:ext cx="8337016" cy="1004572"/>
          </a:xfrm>
          <a:prstGeom prst="rect">
            <a:avLst/>
          </a:prstGeom>
        </p:spPr>
        <p:txBody>
          <a:bodyPr anchor="t" rtlCol="false" tIns="0" lIns="0" bIns="0" rIns="0">
            <a:spAutoFit/>
          </a:bodyPr>
          <a:lstStyle/>
          <a:p>
            <a:pPr algn="ctr" marL="0" indent="0" lvl="0">
              <a:lnSpc>
                <a:spcPts val="7840"/>
              </a:lnSpc>
              <a:spcBef>
                <a:spcPct val="0"/>
              </a:spcBef>
            </a:pPr>
            <a:r>
              <a:rPr lang="en-US" sz="7000" i="true">
                <a:solidFill>
                  <a:srgbClr val="1F0E03"/>
                </a:solidFill>
                <a:latin typeface="Radley Italics"/>
                <a:ea typeface="Radley Italics"/>
                <a:cs typeface="Radley Italics"/>
                <a:sym typeface="Radley Italics"/>
              </a:rPr>
              <a:t>Background </a:t>
            </a:r>
          </a:p>
        </p:txBody>
      </p:sp>
      <p:sp>
        <p:nvSpPr>
          <p:cNvPr name="TextBox 15" id="15"/>
          <p:cNvSpPr txBox="true"/>
          <p:nvPr/>
        </p:nvSpPr>
        <p:spPr>
          <a:xfrm rot="0">
            <a:off x="460398" y="4143227"/>
            <a:ext cx="8337016" cy="3390900"/>
          </a:xfrm>
          <a:prstGeom prst="rect">
            <a:avLst/>
          </a:prstGeom>
        </p:spPr>
        <p:txBody>
          <a:bodyPr anchor="t" rtlCol="false" tIns="0" lIns="0" bIns="0" rIns="0">
            <a:spAutoFit/>
          </a:bodyPr>
          <a:lstStyle/>
          <a:p>
            <a:pPr algn="l">
              <a:lnSpc>
                <a:spcPts val="2400"/>
              </a:lnSpc>
            </a:pPr>
            <a:r>
              <a:rPr lang="en-US" sz="2000">
                <a:solidFill>
                  <a:srgbClr val="1F0E03"/>
                </a:solidFill>
                <a:latin typeface="Carlito"/>
                <a:ea typeface="Carlito"/>
                <a:cs typeface="Carlito"/>
                <a:sym typeface="Carlito"/>
              </a:rPr>
              <a:t>The inclusion of children with Special Educational Needs and Disabilities (SEND) within mainstream classrooms is an integral part of the UK education system’s commitment to diversity and inclusion. </a:t>
            </a:r>
          </a:p>
          <a:p>
            <a:pPr algn="l">
              <a:lnSpc>
                <a:spcPts val="2400"/>
              </a:lnSpc>
            </a:pPr>
            <a:r>
              <a:rPr lang="en-US" sz="2000">
                <a:solidFill>
                  <a:srgbClr val="1F0E03"/>
                </a:solidFill>
                <a:latin typeface="Carlito"/>
                <a:ea typeface="Carlito"/>
                <a:cs typeface="Carlito"/>
                <a:sym typeface="Carlito"/>
              </a:rPr>
              <a:t>However, as the number of children entering mainstream with high need SEND rises, many teachers are finding themselves increasingly challenged. Often, these teachers are expected to deliver quality education to students with complex needs without the necessary funding, resources, or adult support that are critical for success.</a:t>
            </a:r>
          </a:p>
          <a:p>
            <a:pPr algn="l">
              <a:lnSpc>
                <a:spcPts val="2400"/>
              </a:lnSpc>
            </a:pPr>
          </a:p>
          <a:p>
            <a:pPr algn="l">
              <a:lnSpc>
                <a:spcPts val="2400"/>
              </a:lnSpc>
            </a:pPr>
          </a:p>
          <a:p>
            <a:pPr algn="l" marL="0" indent="0" lvl="0">
              <a:lnSpc>
                <a:spcPts val="2400"/>
              </a:lnSpc>
            </a:pPr>
          </a:p>
        </p:txBody>
      </p:sp>
      <p:sp>
        <p:nvSpPr>
          <p:cNvPr name="TextBox 16" id="16"/>
          <p:cNvSpPr txBox="true"/>
          <p:nvPr/>
        </p:nvSpPr>
        <p:spPr>
          <a:xfrm rot="0">
            <a:off x="1661584" y="2875283"/>
            <a:ext cx="5481786" cy="580390"/>
          </a:xfrm>
          <a:prstGeom prst="rect">
            <a:avLst/>
          </a:prstGeom>
        </p:spPr>
        <p:txBody>
          <a:bodyPr anchor="t" rtlCol="false" tIns="0" lIns="0" bIns="0" rIns="0">
            <a:spAutoFit/>
          </a:bodyPr>
          <a:lstStyle/>
          <a:p>
            <a:pPr algn="ctr">
              <a:lnSpc>
                <a:spcPts val="4759"/>
              </a:lnSpc>
            </a:pPr>
            <a:r>
              <a:rPr lang="en-US" sz="3399">
                <a:solidFill>
                  <a:srgbClr val="1F0E03"/>
                </a:solidFill>
                <a:latin typeface="Canva Sans"/>
                <a:ea typeface="Canva Sans"/>
                <a:cs typeface="Canva Sans"/>
                <a:sym typeface="Canva Sans"/>
              </a:rPr>
              <a:t>Feeling lost led me here.....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DFC1AF"/>
        </a:solidFill>
      </p:bgPr>
    </p:bg>
    <p:spTree>
      <p:nvGrpSpPr>
        <p:cNvPr id="1" name=""/>
        <p:cNvGrpSpPr/>
        <p:nvPr/>
      </p:nvGrpSpPr>
      <p:grpSpPr>
        <a:xfrm>
          <a:off x="0" y="0"/>
          <a:ext cx="0" cy="0"/>
          <a:chOff x="0" y="0"/>
          <a:chExt cx="0" cy="0"/>
        </a:xfrm>
      </p:grpSpPr>
      <p:sp>
        <p:nvSpPr>
          <p:cNvPr name="AutoShape 2" id="2"/>
          <p:cNvSpPr/>
          <p:nvPr/>
        </p:nvSpPr>
        <p:spPr>
          <a:xfrm flipH="true">
            <a:off x="6105525" y="3326411"/>
            <a:ext cx="0" cy="5279056"/>
          </a:xfrm>
          <a:prstGeom prst="line">
            <a:avLst/>
          </a:prstGeom>
          <a:ln cap="flat" w="19050">
            <a:solidFill>
              <a:srgbClr val="C85711"/>
            </a:solidFill>
            <a:prstDash val="solid"/>
            <a:headEnd type="none" len="sm" w="sm"/>
            <a:tailEnd type="none" len="sm" w="sm"/>
          </a:ln>
        </p:spPr>
      </p:sp>
      <p:sp>
        <p:nvSpPr>
          <p:cNvPr name="AutoShape 3" id="3"/>
          <p:cNvSpPr/>
          <p:nvPr/>
        </p:nvSpPr>
        <p:spPr>
          <a:xfrm>
            <a:off x="12181188" y="3326411"/>
            <a:ext cx="0" cy="5279056"/>
          </a:xfrm>
          <a:prstGeom prst="line">
            <a:avLst/>
          </a:prstGeom>
          <a:ln cap="flat" w="19050">
            <a:solidFill>
              <a:srgbClr val="C85711"/>
            </a:solidFill>
            <a:prstDash val="solid"/>
            <a:headEnd type="none" len="sm" w="sm"/>
            <a:tailEnd type="none" len="sm" w="sm"/>
          </a:ln>
        </p:spPr>
      </p:sp>
      <p:sp>
        <p:nvSpPr>
          <p:cNvPr name="Freeform 4" id="4"/>
          <p:cNvSpPr/>
          <p:nvPr/>
        </p:nvSpPr>
        <p:spPr>
          <a:xfrm flipH="false" flipV="false" rot="0">
            <a:off x="8362950" y="3538355"/>
            <a:ext cx="1616676" cy="1567557"/>
          </a:xfrm>
          <a:custGeom>
            <a:avLst/>
            <a:gdLst/>
            <a:ahLst/>
            <a:cxnLst/>
            <a:rect r="r" b="b" t="t" l="l"/>
            <a:pathLst>
              <a:path h="1567557" w="1616676">
                <a:moveTo>
                  <a:pt x="0" y="0"/>
                </a:moveTo>
                <a:lnTo>
                  <a:pt x="1616676" y="0"/>
                </a:lnTo>
                <a:lnTo>
                  <a:pt x="1616676" y="1567557"/>
                </a:lnTo>
                <a:lnTo>
                  <a:pt x="0" y="156755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7816921">
            <a:off x="2081133" y="3535684"/>
            <a:ext cx="1616676" cy="1567557"/>
          </a:xfrm>
          <a:custGeom>
            <a:avLst/>
            <a:gdLst/>
            <a:ahLst/>
            <a:cxnLst/>
            <a:rect r="r" b="b" t="t" l="l"/>
            <a:pathLst>
              <a:path h="1567557" w="1616676">
                <a:moveTo>
                  <a:pt x="0" y="0"/>
                </a:moveTo>
                <a:lnTo>
                  <a:pt x="1616677" y="0"/>
                </a:lnTo>
                <a:lnTo>
                  <a:pt x="1616677" y="1567557"/>
                </a:lnTo>
                <a:lnTo>
                  <a:pt x="0" y="156755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8883902">
            <a:off x="8335018" y="3699950"/>
            <a:ext cx="1616676" cy="1567557"/>
          </a:xfrm>
          <a:custGeom>
            <a:avLst/>
            <a:gdLst/>
            <a:ahLst/>
            <a:cxnLst/>
            <a:rect r="r" b="b" t="t" l="l"/>
            <a:pathLst>
              <a:path h="1567557" w="1616676">
                <a:moveTo>
                  <a:pt x="0" y="0"/>
                </a:moveTo>
                <a:lnTo>
                  <a:pt x="1616677" y="0"/>
                </a:lnTo>
                <a:lnTo>
                  <a:pt x="1616677" y="1567557"/>
                </a:lnTo>
                <a:lnTo>
                  <a:pt x="0" y="156755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8883902">
            <a:off x="14568930" y="3847305"/>
            <a:ext cx="1616676" cy="1567557"/>
          </a:xfrm>
          <a:custGeom>
            <a:avLst/>
            <a:gdLst/>
            <a:ahLst/>
            <a:cxnLst/>
            <a:rect r="r" b="b" t="t" l="l"/>
            <a:pathLst>
              <a:path h="1567557" w="1616676">
                <a:moveTo>
                  <a:pt x="0" y="0"/>
                </a:moveTo>
                <a:lnTo>
                  <a:pt x="1616676" y="0"/>
                </a:lnTo>
                <a:lnTo>
                  <a:pt x="1616676" y="1567557"/>
                </a:lnTo>
                <a:lnTo>
                  <a:pt x="0" y="156755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7816921">
            <a:off x="2374299" y="3703314"/>
            <a:ext cx="1616676" cy="1567557"/>
          </a:xfrm>
          <a:custGeom>
            <a:avLst/>
            <a:gdLst/>
            <a:ahLst/>
            <a:cxnLst/>
            <a:rect r="r" b="b" t="t" l="l"/>
            <a:pathLst>
              <a:path h="1567557" w="1616676">
                <a:moveTo>
                  <a:pt x="0" y="0"/>
                </a:moveTo>
                <a:lnTo>
                  <a:pt x="1616676" y="0"/>
                </a:lnTo>
                <a:lnTo>
                  <a:pt x="1616676" y="1567557"/>
                </a:lnTo>
                <a:lnTo>
                  <a:pt x="0" y="156755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8494795" y="3856951"/>
            <a:ext cx="1298409" cy="1253555"/>
          </a:xfrm>
          <a:custGeom>
            <a:avLst/>
            <a:gdLst/>
            <a:ahLst/>
            <a:cxnLst/>
            <a:rect r="r" b="b" t="t" l="l"/>
            <a:pathLst>
              <a:path h="1253555" w="1298409">
                <a:moveTo>
                  <a:pt x="0" y="0"/>
                </a:moveTo>
                <a:lnTo>
                  <a:pt x="1298410" y="0"/>
                </a:lnTo>
                <a:lnTo>
                  <a:pt x="1298410" y="1253555"/>
                </a:lnTo>
                <a:lnTo>
                  <a:pt x="0" y="125355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729905">
            <a:off x="14433771" y="3582081"/>
            <a:ext cx="1756243" cy="1694774"/>
          </a:xfrm>
          <a:custGeom>
            <a:avLst/>
            <a:gdLst/>
            <a:ahLst/>
            <a:cxnLst/>
            <a:rect r="r" b="b" t="t" l="l"/>
            <a:pathLst>
              <a:path h="1694774" w="1756243">
                <a:moveTo>
                  <a:pt x="0" y="0"/>
                </a:moveTo>
                <a:lnTo>
                  <a:pt x="1756243" y="0"/>
                </a:lnTo>
                <a:lnTo>
                  <a:pt x="1756243" y="1694774"/>
                </a:lnTo>
                <a:lnTo>
                  <a:pt x="0" y="169477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11" id="11"/>
          <p:cNvSpPr/>
          <p:nvPr/>
        </p:nvSpPr>
        <p:spPr>
          <a:xfrm flipH="false" flipV="false" rot="0">
            <a:off x="2512167" y="3611305"/>
            <a:ext cx="1332863" cy="1636327"/>
          </a:xfrm>
          <a:custGeom>
            <a:avLst/>
            <a:gdLst/>
            <a:ahLst/>
            <a:cxnLst/>
            <a:rect r="r" b="b" t="t" l="l"/>
            <a:pathLst>
              <a:path h="1636327" w="1332863">
                <a:moveTo>
                  <a:pt x="0" y="0"/>
                </a:moveTo>
                <a:lnTo>
                  <a:pt x="1332863" y="0"/>
                </a:lnTo>
                <a:lnTo>
                  <a:pt x="1332863" y="1636327"/>
                </a:lnTo>
                <a:lnTo>
                  <a:pt x="0" y="163632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12" id="12"/>
          <p:cNvSpPr/>
          <p:nvPr/>
        </p:nvSpPr>
        <p:spPr>
          <a:xfrm flipH="false" flipV="false" rot="0">
            <a:off x="14576566" y="3611305"/>
            <a:ext cx="1470653" cy="1567557"/>
          </a:xfrm>
          <a:custGeom>
            <a:avLst/>
            <a:gdLst/>
            <a:ahLst/>
            <a:cxnLst/>
            <a:rect r="r" b="b" t="t" l="l"/>
            <a:pathLst>
              <a:path h="1567557" w="1470653">
                <a:moveTo>
                  <a:pt x="0" y="0"/>
                </a:moveTo>
                <a:lnTo>
                  <a:pt x="1470653" y="0"/>
                </a:lnTo>
                <a:lnTo>
                  <a:pt x="1470653" y="1567557"/>
                </a:lnTo>
                <a:lnTo>
                  <a:pt x="0" y="156755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grpSp>
        <p:nvGrpSpPr>
          <p:cNvPr name="Group 13" id="13"/>
          <p:cNvGrpSpPr/>
          <p:nvPr/>
        </p:nvGrpSpPr>
        <p:grpSpPr>
          <a:xfrm rot="0">
            <a:off x="832697" y="5723812"/>
            <a:ext cx="4691803" cy="2454472"/>
            <a:chOff x="0" y="0"/>
            <a:chExt cx="6255737" cy="3272629"/>
          </a:xfrm>
        </p:grpSpPr>
        <p:sp>
          <p:nvSpPr>
            <p:cNvPr name="TextBox 14" id="14"/>
            <p:cNvSpPr txBox="true"/>
            <p:nvPr/>
          </p:nvSpPr>
          <p:spPr>
            <a:xfrm rot="0">
              <a:off x="0" y="0"/>
              <a:ext cx="6255737" cy="1397000"/>
            </a:xfrm>
            <a:prstGeom prst="rect">
              <a:avLst/>
            </a:prstGeom>
          </p:spPr>
          <p:txBody>
            <a:bodyPr anchor="t" rtlCol="false" tIns="0" lIns="0" bIns="0" rIns="0">
              <a:spAutoFit/>
            </a:bodyPr>
            <a:lstStyle/>
            <a:p>
              <a:pPr algn="ctr" marL="0" indent="0" lvl="0">
                <a:lnSpc>
                  <a:spcPts val="4199"/>
                </a:lnSpc>
              </a:pPr>
              <a:r>
                <a:rPr lang="en-US" sz="3499">
                  <a:solidFill>
                    <a:srgbClr val="1F0E03"/>
                  </a:solidFill>
                  <a:latin typeface="Radley"/>
                  <a:ea typeface="Radley"/>
                  <a:cs typeface="Radley"/>
                  <a:sym typeface="Radley"/>
                </a:rPr>
                <a:t>Meeting Multiple Diverse Needs</a:t>
              </a:r>
            </a:p>
          </p:txBody>
        </p:sp>
        <p:sp>
          <p:nvSpPr>
            <p:cNvPr name="TextBox 15" id="15"/>
            <p:cNvSpPr txBox="true"/>
            <p:nvPr/>
          </p:nvSpPr>
          <p:spPr>
            <a:xfrm rot="0">
              <a:off x="0" y="1699310"/>
              <a:ext cx="6255737" cy="531918"/>
            </a:xfrm>
            <a:prstGeom prst="rect">
              <a:avLst/>
            </a:prstGeom>
          </p:spPr>
          <p:txBody>
            <a:bodyPr anchor="t" rtlCol="false" tIns="0" lIns="0" bIns="0" rIns="0">
              <a:spAutoFit/>
            </a:bodyPr>
            <a:lstStyle/>
            <a:p>
              <a:pPr algn="ctr" marL="0" indent="0" lvl="0">
                <a:lnSpc>
                  <a:spcPts val="3079"/>
                </a:lnSpc>
              </a:pPr>
              <a:r>
                <a:rPr lang="en-US" b="true" sz="2199">
                  <a:solidFill>
                    <a:srgbClr val="1F0E03"/>
                  </a:solidFill>
                  <a:latin typeface="Carlito Bold"/>
                  <a:ea typeface="Carlito Bold"/>
                  <a:cs typeface="Carlito Bold"/>
                  <a:sym typeface="Carlito Bold"/>
                </a:rPr>
                <a:t>Understanding Student Variability</a:t>
              </a:r>
            </a:p>
          </p:txBody>
        </p:sp>
        <p:sp>
          <p:nvSpPr>
            <p:cNvPr name="TextBox 16" id="16"/>
            <p:cNvSpPr txBox="true"/>
            <p:nvPr/>
          </p:nvSpPr>
          <p:spPr>
            <a:xfrm rot="0">
              <a:off x="0" y="2220010"/>
              <a:ext cx="6255737" cy="1052618"/>
            </a:xfrm>
            <a:prstGeom prst="rect">
              <a:avLst/>
            </a:prstGeom>
          </p:spPr>
          <p:txBody>
            <a:bodyPr anchor="t" rtlCol="false" tIns="0" lIns="0" bIns="0" rIns="0">
              <a:spAutoFit/>
            </a:bodyPr>
            <a:lstStyle/>
            <a:p>
              <a:pPr algn="ctr" marL="0" indent="0" lvl="0">
                <a:lnSpc>
                  <a:spcPts val="3079"/>
                </a:lnSpc>
              </a:pPr>
              <a:r>
                <a:rPr lang="en-US" sz="2199">
                  <a:solidFill>
                    <a:srgbClr val="1F0E03"/>
                  </a:solidFill>
                  <a:latin typeface="Carlito"/>
                  <a:ea typeface="Carlito"/>
                  <a:cs typeface="Carlito"/>
                  <a:sym typeface="Carlito"/>
                </a:rPr>
                <a:t>Teachers must adapt to a range of learning styles.</a:t>
              </a:r>
            </a:p>
          </p:txBody>
        </p:sp>
      </p:grpSp>
      <p:grpSp>
        <p:nvGrpSpPr>
          <p:cNvPr name="Group 17" id="17"/>
          <p:cNvGrpSpPr/>
          <p:nvPr/>
        </p:nvGrpSpPr>
        <p:grpSpPr>
          <a:xfrm rot="0">
            <a:off x="6797777" y="5753844"/>
            <a:ext cx="4691803" cy="3205490"/>
            <a:chOff x="0" y="0"/>
            <a:chExt cx="6255737" cy="4273987"/>
          </a:xfrm>
        </p:grpSpPr>
        <p:sp>
          <p:nvSpPr>
            <p:cNvPr name="TextBox 18" id="18"/>
            <p:cNvSpPr txBox="true"/>
            <p:nvPr/>
          </p:nvSpPr>
          <p:spPr>
            <a:xfrm rot="0">
              <a:off x="0" y="0"/>
              <a:ext cx="6255737" cy="1397000"/>
            </a:xfrm>
            <a:prstGeom prst="rect">
              <a:avLst/>
            </a:prstGeom>
          </p:spPr>
          <p:txBody>
            <a:bodyPr anchor="t" rtlCol="false" tIns="0" lIns="0" bIns="0" rIns="0">
              <a:spAutoFit/>
            </a:bodyPr>
            <a:lstStyle/>
            <a:p>
              <a:pPr algn="ctr" marL="0" indent="0" lvl="0">
                <a:lnSpc>
                  <a:spcPts val="4199"/>
                </a:lnSpc>
              </a:pPr>
              <a:r>
                <a:rPr lang="en-US" sz="3499" u="none">
                  <a:solidFill>
                    <a:srgbClr val="1F0E03"/>
                  </a:solidFill>
                  <a:latin typeface="Radley"/>
                  <a:ea typeface="Radley"/>
                  <a:cs typeface="Radley"/>
                  <a:sym typeface="Radley"/>
                </a:rPr>
                <a:t>Communication Barriers</a:t>
              </a:r>
            </a:p>
          </p:txBody>
        </p:sp>
        <p:sp>
          <p:nvSpPr>
            <p:cNvPr name="TextBox 19" id="19"/>
            <p:cNvSpPr txBox="true"/>
            <p:nvPr/>
          </p:nvSpPr>
          <p:spPr>
            <a:xfrm rot="0">
              <a:off x="0" y="1659268"/>
              <a:ext cx="6255737" cy="531918"/>
            </a:xfrm>
            <a:prstGeom prst="rect">
              <a:avLst/>
            </a:prstGeom>
          </p:spPr>
          <p:txBody>
            <a:bodyPr anchor="t" rtlCol="false" tIns="0" lIns="0" bIns="0" rIns="0">
              <a:spAutoFit/>
            </a:bodyPr>
            <a:lstStyle/>
            <a:p>
              <a:pPr algn="ctr" marL="0" indent="0" lvl="0">
                <a:lnSpc>
                  <a:spcPts val="3079"/>
                </a:lnSpc>
              </a:pPr>
              <a:r>
                <a:rPr lang="en-US" b="true" sz="2199">
                  <a:solidFill>
                    <a:srgbClr val="1F0E03"/>
                  </a:solidFill>
                  <a:latin typeface="Carlito Bold"/>
                  <a:ea typeface="Carlito Bold"/>
                  <a:cs typeface="Carlito Bold"/>
                  <a:sym typeface="Carlito Bold"/>
                </a:rPr>
                <a:t>Engaging All Students</a:t>
              </a:r>
            </a:p>
          </p:txBody>
        </p:sp>
        <p:sp>
          <p:nvSpPr>
            <p:cNvPr name="TextBox 20" id="20"/>
            <p:cNvSpPr txBox="true"/>
            <p:nvPr/>
          </p:nvSpPr>
          <p:spPr>
            <a:xfrm rot="0">
              <a:off x="0" y="2179968"/>
              <a:ext cx="6255737" cy="2094018"/>
            </a:xfrm>
            <a:prstGeom prst="rect">
              <a:avLst/>
            </a:prstGeom>
          </p:spPr>
          <p:txBody>
            <a:bodyPr anchor="t" rtlCol="false" tIns="0" lIns="0" bIns="0" rIns="0">
              <a:spAutoFit/>
            </a:bodyPr>
            <a:lstStyle/>
            <a:p>
              <a:pPr algn="ctr" marL="0" indent="0" lvl="0">
                <a:lnSpc>
                  <a:spcPts val="3079"/>
                </a:lnSpc>
              </a:pPr>
              <a:r>
                <a:rPr lang="en-US" sz="2199">
                  <a:solidFill>
                    <a:srgbClr val="1F0E03"/>
                  </a:solidFill>
                  <a:latin typeface="Carlito"/>
                  <a:ea typeface="Carlito"/>
                  <a:cs typeface="Carlito"/>
                  <a:sym typeface="Carlito"/>
                </a:rPr>
                <a:t>Effective communication is crucial for successful classroom interaction. More and more complex communication needs are entering our classrooms</a:t>
              </a:r>
            </a:p>
          </p:txBody>
        </p:sp>
      </p:grpSp>
      <p:grpSp>
        <p:nvGrpSpPr>
          <p:cNvPr name="Group 21" id="21"/>
          <p:cNvGrpSpPr/>
          <p:nvPr/>
        </p:nvGrpSpPr>
        <p:grpSpPr>
          <a:xfrm rot="0">
            <a:off x="12773932" y="5753844"/>
            <a:ext cx="4691803" cy="2681615"/>
            <a:chOff x="0" y="0"/>
            <a:chExt cx="6255737" cy="3575487"/>
          </a:xfrm>
        </p:grpSpPr>
        <p:sp>
          <p:nvSpPr>
            <p:cNvPr name="TextBox 22" id="22"/>
            <p:cNvSpPr txBox="true"/>
            <p:nvPr/>
          </p:nvSpPr>
          <p:spPr>
            <a:xfrm rot="0">
              <a:off x="0" y="0"/>
              <a:ext cx="6255737" cy="698500"/>
            </a:xfrm>
            <a:prstGeom prst="rect">
              <a:avLst/>
            </a:prstGeom>
          </p:spPr>
          <p:txBody>
            <a:bodyPr anchor="t" rtlCol="false" tIns="0" lIns="0" bIns="0" rIns="0">
              <a:spAutoFit/>
            </a:bodyPr>
            <a:lstStyle/>
            <a:p>
              <a:pPr algn="ctr" marL="0" indent="0" lvl="0">
                <a:lnSpc>
                  <a:spcPts val="4199"/>
                </a:lnSpc>
              </a:pPr>
              <a:r>
                <a:rPr lang="en-US" sz="3499" u="none">
                  <a:solidFill>
                    <a:srgbClr val="1F0E03"/>
                  </a:solidFill>
                  <a:latin typeface="Radley"/>
                  <a:ea typeface="Radley"/>
                  <a:cs typeface="Radley"/>
                  <a:sym typeface="Radley"/>
                </a:rPr>
                <a:t>Resource Limitations</a:t>
              </a:r>
            </a:p>
          </p:txBody>
        </p:sp>
        <p:sp>
          <p:nvSpPr>
            <p:cNvPr name="TextBox 23" id="23"/>
            <p:cNvSpPr txBox="true"/>
            <p:nvPr/>
          </p:nvSpPr>
          <p:spPr>
            <a:xfrm rot="0">
              <a:off x="0" y="960768"/>
              <a:ext cx="6255737" cy="2614718"/>
            </a:xfrm>
            <a:prstGeom prst="rect">
              <a:avLst/>
            </a:prstGeom>
          </p:spPr>
          <p:txBody>
            <a:bodyPr anchor="t" rtlCol="false" tIns="0" lIns="0" bIns="0" rIns="0">
              <a:spAutoFit/>
            </a:bodyPr>
            <a:lstStyle/>
            <a:p>
              <a:pPr algn="ctr" marL="0" indent="0" lvl="0">
                <a:lnSpc>
                  <a:spcPts val="3079"/>
                </a:lnSpc>
              </a:pPr>
              <a:r>
                <a:rPr lang="en-US" sz="2199">
                  <a:solidFill>
                    <a:srgbClr val="1F0E03"/>
                  </a:solidFill>
                  <a:latin typeface="Carlito"/>
                  <a:ea typeface="Carlito"/>
                  <a:cs typeface="Carlito"/>
                  <a:sym typeface="Carlito"/>
                </a:rPr>
                <a:t>Many teachers face insufficient resources to support diverse learning needs effectively. This is </a:t>
              </a:r>
              <a:r>
                <a:rPr lang="en-US" b="true" sz="2199">
                  <a:solidFill>
                    <a:srgbClr val="1F0E03"/>
                  </a:solidFill>
                  <a:latin typeface="Carlito Bold"/>
                  <a:ea typeface="Carlito Bold"/>
                  <a:cs typeface="Carlito Bold"/>
                  <a:sym typeface="Carlito Bold"/>
                </a:rPr>
                <a:t>NOT </a:t>
              </a:r>
              <a:r>
                <a:rPr lang="en-US" sz="2199">
                  <a:solidFill>
                    <a:srgbClr val="1F0E03"/>
                  </a:solidFill>
                  <a:latin typeface="Carlito"/>
                  <a:ea typeface="Carlito"/>
                  <a:cs typeface="Carlito"/>
                  <a:sym typeface="Carlito"/>
                </a:rPr>
                <a:t>the fault of schools or leadership, it is the state we find finances in education. </a:t>
              </a:r>
            </a:p>
          </p:txBody>
        </p:sp>
      </p:grpSp>
      <p:sp>
        <p:nvSpPr>
          <p:cNvPr name="TextBox 24" id="24"/>
          <p:cNvSpPr txBox="true"/>
          <p:nvPr/>
        </p:nvSpPr>
        <p:spPr>
          <a:xfrm rot="0">
            <a:off x="4762725" y="861181"/>
            <a:ext cx="8817126" cy="1995172"/>
          </a:xfrm>
          <a:prstGeom prst="rect">
            <a:avLst/>
          </a:prstGeom>
        </p:spPr>
        <p:txBody>
          <a:bodyPr anchor="t" rtlCol="false" tIns="0" lIns="0" bIns="0" rIns="0">
            <a:spAutoFit/>
          </a:bodyPr>
          <a:lstStyle/>
          <a:p>
            <a:pPr algn="ctr" marL="0" indent="0" lvl="0">
              <a:lnSpc>
                <a:spcPts val="7840"/>
              </a:lnSpc>
              <a:spcBef>
                <a:spcPct val="0"/>
              </a:spcBef>
            </a:pPr>
            <a:r>
              <a:rPr lang="en-US" sz="7000">
                <a:solidFill>
                  <a:srgbClr val="1F0E03"/>
                </a:solidFill>
                <a:latin typeface="Radley"/>
                <a:ea typeface="Radley"/>
                <a:cs typeface="Radley"/>
                <a:sym typeface="Radley"/>
              </a:rPr>
              <a:t>Key Challenges for mainstream teachers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DFC1AF"/>
        </a:solidFill>
      </p:bgPr>
    </p:bg>
    <p:spTree>
      <p:nvGrpSpPr>
        <p:cNvPr id="1" name=""/>
        <p:cNvGrpSpPr/>
        <p:nvPr/>
      </p:nvGrpSpPr>
      <p:grpSpPr>
        <a:xfrm>
          <a:off x="0" y="0"/>
          <a:ext cx="0" cy="0"/>
          <a:chOff x="0" y="0"/>
          <a:chExt cx="0" cy="0"/>
        </a:xfrm>
      </p:grpSpPr>
      <p:sp>
        <p:nvSpPr>
          <p:cNvPr name="Freeform 2" id="2"/>
          <p:cNvSpPr/>
          <p:nvPr/>
        </p:nvSpPr>
        <p:spPr>
          <a:xfrm flipH="false" flipV="false" rot="0">
            <a:off x="5235641" y="5143500"/>
            <a:ext cx="5888801" cy="4114800"/>
          </a:xfrm>
          <a:custGeom>
            <a:avLst/>
            <a:gdLst/>
            <a:ahLst/>
            <a:cxnLst/>
            <a:rect r="r" b="b" t="t" l="l"/>
            <a:pathLst>
              <a:path h="4114800" w="5888801">
                <a:moveTo>
                  <a:pt x="0" y="0"/>
                </a:moveTo>
                <a:lnTo>
                  <a:pt x="5888802" y="0"/>
                </a:lnTo>
                <a:lnTo>
                  <a:pt x="5888802"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258944" y="1359608"/>
            <a:ext cx="4331368" cy="4114800"/>
          </a:xfrm>
          <a:custGeom>
            <a:avLst/>
            <a:gdLst/>
            <a:ahLst/>
            <a:cxnLst/>
            <a:rect r="r" b="b" t="t" l="l"/>
            <a:pathLst>
              <a:path h="4114800" w="4331368">
                <a:moveTo>
                  <a:pt x="0" y="0"/>
                </a:moveTo>
                <a:lnTo>
                  <a:pt x="4331369" y="0"/>
                </a:lnTo>
                <a:lnTo>
                  <a:pt x="433136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DFC1AF"/>
        </a:solidFill>
      </p:bgPr>
    </p:bg>
    <p:spTree>
      <p:nvGrpSpPr>
        <p:cNvPr id="1" name=""/>
        <p:cNvGrpSpPr/>
        <p:nvPr/>
      </p:nvGrpSpPr>
      <p:grpSpPr>
        <a:xfrm>
          <a:off x="0" y="0"/>
          <a:ext cx="0" cy="0"/>
          <a:chOff x="0" y="0"/>
          <a:chExt cx="0" cy="0"/>
        </a:xfrm>
      </p:grpSpPr>
      <p:sp>
        <p:nvSpPr>
          <p:cNvPr name="TextBox 2" id="2"/>
          <p:cNvSpPr txBox="true"/>
          <p:nvPr/>
        </p:nvSpPr>
        <p:spPr>
          <a:xfrm rot="0">
            <a:off x="5319720" y="4203275"/>
            <a:ext cx="12575282" cy="1676400"/>
          </a:xfrm>
          <a:prstGeom prst="rect">
            <a:avLst/>
          </a:prstGeom>
        </p:spPr>
        <p:txBody>
          <a:bodyPr anchor="t" rtlCol="false" tIns="0" lIns="0" bIns="0" rIns="0">
            <a:spAutoFit/>
          </a:bodyPr>
          <a:lstStyle/>
          <a:p>
            <a:pPr algn="ctr">
              <a:lnSpc>
                <a:spcPts val="6659"/>
              </a:lnSpc>
            </a:pPr>
            <a:r>
              <a:rPr lang="en-US" sz="5549">
                <a:solidFill>
                  <a:srgbClr val="1F0E03"/>
                </a:solidFill>
                <a:latin typeface="Radley"/>
                <a:ea typeface="Radley"/>
                <a:cs typeface="Radley"/>
                <a:sym typeface="Radley"/>
              </a:rPr>
              <a:t>Component one: </a:t>
            </a:r>
          </a:p>
          <a:p>
            <a:pPr algn="ctr" marL="0" indent="0" lvl="0">
              <a:lnSpc>
                <a:spcPts val="6659"/>
              </a:lnSpc>
              <a:spcBef>
                <a:spcPct val="0"/>
              </a:spcBef>
            </a:pPr>
            <a:r>
              <a:rPr lang="en-US" sz="5549">
                <a:solidFill>
                  <a:srgbClr val="1F0E03"/>
                </a:solidFill>
                <a:latin typeface="Radley"/>
                <a:ea typeface="Radley"/>
                <a:cs typeface="Radley"/>
                <a:sym typeface="Radley"/>
              </a:rPr>
              <a:t>Schedule visuals </a:t>
            </a:r>
          </a:p>
        </p:txBody>
      </p:sp>
      <p:sp>
        <p:nvSpPr>
          <p:cNvPr name="TextBox 3" id="3"/>
          <p:cNvSpPr txBox="true"/>
          <p:nvPr/>
        </p:nvSpPr>
        <p:spPr>
          <a:xfrm rot="0">
            <a:off x="5319728" y="3457789"/>
            <a:ext cx="12575282" cy="694689"/>
          </a:xfrm>
          <a:prstGeom prst="rect">
            <a:avLst/>
          </a:prstGeom>
        </p:spPr>
        <p:txBody>
          <a:bodyPr anchor="t" rtlCol="false" tIns="0" lIns="0" bIns="0" rIns="0">
            <a:spAutoFit/>
          </a:bodyPr>
          <a:lstStyle/>
          <a:p>
            <a:pPr algn="ctr" marL="0" indent="0" lvl="0">
              <a:lnSpc>
                <a:spcPts val="2660"/>
              </a:lnSpc>
              <a:spcBef>
                <a:spcPct val="0"/>
              </a:spcBef>
            </a:pPr>
            <a:r>
              <a:rPr lang="en-US" b="true" sz="1900" spc="252">
                <a:solidFill>
                  <a:srgbClr val="1F0E03"/>
                </a:solidFill>
                <a:latin typeface="Carlito Bold"/>
                <a:ea typeface="Carlito Bold"/>
                <a:cs typeface="Carlito Bold"/>
                <a:sym typeface="Carlito Bold"/>
              </a:rPr>
              <a:t>BUILDING LEARNING OPPORTUNITIES TO SUPPORT STUDENTS WITH SEND ON MAINSTREAM CURRICULUMS. </a:t>
            </a:r>
          </a:p>
        </p:txBody>
      </p:sp>
      <p:sp>
        <p:nvSpPr>
          <p:cNvPr name="TextBox 4" id="4"/>
          <p:cNvSpPr txBox="true"/>
          <p:nvPr/>
        </p:nvSpPr>
        <p:spPr>
          <a:xfrm rot="0">
            <a:off x="5319728" y="6188040"/>
            <a:ext cx="12575282" cy="1064419"/>
          </a:xfrm>
          <a:prstGeom prst="rect">
            <a:avLst/>
          </a:prstGeom>
        </p:spPr>
        <p:txBody>
          <a:bodyPr anchor="t" rtlCol="false" tIns="0" lIns="0" bIns="0" rIns="0">
            <a:spAutoFit/>
          </a:bodyPr>
          <a:lstStyle/>
          <a:p>
            <a:pPr algn="l" marL="0" indent="0" lvl="0">
              <a:lnSpc>
                <a:spcPts val="2756"/>
              </a:lnSpc>
            </a:pPr>
            <a:r>
              <a:rPr lang="en-US" sz="1968">
                <a:solidFill>
                  <a:srgbClr val="1F0E03"/>
                </a:solidFill>
                <a:latin typeface="Carlito"/>
                <a:ea typeface="Carlito"/>
                <a:cs typeface="Carlito"/>
                <a:sym typeface="Carlito"/>
              </a:rPr>
              <a:t>BLOSSOM Education uses a reduced amount of visuals to support the consistent use of a visual environment. </a:t>
            </a:r>
          </a:p>
          <a:p>
            <a:pPr algn="l" marL="0" indent="0" lvl="0">
              <a:lnSpc>
                <a:spcPts val="2756"/>
              </a:lnSpc>
            </a:pPr>
            <a:r>
              <a:rPr lang="en-US" sz="1968">
                <a:solidFill>
                  <a:srgbClr val="1F0E03"/>
                </a:solidFill>
                <a:latin typeface="Carlito"/>
                <a:ea typeface="Carlito"/>
                <a:cs typeface="Carlito"/>
                <a:sym typeface="Carlito"/>
              </a:rPr>
              <a:t>When you are expected to support a child with individual now and next visuals without additional adult support keeping the visuals manageable is KEY!</a:t>
            </a:r>
          </a:p>
        </p:txBody>
      </p:sp>
      <p:sp>
        <p:nvSpPr>
          <p:cNvPr name="AutoShape 5" id="5"/>
          <p:cNvSpPr/>
          <p:nvPr/>
        </p:nvSpPr>
        <p:spPr>
          <a:xfrm flipV="true">
            <a:off x="5239182" y="6013025"/>
            <a:ext cx="12575282" cy="10426"/>
          </a:xfrm>
          <a:prstGeom prst="line">
            <a:avLst/>
          </a:prstGeom>
          <a:ln cap="flat" w="19050">
            <a:solidFill>
              <a:srgbClr val="C85711"/>
            </a:solidFill>
            <a:prstDash val="solid"/>
            <a:headEnd type="none" len="sm" w="sm"/>
            <a:tailEnd type="none" len="sm" w="sm"/>
          </a:ln>
        </p:spPr>
      </p:sp>
      <p:sp>
        <p:nvSpPr>
          <p:cNvPr name="AutoShape 6" id="6"/>
          <p:cNvSpPr/>
          <p:nvPr/>
        </p:nvSpPr>
        <p:spPr>
          <a:xfrm flipV="true">
            <a:off x="5319728" y="4212800"/>
            <a:ext cx="12575282" cy="10426"/>
          </a:xfrm>
          <a:prstGeom prst="line">
            <a:avLst/>
          </a:prstGeom>
          <a:ln cap="flat" w="19050">
            <a:solidFill>
              <a:srgbClr val="C85711"/>
            </a:solidFill>
            <a:prstDash val="solid"/>
            <a:headEnd type="none" len="sm" w="sm"/>
            <a:tailEnd type="none" len="sm" w="sm"/>
          </a:ln>
        </p:spPr>
      </p:sp>
      <p:sp>
        <p:nvSpPr>
          <p:cNvPr name="Freeform 7" id="7"/>
          <p:cNvSpPr/>
          <p:nvPr/>
        </p:nvSpPr>
        <p:spPr>
          <a:xfrm flipH="false" flipV="false" rot="0">
            <a:off x="9608608" y="626660"/>
            <a:ext cx="2244415" cy="2787649"/>
          </a:xfrm>
          <a:custGeom>
            <a:avLst/>
            <a:gdLst/>
            <a:ahLst/>
            <a:cxnLst/>
            <a:rect r="r" b="b" t="t" l="l"/>
            <a:pathLst>
              <a:path h="2787649" w="2244415">
                <a:moveTo>
                  <a:pt x="0" y="0"/>
                </a:moveTo>
                <a:lnTo>
                  <a:pt x="2244416" y="0"/>
                </a:lnTo>
                <a:lnTo>
                  <a:pt x="2244416" y="2787649"/>
                </a:lnTo>
                <a:lnTo>
                  <a:pt x="0" y="27876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3960660" y="1846864"/>
            <a:ext cx="1332863" cy="1636327"/>
          </a:xfrm>
          <a:custGeom>
            <a:avLst/>
            <a:gdLst/>
            <a:ahLst/>
            <a:cxnLst/>
            <a:rect r="r" b="b" t="t" l="l"/>
            <a:pathLst>
              <a:path h="1636327" w="1332863">
                <a:moveTo>
                  <a:pt x="0" y="0"/>
                </a:moveTo>
                <a:lnTo>
                  <a:pt x="1332863" y="0"/>
                </a:lnTo>
                <a:lnTo>
                  <a:pt x="1332863" y="1636327"/>
                </a:lnTo>
                <a:lnTo>
                  <a:pt x="0" y="163632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9" id="9"/>
          <p:cNvSpPr/>
          <p:nvPr/>
        </p:nvSpPr>
        <p:spPr>
          <a:xfrm flipH="false" flipV="false" rot="0">
            <a:off x="6986741" y="8841902"/>
            <a:ext cx="11301259" cy="1426784"/>
          </a:xfrm>
          <a:custGeom>
            <a:avLst/>
            <a:gdLst/>
            <a:ahLst/>
            <a:cxnLst/>
            <a:rect r="r" b="b" t="t" l="l"/>
            <a:pathLst>
              <a:path h="1426784" w="11301259">
                <a:moveTo>
                  <a:pt x="0" y="0"/>
                </a:moveTo>
                <a:lnTo>
                  <a:pt x="11301259" y="0"/>
                </a:lnTo>
                <a:lnTo>
                  <a:pt x="11301259" y="1426784"/>
                </a:lnTo>
                <a:lnTo>
                  <a:pt x="0" y="1426784"/>
                </a:lnTo>
                <a:lnTo>
                  <a:pt x="0" y="0"/>
                </a:lnTo>
                <a:close/>
              </a:path>
            </a:pathLst>
          </a:custGeom>
          <a:blipFill>
            <a:blip r:embed="rId6"/>
            <a:stretch>
              <a:fillRect l="0" t="0" r="0" b="0"/>
            </a:stretch>
          </a:blipFill>
        </p:spPr>
      </p:sp>
      <p:sp>
        <p:nvSpPr>
          <p:cNvPr name="Freeform 10" id="10"/>
          <p:cNvSpPr/>
          <p:nvPr/>
        </p:nvSpPr>
        <p:spPr>
          <a:xfrm flipH="false" flipV="false" rot="0">
            <a:off x="7157583" y="9078093"/>
            <a:ext cx="1009023" cy="1000194"/>
          </a:xfrm>
          <a:custGeom>
            <a:avLst/>
            <a:gdLst/>
            <a:ahLst/>
            <a:cxnLst/>
            <a:rect r="r" b="b" t="t" l="l"/>
            <a:pathLst>
              <a:path h="1000194" w="1009023">
                <a:moveTo>
                  <a:pt x="0" y="0"/>
                </a:moveTo>
                <a:lnTo>
                  <a:pt x="1009023" y="0"/>
                </a:lnTo>
                <a:lnTo>
                  <a:pt x="1009023" y="1000194"/>
                </a:lnTo>
                <a:lnTo>
                  <a:pt x="0" y="10001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1" id="11"/>
          <p:cNvSpPr/>
          <p:nvPr/>
        </p:nvSpPr>
        <p:spPr>
          <a:xfrm flipH="false" flipV="false" rot="0">
            <a:off x="8495614" y="9078093"/>
            <a:ext cx="1009023" cy="1000194"/>
          </a:xfrm>
          <a:custGeom>
            <a:avLst/>
            <a:gdLst/>
            <a:ahLst/>
            <a:cxnLst/>
            <a:rect r="r" b="b" t="t" l="l"/>
            <a:pathLst>
              <a:path h="1000194" w="1009023">
                <a:moveTo>
                  <a:pt x="0" y="0"/>
                </a:moveTo>
                <a:lnTo>
                  <a:pt x="1009023" y="0"/>
                </a:lnTo>
                <a:lnTo>
                  <a:pt x="1009023" y="1000194"/>
                </a:lnTo>
                <a:lnTo>
                  <a:pt x="0" y="10001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2" id="12"/>
          <p:cNvSpPr/>
          <p:nvPr/>
        </p:nvSpPr>
        <p:spPr>
          <a:xfrm flipH="false" flipV="false" rot="0">
            <a:off x="9976638" y="9078093"/>
            <a:ext cx="1009023" cy="1000194"/>
          </a:xfrm>
          <a:custGeom>
            <a:avLst/>
            <a:gdLst/>
            <a:ahLst/>
            <a:cxnLst/>
            <a:rect r="r" b="b" t="t" l="l"/>
            <a:pathLst>
              <a:path h="1000194" w="1009023">
                <a:moveTo>
                  <a:pt x="0" y="0"/>
                </a:moveTo>
                <a:lnTo>
                  <a:pt x="1009023" y="0"/>
                </a:lnTo>
                <a:lnTo>
                  <a:pt x="1009023" y="1000194"/>
                </a:lnTo>
                <a:lnTo>
                  <a:pt x="0" y="10001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0">
            <a:off x="287419" y="5561515"/>
            <a:ext cx="3699803" cy="3993779"/>
          </a:xfrm>
          <a:custGeom>
            <a:avLst/>
            <a:gdLst/>
            <a:ahLst/>
            <a:cxnLst/>
            <a:rect r="r" b="b" t="t" l="l"/>
            <a:pathLst>
              <a:path h="3993779" w="3699803">
                <a:moveTo>
                  <a:pt x="0" y="0"/>
                </a:moveTo>
                <a:lnTo>
                  <a:pt x="3699803" y="0"/>
                </a:lnTo>
                <a:lnTo>
                  <a:pt x="3699803" y="3993779"/>
                </a:lnTo>
                <a:lnTo>
                  <a:pt x="0" y="3993779"/>
                </a:lnTo>
                <a:lnTo>
                  <a:pt x="0" y="0"/>
                </a:lnTo>
                <a:close/>
              </a:path>
            </a:pathLst>
          </a:custGeom>
          <a:blipFill>
            <a:blip r:embed="rId9"/>
            <a:stretch>
              <a:fillRect l="0" t="0" r="0" b="0"/>
            </a:stretch>
          </a:blipFill>
        </p:spPr>
      </p:sp>
      <p:sp>
        <p:nvSpPr>
          <p:cNvPr name="Freeform 14" id="14"/>
          <p:cNvSpPr/>
          <p:nvPr/>
        </p:nvSpPr>
        <p:spPr>
          <a:xfrm flipH="false" flipV="false" rot="0">
            <a:off x="15928485" y="141655"/>
            <a:ext cx="2244415" cy="2787649"/>
          </a:xfrm>
          <a:custGeom>
            <a:avLst/>
            <a:gdLst/>
            <a:ahLst/>
            <a:cxnLst/>
            <a:rect r="r" b="b" t="t" l="l"/>
            <a:pathLst>
              <a:path h="2787649" w="2244415">
                <a:moveTo>
                  <a:pt x="0" y="0"/>
                </a:moveTo>
                <a:lnTo>
                  <a:pt x="2244416" y="0"/>
                </a:lnTo>
                <a:lnTo>
                  <a:pt x="2244416" y="2787649"/>
                </a:lnTo>
                <a:lnTo>
                  <a:pt x="0" y="27876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12304627" y="210536"/>
            <a:ext cx="1332863" cy="1636327"/>
          </a:xfrm>
          <a:custGeom>
            <a:avLst/>
            <a:gdLst/>
            <a:ahLst/>
            <a:cxnLst/>
            <a:rect r="r" b="b" t="t" l="l"/>
            <a:pathLst>
              <a:path h="1636327" w="1332863">
                <a:moveTo>
                  <a:pt x="0" y="0"/>
                </a:moveTo>
                <a:lnTo>
                  <a:pt x="1332863" y="0"/>
                </a:lnTo>
                <a:lnTo>
                  <a:pt x="1332863" y="1636328"/>
                </a:lnTo>
                <a:lnTo>
                  <a:pt x="0" y="16363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6" id="16"/>
          <p:cNvSpPr/>
          <p:nvPr/>
        </p:nvSpPr>
        <p:spPr>
          <a:xfrm flipH="false" flipV="false" rot="0">
            <a:off x="5239174" y="141655"/>
            <a:ext cx="3606173" cy="3272654"/>
          </a:xfrm>
          <a:custGeom>
            <a:avLst/>
            <a:gdLst/>
            <a:ahLst/>
            <a:cxnLst/>
            <a:rect r="r" b="b" t="t" l="l"/>
            <a:pathLst>
              <a:path h="3272654" w="3606173">
                <a:moveTo>
                  <a:pt x="0" y="0"/>
                </a:moveTo>
                <a:lnTo>
                  <a:pt x="3606173" y="0"/>
                </a:lnTo>
                <a:lnTo>
                  <a:pt x="3606173" y="3272654"/>
                </a:lnTo>
                <a:lnTo>
                  <a:pt x="0" y="3272654"/>
                </a:lnTo>
                <a:lnTo>
                  <a:pt x="0" y="0"/>
                </a:lnTo>
                <a:close/>
              </a:path>
            </a:pathLst>
          </a:custGeom>
          <a:blipFill>
            <a:blip r:embed="rId10"/>
            <a:stretch>
              <a:fillRect l="0" t="0" r="0" b="0"/>
            </a:stretch>
          </a:blipFill>
        </p:spPr>
      </p:sp>
      <p:sp>
        <p:nvSpPr>
          <p:cNvPr name="Freeform 17" id="17"/>
          <p:cNvSpPr/>
          <p:nvPr/>
        </p:nvSpPr>
        <p:spPr>
          <a:xfrm flipH="false" flipV="false" rot="10728976">
            <a:off x="1527289" y="2561947"/>
            <a:ext cx="3741998" cy="2876661"/>
          </a:xfrm>
          <a:custGeom>
            <a:avLst/>
            <a:gdLst/>
            <a:ahLst/>
            <a:cxnLst/>
            <a:rect r="r" b="b" t="t" l="l"/>
            <a:pathLst>
              <a:path h="2876661" w="3741998">
                <a:moveTo>
                  <a:pt x="0" y="0"/>
                </a:moveTo>
                <a:lnTo>
                  <a:pt x="3741998" y="0"/>
                </a:lnTo>
                <a:lnTo>
                  <a:pt x="3741998" y="2876661"/>
                </a:lnTo>
                <a:lnTo>
                  <a:pt x="0" y="2876661"/>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8" id="18"/>
          <p:cNvSpPr txBox="true"/>
          <p:nvPr/>
        </p:nvSpPr>
        <p:spPr>
          <a:xfrm rot="0">
            <a:off x="2137321" y="36880"/>
            <a:ext cx="3182392" cy="863600"/>
          </a:xfrm>
          <a:prstGeom prst="rect">
            <a:avLst/>
          </a:prstGeom>
        </p:spPr>
        <p:txBody>
          <a:bodyPr anchor="t" rtlCol="false" tIns="0" lIns="0" bIns="0" rIns="0">
            <a:spAutoFit/>
          </a:bodyPr>
          <a:lstStyle/>
          <a:p>
            <a:pPr algn="ctr">
              <a:lnSpc>
                <a:spcPts val="7000"/>
              </a:lnSpc>
            </a:pPr>
            <a:r>
              <a:rPr lang="en-US" sz="5000" b="true">
                <a:solidFill>
                  <a:srgbClr val="1F0E03"/>
                </a:solidFill>
                <a:latin typeface="Canva Sans Bold"/>
                <a:ea typeface="Canva Sans Bold"/>
                <a:cs typeface="Canva Sans Bold"/>
                <a:sym typeface="Canva Sans Bold"/>
              </a:rPr>
              <a:t>From This </a:t>
            </a:r>
          </a:p>
        </p:txBody>
      </p:sp>
      <p:sp>
        <p:nvSpPr>
          <p:cNvPr name="TextBox 19" id="19"/>
          <p:cNvSpPr txBox="true"/>
          <p:nvPr/>
        </p:nvSpPr>
        <p:spPr>
          <a:xfrm rot="0">
            <a:off x="3987222" y="7782719"/>
            <a:ext cx="2304604" cy="863600"/>
          </a:xfrm>
          <a:prstGeom prst="rect">
            <a:avLst/>
          </a:prstGeom>
        </p:spPr>
        <p:txBody>
          <a:bodyPr anchor="t" rtlCol="false" tIns="0" lIns="0" bIns="0" rIns="0">
            <a:spAutoFit/>
          </a:bodyPr>
          <a:lstStyle/>
          <a:p>
            <a:pPr algn="ctr">
              <a:lnSpc>
                <a:spcPts val="7000"/>
              </a:lnSpc>
            </a:pPr>
            <a:r>
              <a:rPr lang="en-US" sz="5000" b="true">
                <a:solidFill>
                  <a:srgbClr val="1F0E03"/>
                </a:solidFill>
                <a:latin typeface="Canva Sans Bold"/>
                <a:ea typeface="Canva Sans Bold"/>
                <a:cs typeface="Canva Sans Bold"/>
                <a:sym typeface="Canva Sans Bold"/>
              </a:rPr>
              <a:t>To This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DFC1AF"/>
        </a:solidFill>
      </p:bgPr>
    </p:bg>
    <p:spTree>
      <p:nvGrpSpPr>
        <p:cNvPr id="1" name=""/>
        <p:cNvGrpSpPr/>
        <p:nvPr/>
      </p:nvGrpSpPr>
      <p:grpSpPr>
        <a:xfrm>
          <a:off x="0" y="0"/>
          <a:ext cx="0" cy="0"/>
          <a:chOff x="0" y="0"/>
          <a:chExt cx="0" cy="0"/>
        </a:xfrm>
      </p:grpSpPr>
      <p:sp>
        <p:nvSpPr>
          <p:cNvPr name="AutoShape 2" id="2"/>
          <p:cNvSpPr/>
          <p:nvPr/>
        </p:nvSpPr>
        <p:spPr>
          <a:xfrm>
            <a:off x="6461413" y="3430212"/>
            <a:ext cx="0" cy="5228976"/>
          </a:xfrm>
          <a:prstGeom prst="line">
            <a:avLst/>
          </a:prstGeom>
          <a:ln cap="flat" w="19050">
            <a:solidFill>
              <a:srgbClr val="C85711"/>
            </a:solidFill>
            <a:prstDash val="solid"/>
            <a:headEnd type="none" len="sm" w="sm"/>
            <a:tailEnd type="none" len="sm" w="sm"/>
          </a:ln>
        </p:spPr>
      </p:sp>
      <p:sp>
        <p:nvSpPr>
          <p:cNvPr name="AutoShape 3" id="3"/>
          <p:cNvSpPr/>
          <p:nvPr/>
        </p:nvSpPr>
        <p:spPr>
          <a:xfrm>
            <a:off x="12109060" y="3430212"/>
            <a:ext cx="0" cy="5228976"/>
          </a:xfrm>
          <a:prstGeom prst="line">
            <a:avLst/>
          </a:prstGeom>
          <a:ln cap="flat" w="19050">
            <a:solidFill>
              <a:srgbClr val="C85711"/>
            </a:solidFill>
            <a:prstDash val="solid"/>
            <a:headEnd type="none" len="sm" w="sm"/>
            <a:tailEnd type="none" len="sm" w="sm"/>
          </a:ln>
        </p:spPr>
      </p:sp>
      <p:grpSp>
        <p:nvGrpSpPr>
          <p:cNvPr name="Group 4" id="4"/>
          <p:cNvGrpSpPr>
            <a:grpSpLocks noChangeAspect="true"/>
          </p:cNvGrpSpPr>
          <p:nvPr/>
        </p:nvGrpSpPr>
        <p:grpSpPr>
          <a:xfrm rot="0">
            <a:off x="7902244" y="3774740"/>
            <a:ext cx="2483512" cy="2692446"/>
            <a:chOff x="0" y="0"/>
            <a:chExt cx="5857240" cy="6350000"/>
          </a:xfrm>
        </p:grpSpPr>
        <p:sp>
          <p:nvSpPr>
            <p:cNvPr name="Freeform 5" id="5"/>
            <p:cNvSpPr/>
            <p:nvPr/>
          </p:nvSpPr>
          <p:spPr>
            <a:xfrm flipH="false" flipV="false" rot="0">
              <a:off x="0" y="0"/>
              <a:ext cx="5857240" cy="6350000"/>
            </a:xfrm>
            <a:custGeom>
              <a:avLst/>
              <a:gdLst/>
              <a:ahLst/>
              <a:cxnLst/>
              <a:rect r="r" b="b" t="t" l="l"/>
              <a:pathLst>
                <a:path h="6350000" w="5857240">
                  <a:moveTo>
                    <a:pt x="2928620" y="0"/>
                  </a:moveTo>
                  <a:lnTo>
                    <a:pt x="2928620" y="0"/>
                  </a:lnTo>
                  <a:cubicBezTo>
                    <a:pt x="4546600" y="0"/>
                    <a:pt x="5857240" y="1310640"/>
                    <a:pt x="5857240" y="2928620"/>
                  </a:cubicBezTo>
                  <a:lnTo>
                    <a:pt x="5857240" y="6350000"/>
                  </a:lnTo>
                  <a:lnTo>
                    <a:pt x="5857240" y="6350000"/>
                  </a:lnTo>
                  <a:lnTo>
                    <a:pt x="0" y="6350000"/>
                  </a:lnTo>
                  <a:lnTo>
                    <a:pt x="0" y="6350000"/>
                  </a:lnTo>
                  <a:lnTo>
                    <a:pt x="0" y="2928620"/>
                  </a:lnTo>
                  <a:cubicBezTo>
                    <a:pt x="0" y="1310640"/>
                    <a:pt x="1310640" y="0"/>
                    <a:pt x="2928620" y="0"/>
                  </a:cubicBezTo>
                  <a:close/>
                </a:path>
              </a:pathLst>
            </a:custGeom>
            <a:blipFill>
              <a:blip r:embed="rId2"/>
              <a:stretch>
                <a:fillRect l="-31360" t="0" r="-31360" b="0"/>
              </a:stretch>
            </a:blipFill>
          </p:spPr>
        </p:sp>
      </p:grpSp>
      <p:sp>
        <p:nvSpPr>
          <p:cNvPr name="Freeform 6" id="6"/>
          <p:cNvSpPr/>
          <p:nvPr/>
        </p:nvSpPr>
        <p:spPr>
          <a:xfrm flipH="false" flipV="false" rot="442618">
            <a:off x="-1886859" y="163145"/>
            <a:ext cx="5345318" cy="2209116"/>
          </a:xfrm>
          <a:custGeom>
            <a:avLst/>
            <a:gdLst/>
            <a:ahLst/>
            <a:cxnLst/>
            <a:rect r="r" b="b" t="t" l="l"/>
            <a:pathLst>
              <a:path h="2209116" w="5345318">
                <a:moveTo>
                  <a:pt x="0" y="0"/>
                </a:moveTo>
                <a:lnTo>
                  <a:pt x="5345318" y="0"/>
                </a:lnTo>
                <a:lnTo>
                  <a:pt x="5345318" y="2209116"/>
                </a:lnTo>
                <a:lnTo>
                  <a:pt x="0" y="22091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7" id="7"/>
          <p:cNvSpPr/>
          <p:nvPr/>
        </p:nvSpPr>
        <p:spPr>
          <a:xfrm flipH="false" flipV="false" rot="-1087220">
            <a:off x="14603087" y="9050973"/>
            <a:ext cx="5345318" cy="2209116"/>
          </a:xfrm>
          <a:custGeom>
            <a:avLst/>
            <a:gdLst/>
            <a:ahLst/>
            <a:cxnLst/>
            <a:rect r="r" b="b" t="t" l="l"/>
            <a:pathLst>
              <a:path h="2209116" w="5345318">
                <a:moveTo>
                  <a:pt x="0" y="0"/>
                </a:moveTo>
                <a:lnTo>
                  <a:pt x="5345319" y="0"/>
                </a:lnTo>
                <a:lnTo>
                  <a:pt x="5345319" y="2209115"/>
                </a:lnTo>
                <a:lnTo>
                  <a:pt x="0" y="220911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grpSp>
        <p:nvGrpSpPr>
          <p:cNvPr name="Group 8" id="8"/>
          <p:cNvGrpSpPr>
            <a:grpSpLocks noChangeAspect="true"/>
          </p:cNvGrpSpPr>
          <p:nvPr/>
        </p:nvGrpSpPr>
        <p:grpSpPr>
          <a:xfrm rot="0">
            <a:off x="2336403" y="3774740"/>
            <a:ext cx="2483512" cy="2692446"/>
            <a:chOff x="0" y="0"/>
            <a:chExt cx="5857240" cy="6350000"/>
          </a:xfrm>
        </p:grpSpPr>
        <p:sp>
          <p:nvSpPr>
            <p:cNvPr name="Freeform 9" id="9"/>
            <p:cNvSpPr/>
            <p:nvPr/>
          </p:nvSpPr>
          <p:spPr>
            <a:xfrm flipH="false" flipV="false" rot="0">
              <a:off x="0" y="0"/>
              <a:ext cx="5857240" cy="6350000"/>
            </a:xfrm>
            <a:custGeom>
              <a:avLst/>
              <a:gdLst/>
              <a:ahLst/>
              <a:cxnLst/>
              <a:rect r="r" b="b" t="t" l="l"/>
              <a:pathLst>
                <a:path h="6350000" w="5857240">
                  <a:moveTo>
                    <a:pt x="2928620" y="0"/>
                  </a:moveTo>
                  <a:lnTo>
                    <a:pt x="2928620" y="0"/>
                  </a:lnTo>
                  <a:cubicBezTo>
                    <a:pt x="4546600" y="0"/>
                    <a:pt x="5857240" y="1310640"/>
                    <a:pt x="5857240" y="2928620"/>
                  </a:cubicBezTo>
                  <a:lnTo>
                    <a:pt x="5857240" y="6350000"/>
                  </a:lnTo>
                  <a:lnTo>
                    <a:pt x="5857240" y="6350000"/>
                  </a:lnTo>
                  <a:lnTo>
                    <a:pt x="0" y="6350000"/>
                  </a:lnTo>
                  <a:lnTo>
                    <a:pt x="0" y="6350000"/>
                  </a:lnTo>
                  <a:lnTo>
                    <a:pt x="0" y="2928620"/>
                  </a:lnTo>
                  <a:cubicBezTo>
                    <a:pt x="0" y="1310640"/>
                    <a:pt x="1310640" y="0"/>
                    <a:pt x="2928620" y="0"/>
                  </a:cubicBezTo>
                  <a:close/>
                </a:path>
              </a:pathLst>
            </a:custGeom>
            <a:blipFill>
              <a:blip r:embed="rId5"/>
              <a:stretch>
                <a:fillRect l="-21915" t="0" r="-21915" b="0"/>
              </a:stretch>
            </a:blipFill>
          </p:spPr>
        </p:sp>
      </p:grpSp>
      <p:grpSp>
        <p:nvGrpSpPr>
          <p:cNvPr name="Group 10" id="10"/>
          <p:cNvGrpSpPr>
            <a:grpSpLocks noChangeAspect="true"/>
          </p:cNvGrpSpPr>
          <p:nvPr/>
        </p:nvGrpSpPr>
        <p:grpSpPr>
          <a:xfrm rot="0">
            <a:off x="13477610" y="3774740"/>
            <a:ext cx="2483512" cy="2692446"/>
            <a:chOff x="0" y="0"/>
            <a:chExt cx="5857240" cy="6350000"/>
          </a:xfrm>
        </p:grpSpPr>
        <p:sp>
          <p:nvSpPr>
            <p:cNvPr name="Freeform 11" id="11"/>
            <p:cNvSpPr/>
            <p:nvPr/>
          </p:nvSpPr>
          <p:spPr>
            <a:xfrm flipH="false" flipV="false" rot="0">
              <a:off x="0" y="0"/>
              <a:ext cx="5857240" cy="6350000"/>
            </a:xfrm>
            <a:custGeom>
              <a:avLst/>
              <a:gdLst/>
              <a:ahLst/>
              <a:cxnLst/>
              <a:rect r="r" b="b" t="t" l="l"/>
              <a:pathLst>
                <a:path h="6350000" w="5857240">
                  <a:moveTo>
                    <a:pt x="2928620" y="0"/>
                  </a:moveTo>
                  <a:lnTo>
                    <a:pt x="2928620" y="0"/>
                  </a:lnTo>
                  <a:cubicBezTo>
                    <a:pt x="4546600" y="0"/>
                    <a:pt x="5857240" y="1310640"/>
                    <a:pt x="5857240" y="2928620"/>
                  </a:cubicBezTo>
                  <a:lnTo>
                    <a:pt x="5857240" y="6350000"/>
                  </a:lnTo>
                  <a:lnTo>
                    <a:pt x="5857240" y="6350000"/>
                  </a:lnTo>
                  <a:lnTo>
                    <a:pt x="0" y="6350000"/>
                  </a:lnTo>
                  <a:lnTo>
                    <a:pt x="0" y="6350000"/>
                  </a:lnTo>
                  <a:lnTo>
                    <a:pt x="0" y="2928620"/>
                  </a:lnTo>
                  <a:cubicBezTo>
                    <a:pt x="0" y="1310640"/>
                    <a:pt x="1310640" y="0"/>
                    <a:pt x="2928620" y="0"/>
                  </a:cubicBezTo>
                  <a:close/>
                </a:path>
              </a:pathLst>
            </a:custGeom>
            <a:blipFill>
              <a:blip r:embed="rId6"/>
              <a:stretch>
                <a:fillRect l="0" t="-19353" r="0" b="-19353"/>
              </a:stretch>
            </a:blipFill>
          </p:spPr>
        </p:sp>
      </p:grpSp>
      <p:sp>
        <p:nvSpPr>
          <p:cNvPr name="Freeform 12" id="12"/>
          <p:cNvSpPr/>
          <p:nvPr/>
        </p:nvSpPr>
        <p:spPr>
          <a:xfrm flipH="false" flipV="false" rot="0">
            <a:off x="14091980" y="-170874"/>
            <a:ext cx="6067409" cy="2399147"/>
          </a:xfrm>
          <a:custGeom>
            <a:avLst/>
            <a:gdLst/>
            <a:ahLst/>
            <a:cxnLst/>
            <a:rect r="r" b="b" t="t" l="l"/>
            <a:pathLst>
              <a:path h="2399147" w="6067409">
                <a:moveTo>
                  <a:pt x="0" y="0"/>
                </a:moveTo>
                <a:lnTo>
                  <a:pt x="6067409" y="0"/>
                </a:lnTo>
                <a:lnTo>
                  <a:pt x="6067409" y="2399148"/>
                </a:lnTo>
                <a:lnTo>
                  <a:pt x="0" y="239914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6807253">
            <a:off x="-2883099" y="8058726"/>
            <a:ext cx="6067409" cy="2399147"/>
          </a:xfrm>
          <a:custGeom>
            <a:avLst/>
            <a:gdLst/>
            <a:ahLst/>
            <a:cxnLst/>
            <a:rect r="r" b="b" t="t" l="l"/>
            <a:pathLst>
              <a:path h="2399147" w="6067409">
                <a:moveTo>
                  <a:pt x="0" y="0"/>
                </a:moveTo>
                <a:lnTo>
                  <a:pt x="6067409" y="0"/>
                </a:lnTo>
                <a:lnTo>
                  <a:pt x="6067409" y="2399148"/>
                </a:lnTo>
                <a:lnTo>
                  <a:pt x="0" y="239914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TextBox 14" id="14"/>
          <p:cNvSpPr txBox="true"/>
          <p:nvPr/>
        </p:nvSpPr>
        <p:spPr>
          <a:xfrm rot="0">
            <a:off x="3578159" y="443945"/>
            <a:ext cx="11662614" cy="1004572"/>
          </a:xfrm>
          <a:prstGeom prst="rect">
            <a:avLst/>
          </a:prstGeom>
        </p:spPr>
        <p:txBody>
          <a:bodyPr anchor="t" rtlCol="false" tIns="0" lIns="0" bIns="0" rIns="0">
            <a:spAutoFit/>
          </a:bodyPr>
          <a:lstStyle/>
          <a:p>
            <a:pPr algn="ctr" marL="0" indent="0" lvl="0">
              <a:lnSpc>
                <a:spcPts val="7840"/>
              </a:lnSpc>
              <a:spcBef>
                <a:spcPct val="0"/>
              </a:spcBef>
            </a:pPr>
            <a:r>
              <a:rPr lang="en-US" sz="7000">
                <a:solidFill>
                  <a:srgbClr val="1F0E03"/>
                </a:solidFill>
                <a:latin typeface="Radley"/>
                <a:ea typeface="Radley"/>
                <a:cs typeface="Radley"/>
                <a:sym typeface="Radley"/>
              </a:rPr>
              <a:t>Visual Classroom hints </a:t>
            </a:r>
          </a:p>
        </p:txBody>
      </p:sp>
      <p:grpSp>
        <p:nvGrpSpPr>
          <p:cNvPr name="Group 15" id="15"/>
          <p:cNvGrpSpPr/>
          <p:nvPr/>
        </p:nvGrpSpPr>
        <p:grpSpPr>
          <a:xfrm rot="0">
            <a:off x="1954053" y="6989308"/>
            <a:ext cx="3248212" cy="2221810"/>
            <a:chOff x="0" y="0"/>
            <a:chExt cx="4330949" cy="2962413"/>
          </a:xfrm>
        </p:grpSpPr>
        <p:sp>
          <p:nvSpPr>
            <p:cNvPr name="TextBox 16" id="16"/>
            <p:cNvSpPr txBox="true"/>
            <p:nvPr/>
          </p:nvSpPr>
          <p:spPr>
            <a:xfrm rot="0">
              <a:off x="0" y="0"/>
              <a:ext cx="4330949" cy="698500"/>
            </a:xfrm>
            <a:prstGeom prst="rect">
              <a:avLst/>
            </a:prstGeom>
          </p:spPr>
          <p:txBody>
            <a:bodyPr anchor="t" rtlCol="false" tIns="0" lIns="0" bIns="0" rIns="0">
              <a:spAutoFit/>
            </a:bodyPr>
            <a:lstStyle/>
            <a:p>
              <a:pPr algn="ctr" marL="0" indent="0" lvl="0">
                <a:lnSpc>
                  <a:spcPts val="4199"/>
                </a:lnSpc>
              </a:pPr>
              <a:r>
                <a:rPr lang="en-US" sz="3499">
                  <a:solidFill>
                    <a:srgbClr val="1F0E03"/>
                  </a:solidFill>
                  <a:latin typeface="Radley"/>
                  <a:ea typeface="Radley"/>
                  <a:cs typeface="Radley"/>
                  <a:sym typeface="Radley"/>
                </a:rPr>
                <a:t>Location </a:t>
              </a:r>
            </a:p>
          </p:txBody>
        </p:sp>
        <p:sp>
          <p:nvSpPr>
            <p:cNvPr name="TextBox 17" id="17"/>
            <p:cNvSpPr txBox="true"/>
            <p:nvPr/>
          </p:nvSpPr>
          <p:spPr>
            <a:xfrm rot="0">
              <a:off x="0" y="868394"/>
              <a:ext cx="4330949" cy="2094018"/>
            </a:xfrm>
            <a:prstGeom prst="rect">
              <a:avLst/>
            </a:prstGeom>
          </p:spPr>
          <p:txBody>
            <a:bodyPr anchor="t" rtlCol="false" tIns="0" lIns="0" bIns="0" rIns="0">
              <a:spAutoFit/>
            </a:bodyPr>
            <a:lstStyle/>
            <a:p>
              <a:pPr algn="ctr" marL="0" indent="0" lvl="0">
                <a:lnSpc>
                  <a:spcPts val="3079"/>
                </a:lnSpc>
              </a:pPr>
              <a:r>
                <a:rPr lang="en-US" sz="2199">
                  <a:solidFill>
                    <a:srgbClr val="1F0E03"/>
                  </a:solidFill>
                  <a:latin typeface="Carlito"/>
                  <a:ea typeface="Carlito"/>
                  <a:cs typeface="Carlito"/>
                  <a:sym typeface="Carlito"/>
                </a:rPr>
                <a:t>Using location visuals rather than subjects to reduce anxiety and keep learning personalised. </a:t>
              </a:r>
            </a:p>
          </p:txBody>
        </p:sp>
      </p:grpSp>
      <p:grpSp>
        <p:nvGrpSpPr>
          <p:cNvPr name="Group 18" id="18"/>
          <p:cNvGrpSpPr/>
          <p:nvPr/>
        </p:nvGrpSpPr>
        <p:grpSpPr>
          <a:xfrm rot="0">
            <a:off x="7519894" y="6989308"/>
            <a:ext cx="3248212" cy="2221810"/>
            <a:chOff x="0" y="0"/>
            <a:chExt cx="4330949" cy="2962413"/>
          </a:xfrm>
        </p:grpSpPr>
        <p:sp>
          <p:nvSpPr>
            <p:cNvPr name="TextBox 19" id="19"/>
            <p:cNvSpPr txBox="true"/>
            <p:nvPr/>
          </p:nvSpPr>
          <p:spPr>
            <a:xfrm rot="0">
              <a:off x="0" y="0"/>
              <a:ext cx="4330949" cy="698500"/>
            </a:xfrm>
            <a:prstGeom prst="rect">
              <a:avLst/>
            </a:prstGeom>
          </p:spPr>
          <p:txBody>
            <a:bodyPr anchor="t" rtlCol="false" tIns="0" lIns="0" bIns="0" rIns="0">
              <a:spAutoFit/>
            </a:bodyPr>
            <a:lstStyle/>
            <a:p>
              <a:pPr algn="ctr" marL="0" indent="0" lvl="0">
                <a:lnSpc>
                  <a:spcPts val="4199"/>
                </a:lnSpc>
              </a:pPr>
              <a:r>
                <a:rPr lang="en-US" sz="3499">
                  <a:solidFill>
                    <a:srgbClr val="1F0E03"/>
                  </a:solidFill>
                  <a:latin typeface="Radley"/>
                  <a:ea typeface="Radley"/>
                  <a:cs typeface="Radley"/>
                  <a:sym typeface="Radley"/>
                </a:rPr>
                <a:t>Minimal</a:t>
              </a:r>
            </a:p>
          </p:txBody>
        </p:sp>
        <p:sp>
          <p:nvSpPr>
            <p:cNvPr name="TextBox 20" id="20"/>
            <p:cNvSpPr txBox="true"/>
            <p:nvPr/>
          </p:nvSpPr>
          <p:spPr>
            <a:xfrm rot="0">
              <a:off x="0" y="868394"/>
              <a:ext cx="4330949" cy="2094018"/>
            </a:xfrm>
            <a:prstGeom prst="rect">
              <a:avLst/>
            </a:prstGeom>
          </p:spPr>
          <p:txBody>
            <a:bodyPr anchor="t" rtlCol="false" tIns="0" lIns="0" bIns="0" rIns="0">
              <a:spAutoFit/>
            </a:bodyPr>
            <a:lstStyle/>
            <a:p>
              <a:pPr algn="ctr" marL="0" indent="0" lvl="0">
                <a:lnSpc>
                  <a:spcPts val="3079"/>
                </a:lnSpc>
              </a:pPr>
              <a:r>
                <a:rPr lang="en-US" sz="2199">
                  <a:solidFill>
                    <a:srgbClr val="1F0E03"/>
                  </a:solidFill>
                  <a:latin typeface="Carlito"/>
                  <a:ea typeface="Carlito"/>
                  <a:cs typeface="Carlito"/>
                  <a:sym typeface="Carlito"/>
                </a:rPr>
                <a:t>Using less visuals will enable that staff can remain consistent in using them for pupils. </a:t>
              </a:r>
            </a:p>
          </p:txBody>
        </p:sp>
      </p:grpSp>
      <p:grpSp>
        <p:nvGrpSpPr>
          <p:cNvPr name="Group 21" id="21"/>
          <p:cNvGrpSpPr/>
          <p:nvPr/>
        </p:nvGrpSpPr>
        <p:grpSpPr>
          <a:xfrm rot="0">
            <a:off x="13085735" y="6989308"/>
            <a:ext cx="3248212" cy="1831285"/>
            <a:chOff x="0" y="0"/>
            <a:chExt cx="4330949" cy="2441713"/>
          </a:xfrm>
        </p:grpSpPr>
        <p:sp>
          <p:nvSpPr>
            <p:cNvPr name="TextBox 22" id="22"/>
            <p:cNvSpPr txBox="true"/>
            <p:nvPr/>
          </p:nvSpPr>
          <p:spPr>
            <a:xfrm rot="0">
              <a:off x="0" y="0"/>
              <a:ext cx="4330949" cy="698500"/>
            </a:xfrm>
            <a:prstGeom prst="rect">
              <a:avLst/>
            </a:prstGeom>
          </p:spPr>
          <p:txBody>
            <a:bodyPr anchor="t" rtlCol="false" tIns="0" lIns="0" bIns="0" rIns="0">
              <a:spAutoFit/>
            </a:bodyPr>
            <a:lstStyle/>
            <a:p>
              <a:pPr algn="ctr" marL="0" indent="0" lvl="0">
                <a:lnSpc>
                  <a:spcPts val="4199"/>
                </a:lnSpc>
              </a:pPr>
              <a:r>
                <a:rPr lang="en-US" sz="3499">
                  <a:solidFill>
                    <a:srgbClr val="1F0E03"/>
                  </a:solidFill>
                  <a:latin typeface="Radley"/>
                  <a:ea typeface="Radley"/>
                  <a:cs typeface="Radley"/>
                  <a:sym typeface="Radley"/>
                </a:rPr>
                <a:t>Organisation </a:t>
              </a:r>
            </a:p>
          </p:txBody>
        </p:sp>
        <p:sp>
          <p:nvSpPr>
            <p:cNvPr name="TextBox 23" id="23"/>
            <p:cNvSpPr txBox="true"/>
            <p:nvPr/>
          </p:nvSpPr>
          <p:spPr>
            <a:xfrm rot="0">
              <a:off x="0" y="868394"/>
              <a:ext cx="4330949" cy="1573318"/>
            </a:xfrm>
            <a:prstGeom prst="rect">
              <a:avLst/>
            </a:prstGeom>
          </p:spPr>
          <p:txBody>
            <a:bodyPr anchor="t" rtlCol="false" tIns="0" lIns="0" bIns="0" rIns="0">
              <a:spAutoFit/>
            </a:bodyPr>
            <a:lstStyle/>
            <a:p>
              <a:pPr algn="ctr" marL="0" indent="0" lvl="0">
                <a:lnSpc>
                  <a:spcPts val="3079"/>
                </a:lnSpc>
              </a:pPr>
              <a:r>
                <a:rPr lang="en-US" sz="2199">
                  <a:solidFill>
                    <a:srgbClr val="1F0E03"/>
                  </a:solidFill>
                  <a:latin typeface="Carlito"/>
                  <a:ea typeface="Carlito"/>
                  <a:cs typeface="Carlito"/>
                  <a:sym typeface="Carlito"/>
                </a:rPr>
                <a:t>Keep a masters file easily accessible with multiple copies of each visual.</a:t>
              </a: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FC1AF"/>
        </a:solidFill>
      </p:bgPr>
    </p:bg>
    <p:spTree>
      <p:nvGrpSpPr>
        <p:cNvPr id="1" name=""/>
        <p:cNvGrpSpPr/>
        <p:nvPr/>
      </p:nvGrpSpPr>
      <p:grpSpPr>
        <a:xfrm>
          <a:off x="0" y="0"/>
          <a:ext cx="0" cy="0"/>
          <a:chOff x="0" y="0"/>
          <a:chExt cx="0" cy="0"/>
        </a:xfrm>
      </p:grpSpPr>
      <p:sp>
        <p:nvSpPr>
          <p:cNvPr name="TextBox 2" id="2"/>
          <p:cNvSpPr txBox="true"/>
          <p:nvPr/>
        </p:nvSpPr>
        <p:spPr>
          <a:xfrm rot="0">
            <a:off x="5319720" y="4260425"/>
            <a:ext cx="12575282" cy="1562100"/>
          </a:xfrm>
          <a:prstGeom prst="rect">
            <a:avLst/>
          </a:prstGeom>
        </p:spPr>
        <p:txBody>
          <a:bodyPr anchor="t" rtlCol="false" tIns="0" lIns="0" bIns="0" rIns="0">
            <a:spAutoFit/>
          </a:bodyPr>
          <a:lstStyle/>
          <a:p>
            <a:pPr algn="ctr">
              <a:lnSpc>
                <a:spcPts val="6179"/>
              </a:lnSpc>
            </a:pPr>
            <a:r>
              <a:rPr lang="en-US" sz="5149">
                <a:solidFill>
                  <a:srgbClr val="1F0E03"/>
                </a:solidFill>
                <a:latin typeface="Radley"/>
                <a:ea typeface="Radley"/>
                <a:cs typeface="Radley"/>
                <a:sym typeface="Radley"/>
              </a:rPr>
              <a:t>Component two: </a:t>
            </a:r>
          </a:p>
          <a:p>
            <a:pPr algn="ctr" marL="0" indent="0" lvl="0">
              <a:lnSpc>
                <a:spcPts val="6179"/>
              </a:lnSpc>
              <a:spcBef>
                <a:spcPct val="0"/>
              </a:spcBef>
            </a:pPr>
            <a:r>
              <a:rPr lang="en-US" sz="5149">
                <a:solidFill>
                  <a:srgbClr val="1F0E03"/>
                </a:solidFill>
                <a:latin typeface="Radley"/>
                <a:ea typeface="Radley"/>
                <a:cs typeface="Radley"/>
                <a:sym typeface="Radley"/>
              </a:rPr>
              <a:t> Scheduled tasks </a:t>
            </a:r>
          </a:p>
        </p:txBody>
      </p:sp>
      <p:sp>
        <p:nvSpPr>
          <p:cNvPr name="AutoShape 3" id="3"/>
          <p:cNvSpPr/>
          <p:nvPr/>
        </p:nvSpPr>
        <p:spPr>
          <a:xfrm flipV="true">
            <a:off x="5319712" y="5974925"/>
            <a:ext cx="12575282" cy="10426"/>
          </a:xfrm>
          <a:prstGeom prst="line">
            <a:avLst/>
          </a:prstGeom>
          <a:ln cap="flat" w="19050">
            <a:solidFill>
              <a:srgbClr val="C85711"/>
            </a:solidFill>
            <a:prstDash val="solid"/>
            <a:headEnd type="none" len="sm" w="sm"/>
            <a:tailEnd type="none" len="sm" w="sm"/>
          </a:ln>
        </p:spPr>
      </p:sp>
      <p:sp>
        <p:nvSpPr>
          <p:cNvPr name="AutoShape 4" id="4"/>
          <p:cNvSpPr/>
          <p:nvPr/>
        </p:nvSpPr>
        <p:spPr>
          <a:xfrm flipV="true">
            <a:off x="5319704" y="4269950"/>
            <a:ext cx="12575282" cy="10426"/>
          </a:xfrm>
          <a:prstGeom prst="line">
            <a:avLst/>
          </a:prstGeom>
          <a:ln cap="flat" w="19050">
            <a:solidFill>
              <a:srgbClr val="C85711"/>
            </a:solidFill>
            <a:prstDash val="solid"/>
            <a:headEnd type="none" len="sm" w="sm"/>
            <a:tailEnd type="none" len="sm" w="sm"/>
          </a:ln>
        </p:spPr>
      </p:sp>
      <p:sp>
        <p:nvSpPr>
          <p:cNvPr name="Freeform 5" id="5"/>
          <p:cNvSpPr/>
          <p:nvPr/>
        </p:nvSpPr>
        <p:spPr>
          <a:xfrm flipH="false" flipV="false" rot="0">
            <a:off x="9608608" y="626660"/>
            <a:ext cx="2244415" cy="2787649"/>
          </a:xfrm>
          <a:custGeom>
            <a:avLst/>
            <a:gdLst/>
            <a:ahLst/>
            <a:cxnLst/>
            <a:rect r="r" b="b" t="t" l="l"/>
            <a:pathLst>
              <a:path h="2787649" w="2244415">
                <a:moveTo>
                  <a:pt x="0" y="0"/>
                </a:moveTo>
                <a:lnTo>
                  <a:pt x="2244416" y="0"/>
                </a:lnTo>
                <a:lnTo>
                  <a:pt x="2244416" y="2787649"/>
                </a:lnTo>
                <a:lnTo>
                  <a:pt x="0" y="27876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3960660" y="1846864"/>
            <a:ext cx="1332863" cy="1636327"/>
          </a:xfrm>
          <a:custGeom>
            <a:avLst/>
            <a:gdLst/>
            <a:ahLst/>
            <a:cxnLst/>
            <a:rect r="r" b="b" t="t" l="l"/>
            <a:pathLst>
              <a:path h="1636327" w="1332863">
                <a:moveTo>
                  <a:pt x="0" y="0"/>
                </a:moveTo>
                <a:lnTo>
                  <a:pt x="1332863" y="0"/>
                </a:lnTo>
                <a:lnTo>
                  <a:pt x="1332863" y="1636327"/>
                </a:lnTo>
                <a:lnTo>
                  <a:pt x="0" y="163632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0">
            <a:off x="15928485" y="141655"/>
            <a:ext cx="2244415" cy="2787649"/>
          </a:xfrm>
          <a:custGeom>
            <a:avLst/>
            <a:gdLst/>
            <a:ahLst/>
            <a:cxnLst/>
            <a:rect r="r" b="b" t="t" l="l"/>
            <a:pathLst>
              <a:path h="2787649" w="2244415">
                <a:moveTo>
                  <a:pt x="0" y="0"/>
                </a:moveTo>
                <a:lnTo>
                  <a:pt x="2244416" y="0"/>
                </a:lnTo>
                <a:lnTo>
                  <a:pt x="2244416" y="2787649"/>
                </a:lnTo>
                <a:lnTo>
                  <a:pt x="0" y="27876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2304627" y="210536"/>
            <a:ext cx="1332863" cy="1636327"/>
          </a:xfrm>
          <a:custGeom>
            <a:avLst/>
            <a:gdLst/>
            <a:ahLst/>
            <a:cxnLst/>
            <a:rect r="r" b="b" t="t" l="l"/>
            <a:pathLst>
              <a:path h="1636327" w="1332863">
                <a:moveTo>
                  <a:pt x="0" y="0"/>
                </a:moveTo>
                <a:lnTo>
                  <a:pt x="1332863" y="0"/>
                </a:lnTo>
                <a:lnTo>
                  <a:pt x="1332863" y="1636328"/>
                </a:lnTo>
                <a:lnTo>
                  <a:pt x="0" y="16363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9" id="9"/>
          <p:cNvSpPr/>
          <p:nvPr/>
        </p:nvSpPr>
        <p:spPr>
          <a:xfrm flipH="false" flipV="false" rot="0">
            <a:off x="6986741" y="8841902"/>
            <a:ext cx="11301259" cy="1426784"/>
          </a:xfrm>
          <a:custGeom>
            <a:avLst/>
            <a:gdLst/>
            <a:ahLst/>
            <a:cxnLst/>
            <a:rect r="r" b="b" t="t" l="l"/>
            <a:pathLst>
              <a:path h="1426784" w="11301259">
                <a:moveTo>
                  <a:pt x="0" y="0"/>
                </a:moveTo>
                <a:lnTo>
                  <a:pt x="11301259" y="0"/>
                </a:lnTo>
                <a:lnTo>
                  <a:pt x="11301259" y="1426784"/>
                </a:lnTo>
                <a:lnTo>
                  <a:pt x="0" y="1426784"/>
                </a:lnTo>
                <a:lnTo>
                  <a:pt x="0" y="0"/>
                </a:lnTo>
                <a:close/>
              </a:path>
            </a:pathLst>
          </a:custGeom>
          <a:blipFill>
            <a:blip r:embed="rId6"/>
            <a:stretch>
              <a:fillRect l="0" t="0" r="0" b="0"/>
            </a:stretch>
          </a:blipFill>
        </p:spPr>
      </p:sp>
      <p:sp>
        <p:nvSpPr>
          <p:cNvPr name="Freeform 10" id="10"/>
          <p:cNvSpPr/>
          <p:nvPr/>
        </p:nvSpPr>
        <p:spPr>
          <a:xfrm flipH="false" flipV="false" rot="0">
            <a:off x="7186358" y="9055197"/>
            <a:ext cx="1009023" cy="1000194"/>
          </a:xfrm>
          <a:custGeom>
            <a:avLst/>
            <a:gdLst/>
            <a:ahLst/>
            <a:cxnLst/>
            <a:rect r="r" b="b" t="t" l="l"/>
            <a:pathLst>
              <a:path h="1000194" w="1009023">
                <a:moveTo>
                  <a:pt x="0" y="0"/>
                </a:moveTo>
                <a:lnTo>
                  <a:pt x="1009023" y="0"/>
                </a:lnTo>
                <a:lnTo>
                  <a:pt x="1009023" y="1000194"/>
                </a:lnTo>
                <a:lnTo>
                  <a:pt x="0" y="10001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1" id="11"/>
          <p:cNvSpPr/>
          <p:nvPr/>
        </p:nvSpPr>
        <p:spPr>
          <a:xfrm flipH="false" flipV="false" rot="0">
            <a:off x="8460978" y="9055197"/>
            <a:ext cx="1009023" cy="1000194"/>
          </a:xfrm>
          <a:custGeom>
            <a:avLst/>
            <a:gdLst/>
            <a:ahLst/>
            <a:cxnLst/>
            <a:rect r="r" b="b" t="t" l="l"/>
            <a:pathLst>
              <a:path h="1000194" w="1009023">
                <a:moveTo>
                  <a:pt x="0" y="0"/>
                </a:moveTo>
                <a:lnTo>
                  <a:pt x="1009023" y="0"/>
                </a:lnTo>
                <a:lnTo>
                  <a:pt x="1009023" y="1000194"/>
                </a:lnTo>
                <a:lnTo>
                  <a:pt x="0" y="10001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2" id="12"/>
          <p:cNvSpPr/>
          <p:nvPr/>
        </p:nvSpPr>
        <p:spPr>
          <a:xfrm flipH="false" flipV="false" rot="0">
            <a:off x="10014820" y="9055197"/>
            <a:ext cx="1009023" cy="1000194"/>
          </a:xfrm>
          <a:custGeom>
            <a:avLst/>
            <a:gdLst/>
            <a:ahLst/>
            <a:cxnLst/>
            <a:rect r="r" b="b" t="t" l="l"/>
            <a:pathLst>
              <a:path h="1000194" w="1009023">
                <a:moveTo>
                  <a:pt x="0" y="0"/>
                </a:moveTo>
                <a:lnTo>
                  <a:pt x="1009023" y="0"/>
                </a:lnTo>
                <a:lnTo>
                  <a:pt x="1009023" y="1000194"/>
                </a:lnTo>
                <a:lnTo>
                  <a:pt x="0" y="10001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0">
            <a:off x="11348512" y="9055197"/>
            <a:ext cx="1009023" cy="1000194"/>
          </a:xfrm>
          <a:custGeom>
            <a:avLst/>
            <a:gdLst/>
            <a:ahLst/>
            <a:cxnLst/>
            <a:rect r="r" b="b" t="t" l="l"/>
            <a:pathLst>
              <a:path h="1000194" w="1009023">
                <a:moveTo>
                  <a:pt x="0" y="0"/>
                </a:moveTo>
                <a:lnTo>
                  <a:pt x="1009023" y="0"/>
                </a:lnTo>
                <a:lnTo>
                  <a:pt x="1009023" y="1000194"/>
                </a:lnTo>
                <a:lnTo>
                  <a:pt x="0" y="10001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4" id="14"/>
          <p:cNvSpPr/>
          <p:nvPr/>
        </p:nvSpPr>
        <p:spPr>
          <a:xfrm flipH="false" flipV="false" rot="6379617">
            <a:off x="735338" y="-166970"/>
            <a:ext cx="2829436" cy="4027667"/>
          </a:xfrm>
          <a:custGeom>
            <a:avLst/>
            <a:gdLst/>
            <a:ahLst/>
            <a:cxnLst/>
            <a:rect r="r" b="b" t="t" l="l"/>
            <a:pathLst>
              <a:path h="4027667" w="2829436">
                <a:moveTo>
                  <a:pt x="0" y="0"/>
                </a:moveTo>
                <a:lnTo>
                  <a:pt x="2829436" y="0"/>
                </a:lnTo>
                <a:lnTo>
                  <a:pt x="2829436" y="4027667"/>
                </a:lnTo>
                <a:lnTo>
                  <a:pt x="0" y="4027667"/>
                </a:lnTo>
                <a:lnTo>
                  <a:pt x="0" y="0"/>
                </a:lnTo>
                <a:close/>
              </a:path>
            </a:pathLst>
          </a:custGeom>
          <a:blipFill>
            <a:blip r:embed="rId9"/>
            <a:stretch>
              <a:fillRect l="0" t="0" r="0" b="0"/>
            </a:stretch>
          </a:blipFill>
        </p:spPr>
      </p:sp>
      <p:sp>
        <p:nvSpPr>
          <p:cNvPr name="Freeform 15" id="15"/>
          <p:cNvSpPr/>
          <p:nvPr/>
        </p:nvSpPr>
        <p:spPr>
          <a:xfrm flipH="false" flipV="false" rot="-1215476">
            <a:off x="254398" y="3440980"/>
            <a:ext cx="4358723" cy="3087429"/>
          </a:xfrm>
          <a:custGeom>
            <a:avLst/>
            <a:gdLst/>
            <a:ahLst/>
            <a:cxnLst/>
            <a:rect r="r" b="b" t="t" l="l"/>
            <a:pathLst>
              <a:path h="3087429" w="4358723">
                <a:moveTo>
                  <a:pt x="0" y="0"/>
                </a:moveTo>
                <a:lnTo>
                  <a:pt x="4358723" y="0"/>
                </a:lnTo>
                <a:lnTo>
                  <a:pt x="4358723" y="3087428"/>
                </a:lnTo>
                <a:lnTo>
                  <a:pt x="0" y="3087428"/>
                </a:lnTo>
                <a:lnTo>
                  <a:pt x="0" y="0"/>
                </a:lnTo>
                <a:close/>
              </a:path>
            </a:pathLst>
          </a:custGeom>
          <a:blipFill>
            <a:blip r:embed="rId10"/>
            <a:stretch>
              <a:fillRect l="0" t="0" r="0" b="0"/>
            </a:stretch>
          </a:blipFill>
        </p:spPr>
      </p:sp>
      <p:sp>
        <p:nvSpPr>
          <p:cNvPr name="Freeform 16" id="16"/>
          <p:cNvSpPr/>
          <p:nvPr/>
        </p:nvSpPr>
        <p:spPr>
          <a:xfrm flipH="false" flipV="false" rot="1604807">
            <a:off x="910547" y="7228972"/>
            <a:ext cx="3781922" cy="2755560"/>
          </a:xfrm>
          <a:custGeom>
            <a:avLst/>
            <a:gdLst/>
            <a:ahLst/>
            <a:cxnLst/>
            <a:rect r="r" b="b" t="t" l="l"/>
            <a:pathLst>
              <a:path h="2755560" w="3781922">
                <a:moveTo>
                  <a:pt x="0" y="0"/>
                </a:moveTo>
                <a:lnTo>
                  <a:pt x="3781922" y="0"/>
                </a:lnTo>
                <a:lnTo>
                  <a:pt x="3781922" y="2755560"/>
                </a:lnTo>
                <a:lnTo>
                  <a:pt x="0" y="2755560"/>
                </a:lnTo>
                <a:lnTo>
                  <a:pt x="0" y="0"/>
                </a:lnTo>
                <a:close/>
              </a:path>
            </a:pathLst>
          </a:custGeom>
          <a:blipFill>
            <a:blip r:embed="rId11"/>
            <a:stretch>
              <a:fillRect l="0" t="0" r="0" b="0"/>
            </a:stretch>
          </a:blipFill>
        </p:spPr>
      </p:sp>
      <p:sp>
        <p:nvSpPr>
          <p:cNvPr name="TextBox 17" id="17"/>
          <p:cNvSpPr txBox="true"/>
          <p:nvPr/>
        </p:nvSpPr>
        <p:spPr>
          <a:xfrm rot="0">
            <a:off x="5319720" y="3447527"/>
            <a:ext cx="12575282" cy="694689"/>
          </a:xfrm>
          <a:prstGeom prst="rect">
            <a:avLst/>
          </a:prstGeom>
        </p:spPr>
        <p:txBody>
          <a:bodyPr anchor="t" rtlCol="false" tIns="0" lIns="0" bIns="0" rIns="0">
            <a:spAutoFit/>
          </a:bodyPr>
          <a:lstStyle/>
          <a:p>
            <a:pPr algn="ctr" marL="0" indent="0" lvl="0">
              <a:lnSpc>
                <a:spcPts val="2660"/>
              </a:lnSpc>
              <a:spcBef>
                <a:spcPct val="0"/>
              </a:spcBef>
            </a:pPr>
            <a:r>
              <a:rPr lang="en-US" b="true" sz="1900" spc="252">
                <a:solidFill>
                  <a:srgbClr val="1F0E03"/>
                </a:solidFill>
                <a:latin typeface="Carlito Bold"/>
                <a:ea typeface="Carlito Bold"/>
                <a:cs typeface="Carlito Bold"/>
                <a:sym typeface="Carlito Bold"/>
              </a:rPr>
              <a:t>BUILDING LEARNING OPPORTUNITIES TO SUPPORT STUDENTS WITH SEND ON MAINSTREAM CURRICULUMS. </a:t>
            </a:r>
          </a:p>
        </p:txBody>
      </p:sp>
      <p:sp>
        <p:nvSpPr>
          <p:cNvPr name="TextBox 18" id="18"/>
          <p:cNvSpPr txBox="true"/>
          <p:nvPr/>
        </p:nvSpPr>
        <p:spPr>
          <a:xfrm rot="0">
            <a:off x="5319720" y="6439639"/>
            <a:ext cx="12575282" cy="1750219"/>
          </a:xfrm>
          <a:prstGeom prst="rect">
            <a:avLst/>
          </a:prstGeom>
        </p:spPr>
        <p:txBody>
          <a:bodyPr anchor="t" rtlCol="false" tIns="0" lIns="0" bIns="0" rIns="0">
            <a:spAutoFit/>
          </a:bodyPr>
          <a:lstStyle/>
          <a:p>
            <a:pPr algn="l" marL="0" indent="0" lvl="0">
              <a:lnSpc>
                <a:spcPts val="2756"/>
              </a:lnSpc>
            </a:pPr>
            <a:r>
              <a:rPr lang="en-US" sz="1968">
                <a:solidFill>
                  <a:srgbClr val="1F0E03"/>
                </a:solidFill>
                <a:latin typeface="Carlito"/>
                <a:ea typeface="Carlito"/>
                <a:cs typeface="Carlito"/>
                <a:sym typeface="Carlito"/>
              </a:rPr>
              <a:t>BLOSSOM Education allows for planning that reflects the child’s individual targets to be accessed and delivered within the mainstream classroom. </a:t>
            </a:r>
          </a:p>
          <a:p>
            <a:pPr algn="l" marL="0" indent="0" lvl="0">
              <a:lnSpc>
                <a:spcPts val="2756"/>
              </a:lnSpc>
            </a:pPr>
            <a:r>
              <a:rPr lang="en-US" sz="1968">
                <a:solidFill>
                  <a:srgbClr val="1F0E03"/>
                </a:solidFill>
                <a:latin typeface="Carlito"/>
                <a:ea typeface="Carlito"/>
                <a:cs typeface="Carlito"/>
                <a:sym typeface="Carlito"/>
              </a:rPr>
              <a:t>Using the developmental tracker sheets from the BLOSSOM resource can track small steps of progress over time.</a:t>
            </a:r>
          </a:p>
          <a:p>
            <a:pPr algn="l" marL="0" indent="0" lvl="0">
              <a:lnSpc>
                <a:spcPts val="2756"/>
              </a:lnSpc>
            </a:pPr>
          </a:p>
          <a:p>
            <a:pPr algn="l" marL="0" indent="0" lvl="0">
              <a:lnSpc>
                <a:spcPts val="2756"/>
              </a:lnSpc>
            </a:pPr>
            <a:r>
              <a:rPr lang="en-US" sz="1968">
                <a:solidFill>
                  <a:srgbClr val="1F0E03"/>
                </a:solidFill>
                <a:latin typeface="Carlito"/>
                <a:ea typeface="Carlito"/>
                <a:cs typeface="Carlito"/>
                <a:sym typeface="Carlito"/>
              </a:rPr>
              <a:t>Schedules are planned over 4-6 week blocks reducing weekly workload for staff </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DFC1AF"/>
        </a:solidFill>
      </p:bgPr>
    </p:bg>
    <p:spTree>
      <p:nvGrpSpPr>
        <p:cNvPr id="1" name=""/>
        <p:cNvGrpSpPr/>
        <p:nvPr/>
      </p:nvGrpSpPr>
      <p:grpSpPr>
        <a:xfrm>
          <a:off x="0" y="0"/>
          <a:ext cx="0" cy="0"/>
          <a:chOff x="0" y="0"/>
          <a:chExt cx="0" cy="0"/>
        </a:xfrm>
      </p:grpSpPr>
      <p:sp>
        <p:nvSpPr>
          <p:cNvPr name="AutoShape 2" id="2"/>
          <p:cNvSpPr/>
          <p:nvPr/>
        </p:nvSpPr>
        <p:spPr>
          <a:xfrm>
            <a:off x="6461413" y="3430212"/>
            <a:ext cx="0" cy="5228976"/>
          </a:xfrm>
          <a:prstGeom prst="line">
            <a:avLst/>
          </a:prstGeom>
          <a:ln cap="flat" w="19050">
            <a:solidFill>
              <a:srgbClr val="C85711"/>
            </a:solidFill>
            <a:prstDash val="solid"/>
            <a:headEnd type="none" len="sm" w="sm"/>
            <a:tailEnd type="none" len="sm" w="sm"/>
          </a:ln>
        </p:spPr>
      </p:sp>
      <p:sp>
        <p:nvSpPr>
          <p:cNvPr name="AutoShape 3" id="3"/>
          <p:cNvSpPr/>
          <p:nvPr/>
        </p:nvSpPr>
        <p:spPr>
          <a:xfrm>
            <a:off x="12109060" y="3430212"/>
            <a:ext cx="0" cy="5228976"/>
          </a:xfrm>
          <a:prstGeom prst="line">
            <a:avLst/>
          </a:prstGeom>
          <a:ln cap="flat" w="19050">
            <a:solidFill>
              <a:srgbClr val="C85711"/>
            </a:solidFill>
            <a:prstDash val="solid"/>
            <a:headEnd type="none" len="sm" w="sm"/>
            <a:tailEnd type="none" len="sm" w="sm"/>
          </a:ln>
        </p:spPr>
      </p:sp>
      <p:grpSp>
        <p:nvGrpSpPr>
          <p:cNvPr name="Group 4" id="4"/>
          <p:cNvGrpSpPr>
            <a:grpSpLocks noChangeAspect="true"/>
          </p:cNvGrpSpPr>
          <p:nvPr/>
        </p:nvGrpSpPr>
        <p:grpSpPr>
          <a:xfrm rot="0">
            <a:off x="7902244" y="3774740"/>
            <a:ext cx="2483512" cy="2692446"/>
            <a:chOff x="0" y="0"/>
            <a:chExt cx="5857240" cy="6350000"/>
          </a:xfrm>
        </p:grpSpPr>
        <p:sp>
          <p:nvSpPr>
            <p:cNvPr name="Freeform 5" id="5"/>
            <p:cNvSpPr/>
            <p:nvPr/>
          </p:nvSpPr>
          <p:spPr>
            <a:xfrm flipH="false" flipV="false" rot="0">
              <a:off x="0" y="0"/>
              <a:ext cx="5857240" cy="6350000"/>
            </a:xfrm>
            <a:custGeom>
              <a:avLst/>
              <a:gdLst/>
              <a:ahLst/>
              <a:cxnLst/>
              <a:rect r="r" b="b" t="t" l="l"/>
              <a:pathLst>
                <a:path h="6350000" w="5857240">
                  <a:moveTo>
                    <a:pt x="2928620" y="0"/>
                  </a:moveTo>
                  <a:lnTo>
                    <a:pt x="2928620" y="0"/>
                  </a:lnTo>
                  <a:cubicBezTo>
                    <a:pt x="4546600" y="0"/>
                    <a:pt x="5857240" y="1310640"/>
                    <a:pt x="5857240" y="2928620"/>
                  </a:cubicBezTo>
                  <a:lnTo>
                    <a:pt x="5857240" y="6350000"/>
                  </a:lnTo>
                  <a:lnTo>
                    <a:pt x="5857240" y="6350000"/>
                  </a:lnTo>
                  <a:lnTo>
                    <a:pt x="0" y="6350000"/>
                  </a:lnTo>
                  <a:lnTo>
                    <a:pt x="0" y="6350000"/>
                  </a:lnTo>
                  <a:lnTo>
                    <a:pt x="0" y="2928620"/>
                  </a:lnTo>
                  <a:cubicBezTo>
                    <a:pt x="0" y="1310640"/>
                    <a:pt x="1310640" y="0"/>
                    <a:pt x="2928620" y="0"/>
                  </a:cubicBezTo>
                  <a:close/>
                </a:path>
              </a:pathLst>
            </a:custGeom>
            <a:blipFill>
              <a:blip r:embed="rId2"/>
              <a:stretch>
                <a:fillRect l="-26616" t="0" r="-26616" b="0"/>
              </a:stretch>
            </a:blipFill>
          </p:spPr>
        </p:sp>
      </p:grpSp>
      <p:sp>
        <p:nvSpPr>
          <p:cNvPr name="Freeform 6" id="6"/>
          <p:cNvSpPr/>
          <p:nvPr/>
        </p:nvSpPr>
        <p:spPr>
          <a:xfrm flipH="false" flipV="false" rot="442618">
            <a:off x="-1886859" y="163145"/>
            <a:ext cx="5345318" cy="2209116"/>
          </a:xfrm>
          <a:custGeom>
            <a:avLst/>
            <a:gdLst/>
            <a:ahLst/>
            <a:cxnLst/>
            <a:rect r="r" b="b" t="t" l="l"/>
            <a:pathLst>
              <a:path h="2209116" w="5345318">
                <a:moveTo>
                  <a:pt x="0" y="0"/>
                </a:moveTo>
                <a:lnTo>
                  <a:pt x="5345318" y="0"/>
                </a:lnTo>
                <a:lnTo>
                  <a:pt x="5345318" y="2209116"/>
                </a:lnTo>
                <a:lnTo>
                  <a:pt x="0" y="22091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7" id="7"/>
          <p:cNvSpPr/>
          <p:nvPr/>
        </p:nvSpPr>
        <p:spPr>
          <a:xfrm flipH="false" flipV="false" rot="-1087220">
            <a:off x="14603087" y="9050973"/>
            <a:ext cx="5345318" cy="2209116"/>
          </a:xfrm>
          <a:custGeom>
            <a:avLst/>
            <a:gdLst/>
            <a:ahLst/>
            <a:cxnLst/>
            <a:rect r="r" b="b" t="t" l="l"/>
            <a:pathLst>
              <a:path h="2209116" w="5345318">
                <a:moveTo>
                  <a:pt x="0" y="0"/>
                </a:moveTo>
                <a:lnTo>
                  <a:pt x="5345319" y="0"/>
                </a:lnTo>
                <a:lnTo>
                  <a:pt x="5345319" y="2209115"/>
                </a:lnTo>
                <a:lnTo>
                  <a:pt x="0" y="220911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grpSp>
        <p:nvGrpSpPr>
          <p:cNvPr name="Group 8" id="8"/>
          <p:cNvGrpSpPr>
            <a:grpSpLocks noChangeAspect="true"/>
          </p:cNvGrpSpPr>
          <p:nvPr/>
        </p:nvGrpSpPr>
        <p:grpSpPr>
          <a:xfrm rot="0">
            <a:off x="2336403" y="3774740"/>
            <a:ext cx="2483512" cy="2692446"/>
            <a:chOff x="0" y="0"/>
            <a:chExt cx="5857240" cy="6350000"/>
          </a:xfrm>
        </p:grpSpPr>
        <p:sp>
          <p:nvSpPr>
            <p:cNvPr name="Freeform 9" id="9"/>
            <p:cNvSpPr/>
            <p:nvPr/>
          </p:nvSpPr>
          <p:spPr>
            <a:xfrm flipH="false" flipV="false" rot="0">
              <a:off x="0" y="0"/>
              <a:ext cx="5857240" cy="6350000"/>
            </a:xfrm>
            <a:custGeom>
              <a:avLst/>
              <a:gdLst/>
              <a:ahLst/>
              <a:cxnLst/>
              <a:rect r="r" b="b" t="t" l="l"/>
              <a:pathLst>
                <a:path h="6350000" w="5857240">
                  <a:moveTo>
                    <a:pt x="2928620" y="0"/>
                  </a:moveTo>
                  <a:lnTo>
                    <a:pt x="2928620" y="0"/>
                  </a:lnTo>
                  <a:cubicBezTo>
                    <a:pt x="4546600" y="0"/>
                    <a:pt x="5857240" y="1310640"/>
                    <a:pt x="5857240" y="2928620"/>
                  </a:cubicBezTo>
                  <a:lnTo>
                    <a:pt x="5857240" y="6350000"/>
                  </a:lnTo>
                  <a:lnTo>
                    <a:pt x="5857240" y="6350000"/>
                  </a:lnTo>
                  <a:lnTo>
                    <a:pt x="0" y="6350000"/>
                  </a:lnTo>
                  <a:lnTo>
                    <a:pt x="0" y="6350000"/>
                  </a:lnTo>
                  <a:lnTo>
                    <a:pt x="0" y="2928620"/>
                  </a:lnTo>
                  <a:cubicBezTo>
                    <a:pt x="0" y="1310640"/>
                    <a:pt x="1310640" y="0"/>
                    <a:pt x="2928620" y="0"/>
                  </a:cubicBezTo>
                  <a:close/>
                </a:path>
              </a:pathLst>
            </a:custGeom>
            <a:blipFill>
              <a:blip r:embed="rId5"/>
              <a:stretch>
                <a:fillRect l="-31208" t="0" r="-31208" b="0"/>
              </a:stretch>
            </a:blipFill>
          </p:spPr>
        </p:sp>
      </p:grpSp>
      <p:grpSp>
        <p:nvGrpSpPr>
          <p:cNvPr name="Group 10" id="10"/>
          <p:cNvGrpSpPr>
            <a:grpSpLocks noChangeAspect="true"/>
          </p:cNvGrpSpPr>
          <p:nvPr/>
        </p:nvGrpSpPr>
        <p:grpSpPr>
          <a:xfrm rot="0">
            <a:off x="13468085" y="3774740"/>
            <a:ext cx="2483512" cy="2692446"/>
            <a:chOff x="0" y="0"/>
            <a:chExt cx="5857240" cy="6350000"/>
          </a:xfrm>
        </p:grpSpPr>
        <p:sp>
          <p:nvSpPr>
            <p:cNvPr name="Freeform 11" id="11"/>
            <p:cNvSpPr/>
            <p:nvPr/>
          </p:nvSpPr>
          <p:spPr>
            <a:xfrm flipH="false" flipV="false" rot="0">
              <a:off x="0" y="0"/>
              <a:ext cx="5857240" cy="6350000"/>
            </a:xfrm>
            <a:custGeom>
              <a:avLst/>
              <a:gdLst/>
              <a:ahLst/>
              <a:cxnLst/>
              <a:rect r="r" b="b" t="t" l="l"/>
              <a:pathLst>
                <a:path h="6350000" w="5857240">
                  <a:moveTo>
                    <a:pt x="2928620" y="0"/>
                  </a:moveTo>
                  <a:lnTo>
                    <a:pt x="2928620" y="0"/>
                  </a:lnTo>
                  <a:cubicBezTo>
                    <a:pt x="4546600" y="0"/>
                    <a:pt x="5857240" y="1310640"/>
                    <a:pt x="5857240" y="2928620"/>
                  </a:cubicBezTo>
                  <a:lnTo>
                    <a:pt x="5857240" y="6350000"/>
                  </a:lnTo>
                  <a:lnTo>
                    <a:pt x="5857240" y="6350000"/>
                  </a:lnTo>
                  <a:lnTo>
                    <a:pt x="0" y="6350000"/>
                  </a:lnTo>
                  <a:lnTo>
                    <a:pt x="0" y="6350000"/>
                  </a:lnTo>
                  <a:lnTo>
                    <a:pt x="0" y="2928620"/>
                  </a:lnTo>
                  <a:cubicBezTo>
                    <a:pt x="0" y="1310640"/>
                    <a:pt x="1310640" y="0"/>
                    <a:pt x="2928620" y="0"/>
                  </a:cubicBezTo>
                  <a:close/>
                </a:path>
              </a:pathLst>
            </a:custGeom>
            <a:blipFill>
              <a:blip r:embed="rId6"/>
              <a:stretch>
                <a:fillRect l="-31360" t="0" r="-31360" b="0"/>
              </a:stretch>
            </a:blipFill>
          </p:spPr>
        </p:sp>
      </p:grpSp>
      <p:sp>
        <p:nvSpPr>
          <p:cNvPr name="Freeform 12" id="12"/>
          <p:cNvSpPr/>
          <p:nvPr/>
        </p:nvSpPr>
        <p:spPr>
          <a:xfrm flipH="false" flipV="false" rot="0">
            <a:off x="14091980" y="-170874"/>
            <a:ext cx="6067409" cy="2399147"/>
          </a:xfrm>
          <a:custGeom>
            <a:avLst/>
            <a:gdLst/>
            <a:ahLst/>
            <a:cxnLst/>
            <a:rect r="r" b="b" t="t" l="l"/>
            <a:pathLst>
              <a:path h="2399147" w="6067409">
                <a:moveTo>
                  <a:pt x="0" y="0"/>
                </a:moveTo>
                <a:lnTo>
                  <a:pt x="6067409" y="0"/>
                </a:lnTo>
                <a:lnTo>
                  <a:pt x="6067409" y="2399148"/>
                </a:lnTo>
                <a:lnTo>
                  <a:pt x="0" y="239914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6807253">
            <a:off x="-2883099" y="8058726"/>
            <a:ext cx="6067409" cy="2399147"/>
          </a:xfrm>
          <a:custGeom>
            <a:avLst/>
            <a:gdLst/>
            <a:ahLst/>
            <a:cxnLst/>
            <a:rect r="r" b="b" t="t" l="l"/>
            <a:pathLst>
              <a:path h="2399147" w="6067409">
                <a:moveTo>
                  <a:pt x="0" y="0"/>
                </a:moveTo>
                <a:lnTo>
                  <a:pt x="6067409" y="0"/>
                </a:lnTo>
                <a:lnTo>
                  <a:pt x="6067409" y="2399148"/>
                </a:lnTo>
                <a:lnTo>
                  <a:pt x="0" y="239914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TextBox 14" id="14"/>
          <p:cNvSpPr txBox="true"/>
          <p:nvPr/>
        </p:nvSpPr>
        <p:spPr>
          <a:xfrm rot="0">
            <a:off x="3312693" y="1701708"/>
            <a:ext cx="11662614" cy="1004572"/>
          </a:xfrm>
          <a:prstGeom prst="rect">
            <a:avLst/>
          </a:prstGeom>
        </p:spPr>
        <p:txBody>
          <a:bodyPr anchor="t" rtlCol="false" tIns="0" lIns="0" bIns="0" rIns="0">
            <a:spAutoFit/>
          </a:bodyPr>
          <a:lstStyle/>
          <a:p>
            <a:pPr algn="ctr" marL="0" indent="0" lvl="0">
              <a:lnSpc>
                <a:spcPts val="7840"/>
              </a:lnSpc>
              <a:spcBef>
                <a:spcPct val="0"/>
              </a:spcBef>
            </a:pPr>
            <a:r>
              <a:rPr lang="en-US" sz="7000">
                <a:solidFill>
                  <a:srgbClr val="1F0E03"/>
                </a:solidFill>
                <a:latin typeface="Radley"/>
                <a:ea typeface="Radley"/>
                <a:cs typeface="Radley"/>
                <a:sym typeface="Radley"/>
              </a:rPr>
              <a:t>Scheduled Tasks </a:t>
            </a:r>
          </a:p>
        </p:txBody>
      </p:sp>
      <p:grpSp>
        <p:nvGrpSpPr>
          <p:cNvPr name="Group 15" id="15"/>
          <p:cNvGrpSpPr/>
          <p:nvPr/>
        </p:nvGrpSpPr>
        <p:grpSpPr>
          <a:xfrm rot="0">
            <a:off x="1954053" y="6989308"/>
            <a:ext cx="3248212" cy="1572504"/>
            <a:chOff x="0" y="0"/>
            <a:chExt cx="4330949" cy="2096672"/>
          </a:xfrm>
        </p:grpSpPr>
        <p:sp>
          <p:nvSpPr>
            <p:cNvPr name="TextBox 16" id="16"/>
            <p:cNvSpPr txBox="true"/>
            <p:nvPr/>
          </p:nvSpPr>
          <p:spPr>
            <a:xfrm rot="0">
              <a:off x="0" y="0"/>
              <a:ext cx="4330949" cy="571500"/>
            </a:xfrm>
            <a:prstGeom prst="rect">
              <a:avLst/>
            </a:prstGeom>
          </p:spPr>
          <p:txBody>
            <a:bodyPr anchor="t" rtlCol="false" tIns="0" lIns="0" bIns="0" rIns="0">
              <a:spAutoFit/>
            </a:bodyPr>
            <a:lstStyle/>
            <a:p>
              <a:pPr algn="ctr" marL="0" indent="0" lvl="0">
                <a:lnSpc>
                  <a:spcPts val="3429"/>
                </a:lnSpc>
              </a:pPr>
              <a:r>
                <a:rPr lang="en-US" sz="2857">
                  <a:solidFill>
                    <a:srgbClr val="1F0E03"/>
                  </a:solidFill>
                  <a:latin typeface="Radley"/>
                  <a:ea typeface="Radley"/>
                  <a:cs typeface="Radley"/>
                  <a:sym typeface="Radley"/>
                </a:rPr>
                <a:t>Keep it simple </a:t>
              </a:r>
            </a:p>
          </p:txBody>
        </p:sp>
        <p:sp>
          <p:nvSpPr>
            <p:cNvPr name="TextBox 17" id="17"/>
            <p:cNvSpPr txBox="true"/>
            <p:nvPr/>
          </p:nvSpPr>
          <p:spPr>
            <a:xfrm rot="0">
              <a:off x="0" y="750919"/>
              <a:ext cx="4330949" cy="1345752"/>
            </a:xfrm>
            <a:prstGeom prst="rect">
              <a:avLst/>
            </a:prstGeom>
          </p:spPr>
          <p:txBody>
            <a:bodyPr anchor="t" rtlCol="false" tIns="0" lIns="0" bIns="0" rIns="0">
              <a:spAutoFit/>
            </a:bodyPr>
            <a:lstStyle/>
            <a:p>
              <a:pPr algn="ctr" marL="0" indent="0" lvl="0">
                <a:lnSpc>
                  <a:spcPts val="2643"/>
                </a:lnSpc>
              </a:pPr>
              <a:r>
                <a:rPr lang="en-US" sz="1888">
                  <a:solidFill>
                    <a:srgbClr val="1F0E03"/>
                  </a:solidFill>
                  <a:latin typeface="Carlito"/>
                  <a:ea typeface="Carlito"/>
                  <a:cs typeface="Carlito"/>
                  <a:sym typeface="Carlito"/>
                </a:rPr>
                <a:t>Ensuring the steps are small and simple to</a:t>
              </a:r>
              <a:r>
                <a:rPr lang="en-US" b="true" sz="1888">
                  <a:solidFill>
                    <a:srgbClr val="1F0E03"/>
                  </a:solidFill>
                  <a:latin typeface="Carlito Bold"/>
                  <a:ea typeface="Carlito Bold"/>
                  <a:cs typeface="Carlito Bold"/>
                  <a:sym typeface="Carlito Bold"/>
                </a:rPr>
                <a:t> maintain engagement </a:t>
              </a:r>
              <a:r>
                <a:rPr lang="en-US" sz="1888">
                  <a:solidFill>
                    <a:srgbClr val="1F0E03"/>
                  </a:solidFill>
                  <a:latin typeface="Carlito"/>
                  <a:ea typeface="Carlito"/>
                  <a:cs typeface="Carlito"/>
                  <a:sym typeface="Carlito"/>
                </a:rPr>
                <a:t>in the</a:t>
              </a:r>
              <a:r>
                <a:rPr lang="en-US" b="true" sz="1888">
                  <a:solidFill>
                    <a:srgbClr val="1F0E03"/>
                  </a:solidFill>
                  <a:latin typeface="Carlito Bold"/>
                  <a:ea typeface="Carlito Bold"/>
                  <a:cs typeface="Carlito Bold"/>
                  <a:sym typeface="Carlito Bold"/>
                </a:rPr>
                <a:t> </a:t>
              </a:r>
              <a:r>
                <a:rPr lang="en-US" sz="1888">
                  <a:solidFill>
                    <a:srgbClr val="1F0E03"/>
                  </a:solidFill>
                  <a:latin typeface="Carlito"/>
                  <a:ea typeface="Carlito"/>
                  <a:cs typeface="Carlito"/>
                  <a:sym typeface="Carlito"/>
                </a:rPr>
                <a:t>activity</a:t>
              </a:r>
            </a:p>
          </p:txBody>
        </p:sp>
      </p:grpSp>
      <p:grpSp>
        <p:nvGrpSpPr>
          <p:cNvPr name="Group 18" id="18"/>
          <p:cNvGrpSpPr/>
          <p:nvPr/>
        </p:nvGrpSpPr>
        <p:grpSpPr>
          <a:xfrm rot="0">
            <a:off x="7519894" y="6989308"/>
            <a:ext cx="3248212" cy="2239254"/>
            <a:chOff x="0" y="0"/>
            <a:chExt cx="4330949" cy="2985672"/>
          </a:xfrm>
        </p:grpSpPr>
        <p:sp>
          <p:nvSpPr>
            <p:cNvPr name="TextBox 19" id="19"/>
            <p:cNvSpPr txBox="true"/>
            <p:nvPr/>
          </p:nvSpPr>
          <p:spPr>
            <a:xfrm rot="0">
              <a:off x="0" y="0"/>
              <a:ext cx="4330949" cy="571500"/>
            </a:xfrm>
            <a:prstGeom prst="rect">
              <a:avLst/>
            </a:prstGeom>
          </p:spPr>
          <p:txBody>
            <a:bodyPr anchor="t" rtlCol="false" tIns="0" lIns="0" bIns="0" rIns="0">
              <a:spAutoFit/>
            </a:bodyPr>
            <a:lstStyle/>
            <a:p>
              <a:pPr algn="ctr" marL="0" indent="0" lvl="0">
                <a:lnSpc>
                  <a:spcPts val="3429"/>
                </a:lnSpc>
              </a:pPr>
              <a:r>
                <a:rPr lang="en-US" sz="2857">
                  <a:solidFill>
                    <a:srgbClr val="1F0E03"/>
                  </a:solidFill>
                  <a:latin typeface="Radley"/>
                  <a:ea typeface="Radley"/>
                  <a:cs typeface="Radley"/>
                  <a:sym typeface="Radley"/>
                </a:rPr>
                <a:t>Repetitive</a:t>
              </a:r>
            </a:p>
          </p:txBody>
        </p:sp>
        <p:sp>
          <p:nvSpPr>
            <p:cNvPr name="TextBox 20" id="20"/>
            <p:cNvSpPr txBox="true"/>
            <p:nvPr/>
          </p:nvSpPr>
          <p:spPr>
            <a:xfrm rot="0">
              <a:off x="0" y="750919"/>
              <a:ext cx="4330949" cy="2234752"/>
            </a:xfrm>
            <a:prstGeom prst="rect">
              <a:avLst/>
            </a:prstGeom>
          </p:spPr>
          <p:txBody>
            <a:bodyPr anchor="t" rtlCol="false" tIns="0" lIns="0" bIns="0" rIns="0">
              <a:spAutoFit/>
            </a:bodyPr>
            <a:lstStyle/>
            <a:p>
              <a:pPr algn="ctr" marL="0" indent="0" lvl="0">
                <a:lnSpc>
                  <a:spcPts val="2643"/>
                </a:lnSpc>
              </a:pPr>
              <a:r>
                <a:rPr lang="en-US" sz="1888">
                  <a:solidFill>
                    <a:srgbClr val="1F0E03"/>
                  </a:solidFill>
                  <a:latin typeface="Carlito"/>
                  <a:ea typeface="Carlito"/>
                  <a:cs typeface="Carlito"/>
                  <a:sym typeface="Carlito"/>
                </a:rPr>
                <a:t>Support the </a:t>
              </a:r>
              <a:r>
                <a:rPr lang="en-US" b="true" sz="1888">
                  <a:solidFill>
                    <a:srgbClr val="1F0E03"/>
                  </a:solidFill>
                  <a:latin typeface="Carlito Bold"/>
                  <a:ea typeface="Carlito Bold"/>
                  <a:cs typeface="Carlito Bold"/>
                  <a:sym typeface="Carlito Bold"/>
                </a:rPr>
                <a:t>reduction of anxiety and working memory</a:t>
              </a:r>
              <a:r>
                <a:rPr lang="en-US" sz="1888">
                  <a:solidFill>
                    <a:srgbClr val="1F0E03"/>
                  </a:solidFill>
                  <a:latin typeface="Carlito"/>
                  <a:ea typeface="Carlito"/>
                  <a:cs typeface="Carlito"/>
                  <a:sym typeface="Carlito"/>
                </a:rPr>
                <a:t> by repeating the step </a:t>
              </a:r>
              <a:r>
                <a:rPr lang="en-US" b="true" sz="1888">
                  <a:solidFill>
                    <a:srgbClr val="1F0E03"/>
                  </a:solidFill>
                  <a:latin typeface="Carlito Bold"/>
                  <a:ea typeface="Carlito Bold"/>
                  <a:cs typeface="Carlito Bold"/>
                  <a:sym typeface="Carlito Bold"/>
                </a:rPr>
                <a:t>multiple </a:t>
              </a:r>
              <a:r>
                <a:rPr lang="en-US" sz="1888">
                  <a:solidFill>
                    <a:srgbClr val="1F0E03"/>
                  </a:solidFill>
                  <a:latin typeface="Carlito"/>
                  <a:ea typeface="Carlito"/>
                  <a:cs typeface="Carlito"/>
                  <a:sym typeface="Carlito"/>
                </a:rPr>
                <a:t>times to ensure the child is competent at the skill. </a:t>
              </a:r>
            </a:p>
          </p:txBody>
        </p:sp>
      </p:grpSp>
      <p:grpSp>
        <p:nvGrpSpPr>
          <p:cNvPr name="Group 21" id="21"/>
          <p:cNvGrpSpPr/>
          <p:nvPr/>
        </p:nvGrpSpPr>
        <p:grpSpPr>
          <a:xfrm rot="0">
            <a:off x="13085735" y="6989308"/>
            <a:ext cx="3248212" cy="2334504"/>
            <a:chOff x="0" y="0"/>
            <a:chExt cx="4330949" cy="3112672"/>
          </a:xfrm>
        </p:grpSpPr>
        <p:sp>
          <p:nvSpPr>
            <p:cNvPr name="TextBox 22" id="22"/>
            <p:cNvSpPr txBox="true"/>
            <p:nvPr/>
          </p:nvSpPr>
          <p:spPr>
            <a:xfrm rot="0">
              <a:off x="0" y="0"/>
              <a:ext cx="4330949" cy="1143000"/>
            </a:xfrm>
            <a:prstGeom prst="rect">
              <a:avLst/>
            </a:prstGeom>
          </p:spPr>
          <p:txBody>
            <a:bodyPr anchor="t" rtlCol="false" tIns="0" lIns="0" bIns="0" rIns="0">
              <a:spAutoFit/>
            </a:bodyPr>
            <a:lstStyle/>
            <a:p>
              <a:pPr algn="ctr" marL="0" indent="0" lvl="0">
                <a:lnSpc>
                  <a:spcPts val="3429"/>
                </a:lnSpc>
              </a:pPr>
              <a:r>
                <a:rPr lang="en-US" sz="2857">
                  <a:solidFill>
                    <a:srgbClr val="1F0E03"/>
                  </a:solidFill>
                  <a:latin typeface="Radley"/>
                  <a:ea typeface="Radley"/>
                  <a:cs typeface="Radley"/>
                  <a:sym typeface="Radley"/>
                </a:rPr>
                <a:t>Reduced weekly planning</a:t>
              </a:r>
            </a:p>
          </p:txBody>
        </p:sp>
        <p:sp>
          <p:nvSpPr>
            <p:cNvPr name="TextBox 23" id="23"/>
            <p:cNvSpPr txBox="true"/>
            <p:nvPr/>
          </p:nvSpPr>
          <p:spPr>
            <a:xfrm rot="0">
              <a:off x="0" y="1322419"/>
              <a:ext cx="4330949" cy="1790252"/>
            </a:xfrm>
            <a:prstGeom prst="rect">
              <a:avLst/>
            </a:prstGeom>
          </p:spPr>
          <p:txBody>
            <a:bodyPr anchor="t" rtlCol="false" tIns="0" lIns="0" bIns="0" rIns="0">
              <a:spAutoFit/>
            </a:bodyPr>
            <a:lstStyle/>
            <a:p>
              <a:pPr algn="ctr" marL="0" indent="0" lvl="0">
                <a:lnSpc>
                  <a:spcPts val="2643"/>
                </a:lnSpc>
              </a:pPr>
              <a:r>
                <a:rPr lang="en-US" sz="1888">
                  <a:solidFill>
                    <a:srgbClr val="1F0E03"/>
                  </a:solidFill>
                  <a:latin typeface="Carlito"/>
                  <a:ea typeface="Carlito"/>
                  <a:cs typeface="Carlito"/>
                  <a:sym typeface="Carlito"/>
                </a:rPr>
                <a:t>Carefully planned scheduled tasks leads to </a:t>
              </a:r>
              <a:r>
                <a:rPr lang="en-US" b="true" sz="1888">
                  <a:solidFill>
                    <a:srgbClr val="1F0E03"/>
                  </a:solidFill>
                  <a:latin typeface="Carlito Bold"/>
                  <a:ea typeface="Carlito Bold"/>
                  <a:cs typeface="Carlito Bold"/>
                  <a:sym typeface="Carlito Bold"/>
                </a:rPr>
                <a:t>less </a:t>
              </a:r>
              <a:r>
                <a:rPr lang="en-US" sz="1888">
                  <a:solidFill>
                    <a:srgbClr val="1F0E03"/>
                  </a:solidFill>
                  <a:latin typeface="Carlito"/>
                  <a:ea typeface="Carlito"/>
                  <a:cs typeface="Carlito"/>
                  <a:sym typeface="Carlito"/>
                </a:rPr>
                <a:t>weekly planning required by staff. Just </a:t>
              </a:r>
              <a:r>
                <a:rPr lang="en-US" b="true" sz="1888">
                  <a:solidFill>
                    <a:srgbClr val="1F0E03"/>
                  </a:solidFill>
                  <a:latin typeface="Carlito Bold"/>
                  <a:ea typeface="Carlito Bold"/>
                  <a:cs typeface="Carlito Bold"/>
                  <a:sym typeface="Carlito Bold"/>
                </a:rPr>
                <a:t>adjustments. </a:t>
              </a:r>
            </a:p>
          </p:txBody>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DFC1AF"/>
        </a:solidFill>
      </p:bgPr>
    </p:bg>
    <p:spTree>
      <p:nvGrpSpPr>
        <p:cNvPr id="1" name=""/>
        <p:cNvGrpSpPr/>
        <p:nvPr/>
      </p:nvGrpSpPr>
      <p:grpSpPr>
        <a:xfrm>
          <a:off x="0" y="0"/>
          <a:ext cx="0" cy="0"/>
          <a:chOff x="0" y="0"/>
          <a:chExt cx="0" cy="0"/>
        </a:xfrm>
      </p:grpSpPr>
      <p:sp>
        <p:nvSpPr>
          <p:cNvPr name="TextBox 2" id="2"/>
          <p:cNvSpPr txBox="true"/>
          <p:nvPr/>
        </p:nvSpPr>
        <p:spPr>
          <a:xfrm rot="0">
            <a:off x="5895217" y="1211525"/>
            <a:ext cx="12575282" cy="1562100"/>
          </a:xfrm>
          <a:prstGeom prst="rect">
            <a:avLst/>
          </a:prstGeom>
        </p:spPr>
        <p:txBody>
          <a:bodyPr anchor="t" rtlCol="false" tIns="0" lIns="0" bIns="0" rIns="0">
            <a:spAutoFit/>
          </a:bodyPr>
          <a:lstStyle/>
          <a:p>
            <a:pPr algn="ctr">
              <a:lnSpc>
                <a:spcPts val="6179"/>
              </a:lnSpc>
            </a:pPr>
            <a:r>
              <a:rPr lang="en-US" sz="5149">
                <a:solidFill>
                  <a:srgbClr val="1F0E03"/>
                </a:solidFill>
                <a:latin typeface="Radley"/>
                <a:ea typeface="Radley"/>
                <a:cs typeface="Radley"/>
                <a:sym typeface="Radley"/>
              </a:rPr>
              <a:t>Component Three: </a:t>
            </a:r>
          </a:p>
          <a:p>
            <a:pPr algn="ctr" marL="0" indent="0" lvl="0">
              <a:lnSpc>
                <a:spcPts val="6179"/>
              </a:lnSpc>
              <a:spcBef>
                <a:spcPct val="0"/>
              </a:spcBef>
            </a:pPr>
            <a:r>
              <a:rPr lang="en-US" sz="5149">
                <a:solidFill>
                  <a:srgbClr val="1F0E03"/>
                </a:solidFill>
                <a:latin typeface="Radley"/>
                <a:ea typeface="Radley"/>
                <a:cs typeface="Radley"/>
                <a:sym typeface="Radley"/>
              </a:rPr>
              <a:t> Learning Libary </a:t>
            </a:r>
          </a:p>
        </p:txBody>
      </p:sp>
      <p:sp>
        <p:nvSpPr>
          <p:cNvPr name="AutoShape 3" id="3"/>
          <p:cNvSpPr/>
          <p:nvPr/>
        </p:nvSpPr>
        <p:spPr>
          <a:xfrm flipV="true">
            <a:off x="6857506" y="2783150"/>
            <a:ext cx="11037480" cy="19951"/>
          </a:xfrm>
          <a:prstGeom prst="line">
            <a:avLst/>
          </a:prstGeom>
          <a:ln cap="flat" w="19050">
            <a:solidFill>
              <a:srgbClr val="C85711"/>
            </a:solidFill>
            <a:prstDash val="solid"/>
            <a:headEnd type="none" len="sm" w="sm"/>
            <a:tailEnd type="none" len="sm" w="sm"/>
          </a:ln>
        </p:spPr>
      </p:sp>
      <p:sp>
        <p:nvSpPr>
          <p:cNvPr name="AutoShape 4" id="4"/>
          <p:cNvSpPr/>
          <p:nvPr/>
        </p:nvSpPr>
        <p:spPr>
          <a:xfrm flipV="true">
            <a:off x="7608487" y="1211525"/>
            <a:ext cx="10057768" cy="19951"/>
          </a:xfrm>
          <a:prstGeom prst="line">
            <a:avLst/>
          </a:prstGeom>
          <a:ln cap="flat" w="19050">
            <a:solidFill>
              <a:srgbClr val="C85711"/>
            </a:solidFill>
            <a:prstDash val="solid"/>
            <a:headEnd type="none" len="sm" w="sm"/>
            <a:tailEnd type="none" len="sm" w="sm"/>
          </a:ln>
        </p:spPr>
      </p:sp>
      <p:sp>
        <p:nvSpPr>
          <p:cNvPr name="Freeform 5" id="5"/>
          <p:cNvSpPr/>
          <p:nvPr/>
        </p:nvSpPr>
        <p:spPr>
          <a:xfrm flipH="false" flipV="false" rot="0">
            <a:off x="0" y="1699403"/>
            <a:ext cx="2244415" cy="2787649"/>
          </a:xfrm>
          <a:custGeom>
            <a:avLst/>
            <a:gdLst/>
            <a:ahLst/>
            <a:cxnLst/>
            <a:rect r="r" b="b" t="t" l="l"/>
            <a:pathLst>
              <a:path h="2787649" w="2244415">
                <a:moveTo>
                  <a:pt x="0" y="0"/>
                </a:moveTo>
                <a:lnTo>
                  <a:pt x="2244415" y="0"/>
                </a:lnTo>
                <a:lnTo>
                  <a:pt x="2244415" y="2787649"/>
                </a:lnTo>
                <a:lnTo>
                  <a:pt x="0" y="27876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2308346" y="1231475"/>
            <a:ext cx="1332863" cy="1636327"/>
          </a:xfrm>
          <a:custGeom>
            <a:avLst/>
            <a:gdLst/>
            <a:ahLst/>
            <a:cxnLst/>
            <a:rect r="r" b="b" t="t" l="l"/>
            <a:pathLst>
              <a:path h="1636327" w="1332863">
                <a:moveTo>
                  <a:pt x="0" y="0"/>
                </a:moveTo>
                <a:lnTo>
                  <a:pt x="1332862" y="0"/>
                </a:lnTo>
                <a:lnTo>
                  <a:pt x="1332862" y="1636327"/>
                </a:lnTo>
                <a:lnTo>
                  <a:pt x="0" y="163632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7" id="7"/>
          <p:cNvSpPr/>
          <p:nvPr/>
        </p:nvSpPr>
        <p:spPr>
          <a:xfrm flipH="false" flipV="false" rot="0">
            <a:off x="3948239" y="1211525"/>
            <a:ext cx="2244415" cy="2787649"/>
          </a:xfrm>
          <a:custGeom>
            <a:avLst/>
            <a:gdLst/>
            <a:ahLst/>
            <a:cxnLst/>
            <a:rect r="r" b="b" t="t" l="l"/>
            <a:pathLst>
              <a:path h="2787649" w="2244415">
                <a:moveTo>
                  <a:pt x="0" y="0"/>
                </a:moveTo>
                <a:lnTo>
                  <a:pt x="2244416" y="0"/>
                </a:lnTo>
                <a:lnTo>
                  <a:pt x="2244416" y="2787649"/>
                </a:lnTo>
                <a:lnTo>
                  <a:pt x="0" y="27876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5929767" y="2850725"/>
            <a:ext cx="1332863" cy="1636327"/>
          </a:xfrm>
          <a:custGeom>
            <a:avLst/>
            <a:gdLst/>
            <a:ahLst/>
            <a:cxnLst/>
            <a:rect r="r" b="b" t="t" l="l"/>
            <a:pathLst>
              <a:path h="1636327" w="1332863">
                <a:moveTo>
                  <a:pt x="0" y="0"/>
                </a:moveTo>
                <a:lnTo>
                  <a:pt x="1332862" y="0"/>
                </a:lnTo>
                <a:lnTo>
                  <a:pt x="1332862" y="1636327"/>
                </a:lnTo>
                <a:lnTo>
                  <a:pt x="0" y="163632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9" id="9"/>
          <p:cNvSpPr/>
          <p:nvPr/>
        </p:nvSpPr>
        <p:spPr>
          <a:xfrm flipH="false" flipV="false" rot="0">
            <a:off x="24384" y="108305"/>
            <a:ext cx="8436593" cy="1065120"/>
          </a:xfrm>
          <a:custGeom>
            <a:avLst/>
            <a:gdLst/>
            <a:ahLst/>
            <a:cxnLst/>
            <a:rect r="r" b="b" t="t" l="l"/>
            <a:pathLst>
              <a:path h="1065120" w="8436593">
                <a:moveTo>
                  <a:pt x="0" y="0"/>
                </a:moveTo>
                <a:lnTo>
                  <a:pt x="8436594" y="0"/>
                </a:lnTo>
                <a:lnTo>
                  <a:pt x="8436594" y="1065120"/>
                </a:lnTo>
                <a:lnTo>
                  <a:pt x="0" y="1065120"/>
                </a:lnTo>
                <a:lnTo>
                  <a:pt x="0" y="0"/>
                </a:lnTo>
                <a:close/>
              </a:path>
            </a:pathLst>
          </a:custGeom>
          <a:blipFill>
            <a:blip r:embed="rId6"/>
            <a:stretch>
              <a:fillRect l="0" t="0" r="0" b="0"/>
            </a:stretch>
          </a:blipFill>
        </p:spPr>
      </p:sp>
      <p:sp>
        <p:nvSpPr>
          <p:cNvPr name="Freeform 10" id="10"/>
          <p:cNvSpPr/>
          <p:nvPr/>
        </p:nvSpPr>
        <p:spPr>
          <a:xfrm flipH="false" flipV="false" rot="0">
            <a:off x="204797" y="306660"/>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1" id="11"/>
          <p:cNvSpPr/>
          <p:nvPr/>
        </p:nvSpPr>
        <p:spPr>
          <a:xfrm flipH="false" flipV="false" rot="0">
            <a:off x="1174486" y="360290"/>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2" id="12"/>
          <p:cNvSpPr/>
          <p:nvPr/>
        </p:nvSpPr>
        <p:spPr>
          <a:xfrm flipH="false" flipV="false" rot="0">
            <a:off x="2296693" y="360290"/>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0">
            <a:off x="3273929" y="360290"/>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4" id="14"/>
          <p:cNvSpPr/>
          <p:nvPr/>
        </p:nvSpPr>
        <p:spPr>
          <a:xfrm flipH="false" flipV="false" rot="0">
            <a:off x="4461702" y="360290"/>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5" id="15"/>
          <p:cNvSpPr/>
          <p:nvPr/>
        </p:nvSpPr>
        <p:spPr>
          <a:xfrm flipH="false" flipV="false" rot="0">
            <a:off x="24384" y="5573389"/>
            <a:ext cx="13708378" cy="4843627"/>
          </a:xfrm>
          <a:custGeom>
            <a:avLst/>
            <a:gdLst/>
            <a:ahLst/>
            <a:cxnLst/>
            <a:rect r="r" b="b" t="t" l="l"/>
            <a:pathLst>
              <a:path h="4843627" w="13708378">
                <a:moveTo>
                  <a:pt x="0" y="0"/>
                </a:moveTo>
                <a:lnTo>
                  <a:pt x="13708378" y="0"/>
                </a:lnTo>
                <a:lnTo>
                  <a:pt x="13708378" y="4843627"/>
                </a:lnTo>
                <a:lnTo>
                  <a:pt x="0" y="4843627"/>
                </a:lnTo>
                <a:lnTo>
                  <a:pt x="0" y="0"/>
                </a:lnTo>
                <a:close/>
              </a:path>
            </a:pathLst>
          </a:custGeom>
          <a:blipFill>
            <a:blip r:embed="rId9"/>
            <a:stretch>
              <a:fillRect l="0" t="0" r="0" b="0"/>
            </a:stretch>
          </a:blipFill>
        </p:spPr>
      </p:sp>
      <p:sp>
        <p:nvSpPr>
          <p:cNvPr name="TextBox 16" id="16"/>
          <p:cNvSpPr txBox="true"/>
          <p:nvPr/>
        </p:nvSpPr>
        <p:spPr>
          <a:xfrm rot="0">
            <a:off x="8605803" y="123475"/>
            <a:ext cx="7786693" cy="694689"/>
          </a:xfrm>
          <a:prstGeom prst="rect">
            <a:avLst/>
          </a:prstGeom>
        </p:spPr>
        <p:txBody>
          <a:bodyPr anchor="t" rtlCol="false" tIns="0" lIns="0" bIns="0" rIns="0">
            <a:spAutoFit/>
          </a:bodyPr>
          <a:lstStyle/>
          <a:p>
            <a:pPr algn="ctr" marL="0" indent="0" lvl="0">
              <a:lnSpc>
                <a:spcPts val="2660"/>
              </a:lnSpc>
              <a:spcBef>
                <a:spcPct val="0"/>
              </a:spcBef>
            </a:pPr>
            <a:r>
              <a:rPr lang="en-US" b="true" sz="1900" spc="252">
                <a:solidFill>
                  <a:srgbClr val="1F0E03"/>
                </a:solidFill>
                <a:latin typeface="Carlito Bold"/>
                <a:ea typeface="Carlito Bold"/>
                <a:cs typeface="Carlito Bold"/>
                <a:sym typeface="Carlito Bold"/>
              </a:rPr>
              <a:t>BUILDING LEARNING OPPORTUNITIES TO SUPPORT STUDENTS WITH SEND ON MAINSTREAM CURRICULUMS. </a:t>
            </a:r>
          </a:p>
        </p:txBody>
      </p:sp>
      <p:sp>
        <p:nvSpPr>
          <p:cNvPr name="TextBox 17" id="17"/>
          <p:cNvSpPr txBox="true"/>
          <p:nvPr/>
        </p:nvSpPr>
        <p:spPr>
          <a:xfrm rot="0">
            <a:off x="7608487" y="3050381"/>
            <a:ext cx="10579480" cy="2093119"/>
          </a:xfrm>
          <a:prstGeom prst="rect">
            <a:avLst/>
          </a:prstGeom>
        </p:spPr>
        <p:txBody>
          <a:bodyPr anchor="t" rtlCol="false" tIns="0" lIns="0" bIns="0" rIns="0">
            <a:spAutoFit/>
          </a:bodyPr>
          <a:lstStyle/>
          <a:p>
            <a:pPr algn="l" marL="0" indent="0" lvl="0">
              <a:lnSpc>
                <a:spcPts val="2756"/>
              </a:lnSpc>
            </a:pPr>
            <a:r>
              <a:rPr lang="en-US" sz="1968">
                <a:solidFill>
                  <a:srgbClr val="1F0E03"/>
                </a:solidFill>
                <a:latin typeface="Carlito"/>
                <a:ea typeface="Carlito"/>
                <a:cs typeface="Carlito"/>
                <a:sym typeface="Carlito"/>
              </a:rPr>
              <a:t>BLOSSOM Education centers around the classroom set up of a “learning library”. This organisation enables pupils to maintain a sense of control and ownership to their area. </a:t>
            </a:r>
          </a:p>
          <a:p>
            <a:pPr algn="l" marL="0" indent="0" lvl="0">
              <a:lnSpc>
                <a:spcPts val="2756"/>
              </a:lnSpc>
            </a:pPr>
          </a:p>
          <a:p>
            <a:pPr algn="l" marL="0" indent="0" lvl="0">
              <a:lnSpc>
                <a:spcPts val="2756"/>
              </a:lnSpc>
            </a:pPr>
            <a:r>
              <a:rPr lang="en-US" sz="1968">
                <a:solidFill>
                  <a:srgbClr val="1F0E03"/>
                </a:solidFill>
                <a:latin typeface="Carlito"/>
                <a:ea typeface="Carlito"/>
                <a:cs typeface="Carlito"/>
                <a:sym typeface="Carlito"/>
              </a:rPr>
              <a:t>Staff report it to be accessible to use and manageable to maintain. </a:t>
            </a:r>
          </a:p>
          <a:p>
            <a:pPr algn="l" marL="0" indent="0" lvl="0">
              <a:lnSpc>
                <a:spcPts val="2756"/>
              </a:lnSpc>
            </a:pPr>
          </a:p>
          <a:p>
            <a:pPr algn="l" marL="0" indent="0" lvl="0">
              <a:lnSpc>
                <a:spcPts val="2756"/>
              </a:lnSpc>
            </a:pPr>
            <a:r>
              <a:rPr lang="en-US" sz="1968">
                <a:solidFill>
                  <a:srgbClr val="1F0E03"/>
                </a:solidFill>
                <a:latin typeface="Carlito"/>
                <a:ea typeface="Carlito"/>
                <a:cs typeface="Carlito"/>
                <a:sym typeface="Carlito"/>
              </a:rPr>
              <a:t>Calm, structured and organised the learning library reduces workload for staff in the long term.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DFC1AF"/>
        </a:solidFill>
      </p:bgPr>
    </p:bg>
    <p:spTree>
      <p:nvGrpSpPr>
        <p:cNvPr id="1" name=""/>
        <p:cNvGrpSpPr/>
        <p:nvPr/>
      </p:nvGrpSpPr>
      <p:grpSpPr>
        <a:xfrm>
          <a:off x="0" y="0"/>
          <a:ext cx="0" cy="0"/>
          <a:chOff x="0" y="0"/>
          <a:chExt cx="0" cy="0"/>
        </a:xfrm>
      </p:grpSpPr>
      <p:sp>
        <p:nvSpPr>
          <p:cNvPr name="AutoShape 2" id="2"/>
          <p:cNvSpPr/>
          <p:nvPr/>
        </p:nvSpPr>
        <p:spPr>
          <a:xfrm>
            <a:off x="6461413" y="3430212"/>
            <a:ext cx="0" cy="5228976"/>
          </a:xfrm>
          <a:prstGeom prst="line">
            <a:avLst/>
          </a:prstGeom>
          <a:ln cap="flat" w="19050">
            <a:solidFill>
              <a:srgbClr val="C85711"/>
            </a:solidFill>
            <a:prstDash val="solid"/>
            <a:headEnd type="none" len="sm" w="sm"/>
            <a:tailEnd type="none" len="sm" w="sm"/>
          </a:ln>
        </p:spPr>
      </p:sp>
      <p:sp>
        <p:nvSpPr>
          <p:cNvPr name="AutoShape 3" id="3"/>
          <p:cNvSpPr/>
          <p:nvPr/>
        </p:nvSpPr>
        <p:spPr>
          <a:xfrm>
            <a:off x="12109060" y="3430212"/>
            <a:ext cx="0" cy="5228976"/>
          </a:xfrm>
          <a:prstGeom prst="line">
            <a:avLst/>
          </a:prstGeom>
          <a:ln cap="flat" w="19050">
            <a:solidFill>
              <a:srgbClr val="C85711"/>
            </a:solidFill>
            <a:prstDash val="solid"/>
            <a:headEnd type="none" len="sm" w="sm"/>
            <a:tailEnd type="none" len="sm" w="sm"/>
          </a:ln>
        </p:spPr>
      </p:sp>
      <p:grpSp>
        <p:nvGrpSpPr>
          <p:cNvPr name="Group 4" id="4"/>
          <p:cNvGrpSpPr>
            <a:grpSpLocks noChangeAspect="true"/>
          </p:cNvGrpSpPr>
          <p:nvPr/>
        </p:nvGrpSpPr>
        <p:grpSpPr>
          <a:xfrm rot="0">
            <a:off x="7902244" y="3774740"/>
            <a:ext cx="2483512" cy="2692446"/>
            <a:chOff x="0" y="0"/>
            <a:chExt cx="5857240" cy="6350000"/>
          </a:xfrm>
        </p:grpSpPr>
        <p:sp>
          <p:nvSpPr>
            <p:cNvPr name="Freeform 5" id="5"/>
            <p:cNvSpPr/>
            <p:nvPr/>
          </p:nvSpPr>
          <p:spPr>
            <a:xfrm flipH="false" flipV="false" rot="0">
              <a:off x="0" y="0"/>
              <a:ext cx="5857240" cy="6350000"/>
            </a:xfrm>
            <a:custGeom>
              <a:avLst/>
              <a:gdLst/>
              <a:ahLst/>
              <a:cxnLst/>
              <a:rect r="r" b="b" t="t" l="l"/>
              <a:pathLst>
                <a:path h="6350000" w="5857240">
                  <a:moveTo>
                    <a:pt x="2928620" y="0"/>
                  </a:moveTo>
                  <a:lnTo>
                    <a:pt x="2928620" y="0"/>
                  </a:lnTo>
                  <a:cubicBezTo>
                    <a:pt x="4546600" y="0"/>
                    <a:pt x="5857240" y="1310640"/>
                    <a:pt x="5857240" y="2928620"/>
                  </a:cubicBezTo>
                  <a:lnTo>
                    <a:pt x="5857240" y="6350000"/>
                  </a:lnTo>
                  <a:lnTo>
                    <a:pt x="5857240" y="6350000"/>
                  </a:lnTo>
                  <a:lnTo>
                    <a:pt x="0" y="6350000"/>
                  </a:lnTo>
                  <a:lnTo>
                    <a:pt x="0" y="6350000"/>
                  </a:lnTo>
                  <a:lnTo>
                    <a:pt x="0" y="2928620"/>
                  </a:lnTo>
                  <a:cubicBezTo>
                    <a:pt x="0" y="1310640"/>
                    <a:pt x="1310640" y="0"/>
                    <a:pt x="2928620" y="0"/>
                  </a:cubicBezTo>
                  <a:close/>
                </a:path>
              </a:pathLst>
            </a:custGeom>
            <a:blipFill>
              <a:blip r:embed="rId2"/>
              <a:stretch>
                <a:fillRect l="-31360" t="0" r="-31360" b="0"/>
              </a:stretch>
            </a:blipFill>
          </p:spPr>
        </p:sp>
      </p:grpSp>
      <p:sp>
        <p:nvSpPr>
          <p:cNvPr name="Freeform 6" id="6"/>
          <p:cNvSpPr/>
          <p:nvPr/>
        </p:nvSpPr>
        <p:spPr>
          <a:xfrm flipH="false" flipV="false" rot="442618">
            <a:off x="-1886859" y="163145"/>
            <a:ext cx="5345318" cy="2209116"/>
          </a:xfrm>
          <a:custGeom>
            <a:avLst/>
            <a:gdLst/>
            <a:ahLst/>
            <a:cxnLst/>
            <a:rect r="r" b="b" t="t" l="l"/>
            <a:pathLst>
              <a:path h="2209116" w="5345318">
                <a:moveTo>
                  <a:pt x="0" y="0"/>
                </a:moveTo>
                <a:lnTo>
                  <a:pt x="5345318" y="0"/>
                </a:lnTo>
                <a:lnTo>
                  <a:pt x="5345318" y="2209116"/>
                </a:lnTo>
                <a:lnTo>
                  <a:pt x="0" y="22091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7" id="7"/>
          <p:cNvSpPr/>
          <p:nvPr/>
        </p:nvSpPr>
        <p:spPr>
          <a:xfrm flipH="false" flipV="false" rot="-1087220">
            <a:off x="14603087" y="9050973"/>
            <a:ext cx="5345318" cy="2209116"/>
          </a:xfrm>
          <a:custGeom>
            <a:avLst/>
            <a:gdLst/>
            <a:ahLst/>
            <a:cxnLst/>
            <a:rect r="r" b="b" t="t" l="l"/>
            <a:pathLst>
              <a:path h="2209116" w="5345318">
                <a:moveTo>
                  <a:pt x="0" y="0"/>
                </a:moveTo>
                <a:lnTo>
                  <a:pt x="5345319" y="0"/>
                </a:lnTo>
                <a:lnTo>
                  <a:pt x="5345319" y="2209115"/>
                </a:lnTo>
                <a:lnTo>
                  <a:pt x="0" y="220911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grpSp>
        <p:nvGrpSpPr>
          <p:cNvPr name="Group 8" id="8"/>
          <p:cNvGrpSpPr>
            <a:grpSpLocks noChangeAspect="true"/>
          </p:cNvGrpSpPr>
          <p:nvPr/>
        </p:nvGrpSpPr>
        <p:grpSpPr>
          <a:xfrm rot="0">
            <a:off x="2336403" y="3774740"/>
            <a:ext cx="2483512" cy="2692446"/>
            <a:chOff x="0" y="0"/>
            <a:chExt cx="5857240" cy="6350000"/>
          </a:xfrm>
        </p:grpSpPr>
        <p:sp>
          <p:nvSpPr>
            <p:cNvPr name="Freeform 9" id="9"/>
            <p:cNvSpPr/>
            <p:nvPr/>
          </p:nvSpPr>
          <p:spPr>
            <a:xfrm flipH="false" flipV="false" rot="0">
              <a:off x="0" y="0"/>
              <a:ext cx="5857240" cy="6350000"/>
            </a:xfrm>
            <a:custGeom>
              <a:avLst/>
              <a:gdLst/>
              <a:ahLst/>
              <a:cxnLst/>
              <a:rect r="r" b="b" t="t" l="l"/>
              <a:pathLst>
                <a:path h="6350000" w="5857240">
                  <a:moveTo>
                    <a:pt x="2928620" y="0"/>
                  </a:moveTo>
                  <a:lnTo>
                    <a:pt x="2928620" y="0"/>
                  </a:lnTo>
                  <a:cubicBezTo>
                    <a:pt x="4546600" y="0"/>
                    <a:pt x="5857240" y="1310640"/>
                    <a:pt x="5857240" y="2928620"/>
                  </a:cubicBezTo>
                  <a:lnTo>
                    <a:pt x="5857240" y="6350000"/>
                  </a:lnTo>
                  <a:lnTo>
                    <a:pt x="5857240" y="6350000"/>
                  </a:lnTo>
                  <a:lnTo>
                    <a:pt x="0" y="6350000"/>
                  </a:lnTo>
                  <a:lnTo>
                    <a:pt x="0" y="6350000"/>
                  </a:lnTo>
                  <a:lnTo>
                    <a:pt x="0" y="2928620"/>
                  </a:lnTo>
                  <a:cubicBezTo>
                    <a:pt x="0" y="1310640"/>
                    <a:pt x="1310640" y="0"/>
                    <a:pt x="2928620" y="0"/>
                  </a:cubicBezTo>
                  <a:close/>
                </a:path>
              </a:pathLst>
            </a:custGeom>
            <a:blipFill>
              <a:blip r:embed="rId5"/>
              <a:stretch>
                <a:fillRect l="-18615" t="0" r="-18615" b="0"/>
              </a:stretch>
            </a:blipFill>
          </p:spPr>
        </p:sp>
      </p:grpSp>
      <p:grpSp>
        <p:nvGrpSpPr>
          <p:cNvPr name="Group 10" id="10"/>
          <p:cNvGrpSpPr>
            <a:grpSpLocks noChangeAspect="true"/>
          </p:cNvGrpSpPr>
          <p:nvPr/>
        </p:nvGrpSpPr>
        <p:grpSpPr>
          <a:xfrm rot="0">
            <a:off x="13468085" y="3774740"/>
            <a:ext cx="2483512" cy="2692446"/>
            <a:chOff x="0" y="0"/>
            <a:chExt cx="5857240" cy="6350000"/>
          </a:xfrm>
        </p:grpSpPr>
        <p:sp>
          <p:nvSpPr>
            <p:cNvPr name="Freeform 11" id="11"/>
            <p:cNvSpPr/>
            <p:nvPr/>
          </p:nvSpPr>
          <p:spPr>
            <a:xfrm flipH="false" flipV="false" rot="0">
              <a:off x="0" y="0"/>
              <a:ext cx="5857240" cy="6350000"/>
            </a:xfrm>
            <a:custGeom>
              <a:avLst/>
              <a:gdLst/>
              <a:ahLst/>
              <a:cxnLst/>
              <a:rect r="r" b="b" t="t" l="l"/>
              <a:pathLst>
                <a:path h="6350000" w="5857240">
                  <a:moveTo>
                    <a:pt x="2928620" y="0"/>
                  </a:moveTo>
                  <a:lnTo>
                    <a:pt x="2928620" y="0"/>
                  </a:lnTo>
                  <a:cubicBezTo>
                    <a:pt x="4546600" y="0"/>
                    <a:pt x="5857240" y="1310640"/>
                    <a:pt x="5857240" y="2928620"/>
                  </a:cubicBezTo>
                  <a:lnTo>
                    <a:pt x="5857240" y="6350000"/>
                  </a:lnTo>
                  <a:lnTo>
                    <a:pt x="5857240" y="6350000"/>
                  </a:lnTo>
                  <a:lnTo>
                    <a:pt x="0" y="6350000"/>
                  </a:lnTo>
                  <a:lnTo>
                    <a:pt x="0" y="6350000"/>
                  </a:lnTo>
                  <a:lnTo>
                    <a:pt x="0" y="2928620"/>
                  </a:lnTo>
                  <a:cubicBezTo>
                    <a:pt x="0" y="1310640"/>
                    <a:pt x="1310640" y="0"/>
                    <a:pt x="2928620" y="0"/>
                  </a:cubicBezTo>
                  <a:close/>
                </a:path>
              </a:pathLst>
            </a:custGeom>
            <a:blipFill>
              <a:blip r:embed="rId6"/>
              <a:stretch>
                <a:fillRect l="-46797" t="0" r="-46797" b="0"/>
              </a:stretch>
            </a:blipFill>
          </p:spPr>
        </p:sp>
      </p:grpSp>
      <p:sp>
        <p:nvSpPr>
          <p:cNvPr name="Freeform 12" id="12"/>
          <p:cNvSpPr/>
          <p:nvPr/>
        </p:nvSpPr>
        <p:spPr>
          <a:xfrm flipH="false" flipV="false" rot="0">
            <a:off x="14091980" y="-170874"/>
            <a:ext cx="6067409" cy="2399147"/>
          </a:xfrm>
          <a:custGeom>
            <a:avLst/>
            <a:gdLst/>
            <a:ahLst/>
            <a:cxnLst/>
            <a:rect r="r" b="b" t="t" l="l"/>
            <a:pathLst>
              <a:path h="2399147" w="6067409">
                <a:moveTo>
                  <a:pt x="0" y="0"/>
                </a:moveTo>
                <a:lnTo>
                  <a:pt x="6067409" y="0"/>
                </a:lnTo>
                <a:lnTo>
                  <a:pt x="6067409" y="2399148"/>
                </a:lnTo>
                <a:lnTo>
                  <a:pt x="0" y="239914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6807253">
            <a:off x="-2883099" y="8058726"/>
            <a:ext cx="6067409" cy="2399147"/>
          </a:xfrm>
          <a:custGeom>
            <a:avLst/>
            <a:gdLst/>
            <a:ahLst/>
            <a:cxnLst/>
            <a:rect r="r" b="b" t="t" l="l"/>
            <a:pathLst>
              <a:path h="2399147" w="6067409">
                <a:moveTo>
                  <a:pt x="0" y="0"/>
                </a:moveTo>
                <a:lnTo>
                  <a:pt x="6067409" y="0"/>
                </a:lnTo>
                <a:lnTo>
                  <a:pt x="6067409" y="2399148"/>
                </a:lnTo>
                <a:lnTo>
                  <a:pt x="0" y="239914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TextBox 14" id="14"/>
          <p:cNvSpPr txBox="true"/>
          <p:nvPr/>
        </p:nvSpPr>
        <p:spPr>
          <a:xfrm rot="0">
            <a:off x="3056752" y="1701708"/>
            <a:ext cx="11662614" cy="1004572"/>
          </a:xfrm>
          <a:prstGeom prst="rect">
            <a:avLst/>
          </a:prstGeom>
        </p:spPr>
        <p:txBody>
          <a:bodyPr anchor="t" rtlCol="false" tIns="0" lIns="0" bIns="0" rIns="0">
            <a:spAutoFit/>
          </a:bodyPr>
          <a:lstStyle/>
          <a:p>
            <a:pPr algn="ctr" marL="0" indent="0" lvl="0">
              <a:lnSpc>
                <a:spcPts val="7840"/>
              </a:lnSpc>
              <a:spcBef>
                <a:spcPct val="0"/>
              </a:spcBef>
            </a:pPr>
            <a:r>
              <a:rPr lang="en-US" sz="7000">
                <a:solidFill>
                  <a:srgbClr val="1F0E03"/>
                </a:solidFill>
                <a:latin typeface="Radley"/>
                <a:ea typeface="Radley"/>
                <a:cs typeface="Radley"/>
                <a:sym typeface="Radley"/>
              </a:rPr>
              <a:t>Key take aways</a:t>
            </a:r>
          </a:p>
        </p:txBody>
      </p:sp>
      <p:grpSp>
        <p:nvGrpSpPr>
          <p:cNvPr name="Group 15" id="15"/>
          <p:cNvGrpSpPr/>
          <p:nvPr/>
        </p:nvGrpSpPr>
        <p:grpSpPr>
          <a:xfrm rot="0">
            <a:off x="1954053" y="6989308"/>
            <a:ext cx="3248212" cy="2612335"/>
            <a:chOff x="0" y="0"/>
            <a:chExt cx="4330949" cy="3483113"/>
          </a:xfrm>
        </p:grpSpPr>
        <p:sp>
          <p:nvSpPr>
            <p:cNvPr name="TextBox 16" id="16"/>
            <p:cNvSpPr txBox="true"/>
            <p:nvPr/>
          </p:nvSpPr>
          <p:spPr>
            <a:xfrm rot="0">
              <a:off x="0" y="0"/>
              <a:ext cx="4330949" cy="698500"/>
            </a:xfrm>
            <a:prstGeom prst="rect">
              <a:avLst/>
            </a:prstGeom>
          </p:spPr>
          <p:txBody>
            <a:bodyPr anchor="t" rtlCol="false" tIns="0" lIns="0" bIns="0" rIns="0">
              <a:spAutoFit/>
            </a:bodyPr>
            <a:lstStyle/>
            <a:p>
              <a:pPr algn="ctr" marL="0" indent="0" lvl="0">
                <a:lnSpc>
                  <a:spcPts val="4199"/>
                </a:lnSpc>
              </a:pPr>
              <a:r>
                <a:rPr lang="en-US" sz="3499">
                  <a:solidFill>
                    <a:srgbClr val="1F0E03"/>
                  </a:solidFill>
                  <a:latin typeface="Radley"/>
                  <a:ea typeface="Radley"/>
                  <a:cs typeface="Radley"/>
                  <a:sym typeface="Radley"/>
                </a:rPr>
                <a:t>Coded resources </a:t>
              </a:r>
            </a:p>
          </p:txBody>
        </p:sp>
        <p:sp>
          <p:nvSpPr>
            <p:cNvPr name="TextBox 17" id="17"/>
            <p:cNvSpPr txBox="true"/>
            <p:nvPr/>
          </p:nvSpPr>
          <p:spPr>
            <a:xfrm rot="0">
              <a:off x="0" y="868394"/>
              <a:ext cx="4330949" cy="2614718"/>
            </a:xfrm>
            <a:prstGeom prst="rect">
              <a:avLst/>
            </a:prstGeom>
          </p:spPr>
          <p:txBody>
            <a:bodyPr anchor="t" rtlCol="false" tIns="0" lIns="0" bIns="0" rIns="0">
              <a:spAutoFit/>
            </a:bodyPr>
            <a:lstStyle/>
            <a:p>
              <a:pPr algn="ctr" marL="0" indent="0" lvl="0">
                <a:lnSpc>
                  <a:spcPts val="3079"/>
                </a:lnSpc>
              </a:pPr>
              <a:r>
                <a:rPr lang="en-US" sz="2199">
                  <a:solidFill>
                    <a:srgbClr val="1F0E03"/>
                  </a:solidFill>
                  <a:latin typeface="Carlito"/>
                  <a:ea typeface="Carlito"/>
                  <a:cs typeface="Carlito"/>
                  <a:sym typeface="Carlito"/>
                </a:rPr>
                <a:t>Students areas must be </a:t>
              </a:r>
              <a:r>
                <a:rPr lang="en-US" b="true" sz="2199">
                  <a:solidFill>
                    <a:srgbClr val="1F0E03"/>
                  </a:solidFill>
                  <a:latin typeface="Carlito Bold"/>
                  <a:ea typeface="Carlito Bold"/>
                  <a:cs typeface="Carlito Bold"/>
                  <a:sym typeface="Carlito Bold"/>
                </a:rPr>
                <a:t>coded </a:t>
              </a:r>
              <a:r>
                <a:rPr lang="en-US" sz="2199">
                  <a:solidFill>
                    <a:srgbClr val="1F0E03"/>
                  </a:solidFill>
                  <a:latin typeface="Carlito"/>
                  <a:ea typeface="Carlito"/>
                  <a:cs typeface="Carlito"/>
                  <a:sym typeface="Carlito"/>
                </a:rPr>
                <a:t>to help </a:t>
              </a:r>
              <a:r>
                <a:rPr lang="en-US" b="true" sz="2199">
                  <a:solidFill>
                    <a:srgbClr val="1F0E03"/>
                  </a:solidFill>
                  <a:latin typeface="Carlito Bold"/>
                  <a:ea typeface="Carlito Bold"/>
                  <a:cs typeface="Carlito Bold"/>
                  <a:sym typeface="Carlito Bold"/>
                </a:rPr>
                <a:t>independence.</a:t>
              </a:r>
              <a:r>
                <a:rPr lang="en-US" sz="2199">
                  <a:solidFill>
                    <a:srgbClr val="1F0E03"/>
                  </a:solidFill>
                  <a:latin typeface="Carlito"/>
                  <a:ea typeface="Carlito"/>
                  <a:cs typeface="Carlito"/>
                  <a:sym typeface="Carlito"/>
                </a:rPr>
                <a:t> This could be through colour, picture, shape . </a:t>
              </a:r>
            </a:p>
          </p:txBody>
        </p:sp>
      </p:grpSp>
      <p:grpSp>
        <p:nvGrpSpPr>
          <p:cNvPr name="Group 18" id="18"/>
          <p:cNvGrpSpPr/>
          <p:nvPr/>
        </p:nvGrpSpPr>
        <p:grpSpPr>
          <a:xfrm rot="0">
            <a:off x="7519894" y="6989308"/>
            <a:ext cx="3248212" cy="2221810"/>
            <a:chOff x="0" y="0"/>
            <a:chExt cx="4330949" cy="2962413"/>
          </a:xfrm>
        </p:grpSpPr>
        <p:sp>
          <p:nvSpPr>
            <p:cNvPr name="TextBox 19" id="19"/>
            <p:cNvSpPr txBox="true"/>
            <p:nvPr/>
          </p:nvSpPr>
          <p:spPr>
            <a:xfrm rot="0">
              <a:off x="0" y="0"/>
              <a:ext cx="4330949" cy="698500"/>
            </a:xfrm>
            <a:prstGeom prst="rect">
              <a:avLst/>
            </a:prstGeom>
          </p:spPr>
          <p:txBody>
            <a:bodyPr anchor="t" rtlCol="false" tIns="0" lIns="0" bIns="0" rIns="0">
              <a:spAutoFit/>
            </a:bodyPr>
            <a:lstStyle/>
            <a:p>
              <a:pPr algn="ctr" marL="0" indent="0" lvl="0">
                <a:lnSpc>
                  <a:spcPts val="4199"/>
                </a:lnSpc>
              </a:pPr>
              <a:r>
                <a:rPr lang="en-US" sz="3499">
                  <a:solidFill>
                    <a:srgbClr val="1F0E03"/>
                  </a:solidFill>
                  <a:latin typeface="Radley"/>
                  <a:ea typeface="Radley"/>
                  <a:cs typeface="Radley"/>
                  <a:sym typeface="Radley"/>
                </a:rPr>
                <a:t>Organised </a:t>
              </a:r>
            </a:p>
          </p:txBody>
        </p:sp>
        <p:sp>
          <p:nvSpPr>
            <p:cNvPr name="TextBox 20" id="20"/>
            <p:cNvSpPr txBox="true"/>
            <p:nvPr/>
          </p:nvSpPr>
          <p:spPr>
            <a:xfrm rot="0">
              <a:off x="0" y="868394"/>
              <a:ext cx="4330949" cy="2094018"/>
            </a:xfrm>
            <a:prstGeom prst="rect">
              <a:avLst/>
            </a:prstGeom>
          </p:spPr>
          <p:txBody>
            <a:bodyPr anchor="t" rtlCol="false" tIns="0" lIns="0" bIns="0" rIns="0">
              <a:spAutoFit/>
            </a:bodyPr>
            <a:lstStyle/>
            <a:p>
              <a:pPr algn="ctr" marL="0" indent="0" lvl="0">
                <a:lnSpc>
                  <a:spcPts val="3079"/>
                </a:lnSpc>
              </a:pPr>
              <a:r>
                <a:rPr lang="en-US" sz="2199">
                  <a:solidFill>
                    <a:srgbClr val="1F0E03"/>
                  </a:solidFill>
                  <a:latin typeface="Carlito"/>
                  <a:ea typeface="Carlito"/>
                  <a:cs typeface="Carlito"/>
                  <a:sym typeface="Carlito"/>
                </a:rPr>
                <a:t>Keeping the library organised and </a:t>
              </a:r>
              <a:r>
                <a:rPr lang="en-US" b="true" sz="2199">
                  <a:solidFill>
                    <a:srgbClr val="1F0E03"/>
                  </a:solidFill>
                  <a:latin typeface="Carlito Bold"/>
                  <a:ea typeface="Carlito Bold"/>
                  <a:cs typeface="Carlito Bold"/>
                  <a:sym typeface="Carlito Bold"/>
                </a:rPr>
                <a:t>tidy </a:t>
              </a:r>
              <a:r>
                <a:rPr lang="en-US" sz="2199">
                  <a:solidFill>
                    <a:srgbClr val="1F0E03"/>
                  </a:solidFill>
                  <a:latin typeface="Carlito"/>
                  <a:ea typeface="Carlito"/>
                  <a:cs typeface="Carlito"/>
                  <a:sym typeface="Carlito"/>
                </a:rPr>
                <a:t>will limit the time it takes to </a:t>
              </a:r>
              <a:r>
                <a:rPr lang="en-US" b="true" sz="2199">
                  <a:solidFill>
                    <a:srgbClr val="1F0E03"/>
                  </a:solidFill>
                  <a:latin typeface="Carlito Bold"/>
                  <a:ea typeface="Carlito Bold"/>
                  <a:cs typeface="Carlito Bold"/>
                  <a:sym typeface="Carlito Bold"/>
                </a:rPr>
                <a:t>reset</a:t>
              </a:r>
              <a:r>
                <a:rPr lang="en-US" sz="2199">
                  <a:solidFill>
                    <a:srgbClr val="1F0E03"/>
                  </a:solidFill>
                  <a:latin typeface="Carlito"/>
                  <a:ea typeface="Carlito"/>
                  <a:cs typeface="Carlito"/>
                  <a:sym typeface="Carlito"/>
                </a:rPr>
                <a:t> each day</a:t>
              </a:r>
            </a:p>
          </p:txBody>
        </p:sp>
      </p:grpSp>
      <p:grpSp>
        <p:nvGrpSpPr>
          <p:cNvPr name="Group 21" id="21"/>
          <p:cNvGrpSpPr/>
          <p:nvPr/>
        </p:nvGrpSpPr>
        <p:grpSpPr>
          <a:xfrm rot="0">
            <a:off x="13085735" y="6645965"/>
            <a:ext cx="3248212" cy="2612335"/>
            <a:chOff x="0" y="0"/>
            <a:chExt cx="4330949" cy="3483113"/>
          </a:xfrm>
        </p:grpSpPr>
        <p:sp>
          <p:nvSpPr>
            <p:cNvPr name="TextBox 22" id="22"/>
            <p:cNvSpPr txBox="true"/>
            <p:nvPr/>
          </p:nvSpPr>
          <p:spPr>
            <a:xfrm rot="0">
              <a:off x="0" y="0"/>
              <a:ext cx="4330949" cy="698500"/>
            </a:xfrm>
            <a:prstGeom prst="rect">
              <a:avLst/>
            </a:prstGeom>
          </p:spPr>
          <p:txBody>
            <a:bodyPr anchor="t" rtlCol="false" tIns="0" lIns="0" bIns="0" rIns="0">
              <a:spAutoFit/>
            </a:bodyPr>
            <a:lstStyle/>
            <a:p>
              <a:pPr algn="ctr" marL="0" indent="0" lvl="0">
                <a:lnSpc>
                  <a:spcPts val="4199"/>
                </a:lnSpc>
              </a:pPr>
              <a:r>
                <a:rPr lang="en-US" sz="3499">
                  <a:solidFill>
                    <a:srgbClr val="1F0E03"/>
                  </a:solidFill>
                  <a:latin typeface="Radley"/>
                  <a:ea typeface="Radley"/>
                  <a:cs typeface="Radley"/>
                  <a:sym typeface="Radley"/>
                </a:rPr>
                <a:t>Visual</a:t>
              </a:r>
            </a:p>
          </p:txBody>
        </p:sp>
        <p:sp>
          <p:nvSpPr>
            <p:cNvPr name="TextBox 23" id="23"/>
            <p:cNvSpPr txBox="true"/>
            <p:nvPr/>
          </p:nvSpPr>
          <p:spPr>
            <a:xfrm rot="0">
              <a:off x="0" y="868394"/>
              <a:ext cx="4330949" cy="2614718"/>
            </a:xfrm>
            <a:prstGeom prst="rect">
              <a:avLst/>
            </a:prstGeom>
          </p:spPr>
          <p:txBody>
            <a:bodyPr anchor="t" rtlCol="false" tIns="0" lIns="0" bIns="0" rIns="0">
              <a:spAutoFit/>
            </a:bodyPr>
            <a:lstStyle/>
            <a:p>
              <a:pPr algn="ctr" marL="0" indent="0" lvl="0">
                <a:lnSpc>
                  <a:spcPts val="3079"/>
                </a:lnSpc>
              </a:pPr>
              <a:r>
                <a:rPr lang="en-US" sz="2199">
                  <a:solidFill>
                    <a:srgbClr val="1F0E03"/>
                  </a:solidFill>
                  <a:latin typeface="Carlito"/>
                  <a:ea typeface="Carlito"/>
                  <a:cs typeface="Carlito"/>
                  <a:sym typeface="Carlito"/>
                </a:rPr>
                <a:t>To increase independence all learning libraries must be visual and accessible. They are as much a part of the room as table and chairs. </a:t>
              </a:r>
            </a:p>
          </p:txBody>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DFC1AF"/>
        </a:solidFill>
      </p:bgPr>
    </p:bg>
    <p:spTree>
      <p:nvGrpSpPr>
        <p:cNvPr id="1" name=""/>
        <p:cNvGrpSpPr/>
        <p:nvPr/>
      </p:nvGrpSpPr>
      <p:grpSpPr>
        <a:xfrm>
          <a:off x="0" y="0"/>
          <a:ext cx="0" cy="0"/>
          <a:chOff x="0" y="0"/>
          <a:chExt cx="0" cy="0"/>
        </a:xfrm>
      </p:grpSpPr>
      <p:sp>
        <p:nvSpPr>
          <p:cNvPr name="Freeform 2" id="2"/>
          <p:cNvSpPr/>
          <p:nvPr/>
        </p:nvSpPr>
        <p:spPr>
          <a:xfrm flipH="false" flipV="false" rot="0">
            <a:off x="1777342" y="-618660"/>
            <a:ext cx="14373630" cy="10061541"/>
          </a:xfrm>
          <a:custGeom>
            <a:avLst/>
            <a:gdLst/>
            <a:ahLst/>
            <a:cxnLst/>
            <a:rect r="r" b="b" t="t" l="l"/>
            <a:pathLst>
              <a:path h="10061541" w="14373630">
                <a:moveTo>
                  <a:pt x="0" y="0"/>
                </a:moveTo>
                <a:lnTo>
                  <a:pt x="14373630" y="0"/>
                </a:lnTo>
                <a:lnTo>
                  <a:pt x="14373630" y="10061541"/>
                </a:lnTo>
                <a:lnTo>
                  <a:pt x="0" y="1006154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4332589" y="7854754"/>
            <a:ext cx="8817126" cy="1588128"/>
          </a:xfrm>
          <a:prstGeom prst="rect">
            <a:avLst/>
          </a:prstGeom>
        </p:spPr>
        <p:txBody>
          <a:bodyPr anchor="t" rtlCol="false" tIns="0" lIns="0" bIns="0" rIns="0">
            <a:spAutoFit/>
          </a:bodyPr>
          <a:lstStyle/>
          <a:p>
            <a:pPr algn="ctr" marL="0" indent="0" lvl="0">
              <a:lnSpc>
                <a:spcPts val="12319"/>
              </a:lnSpc>
              <a:spcBef>
                <a:spcPct val="0"/>
              </a:spcBef>
            </a:pPr>
            <a:r>
              <a:rPr lang="en-US" sz="10999">
                <a:solidFill>
                  <a:srgbClr val="1D1D1B"/>
                </a:solidFill>
                <a:latin typeface="Radley"/>
                <a:ea typeface="Radley"/>
                <a:cs typeface="Radley"/>
                <a:sym typeface="Radley"/>
              </a:rPr>
              <a:t>Questions?</a:t>
            </a:r>
          </a:p>
        </p:txBody>
      </p:sp>
      <p:sp>
        <p:nvSpPr>
          <p:cNvPr name="Freeform 4" id="4"/>
          <p:cNvSpPr/>
          <p:nvPr/>
        </p:nvSpPr>
        <p:spPr>
          <a:xfrm flipH="false" flipV="false" rot="0">
            <a:off x="24384" y="108305"/>
            <a:ext cx="8436593" cy="1065120"/>
          </a:xfrm>
          <a:custGeom>
            <a:avLst/>
            <a:gdLst/>
            <a:ahLst/>
            <a:cxnLst/>
            <a:rect r="r" b="b" t="t" l="l"/>
            <a:pathLst>
              <a:path h="1065120" w="8436593">
                <a:moveTo>
                  <a:pt x="0" y="0"/>
                </a:moveTo>
                <a:lnTo>
                  <a:pt x="8436594" y="0"/>
                </a:lnTo>
                <a:lnTo>
                  <a:pt x="8436594" y="1065120"/>
                </a:lnTo>
                <a:lnTo>
                  <a:pt x="0" y="1065120"/>
                </a:lnTo>
                <a:lnTo>
                  <a:pt x="0" y="0"/>
                </a:lnTo>
                <a:close/>
              </a:path>
            </a:pathLst>
          </a:custGeom>
          <a:blipFill>
            <a:blip r:embed="rId4"/>
            <a:stretch>
              <a:fillRect l="0" t="0" r="0" b="0"/>
            </a:stretch>
          </a:blipFill>
        </p:spPr>
      </p:sp>
      <p:sp>
        <p:nvSpPr>
          <p:cNvPr name="Freeform 5" id="5"/>
          <p:cNvSpPr/>
          <p:nvPr/>
        </p:nvSpPr>
        <p:spPr>
          <a:xfrm flipH="false" flipV="false" rot="0">
            <a:off x="204797" y="306660"/>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249218" y="306660"/>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2295003" y="306660"/>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3340788" y="306660"/>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4386573" y="306660"/>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0">
            <a:off x="5432358" y="360290"/>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DFC1AF"/>
        </a:solidFill>
      </p:bgPr>
    </p:bg>
    <p:spTree>
      <p:nvGrpSpPr>
        <p:cNvPr id="1" name=""/>
        <p:cNvGrpSpPr/>
        <p:nvPr/>
      </p:nvGrpSpPr>
      <p:grpSpPr>
        <a:xfrm>
          <a:off x="0" y="0"/>
          <a:ext cx="0" cy="0"/>
          <a:chOff x="0" y="0"/>
          <a:chExt cx="0" cy="0"/>
        </a:xfrm>
      </p:grpSpPr>
      <p:grpSp>
        <p:nvGrpSpPr>
          <p:cNvPr name="Group 2" id="2"/>
          <p:cNvGrpSpPr/>
          <p:nvPr/>
        </p:nvGrpSpPr>
        <p:grpSpPr>
          <a:xfrm rot="0">
            <a:off x="9918723" y="0"/>
            <a:ext cx="8369277" cy="10287000"/>
            <a:chOff x="0" y="0"/>
            <a:chExt cx="1968573" cy="2419649"/>
          </a:xfrm>
        </p:grpSpPr>
        <p:sp>
          <p:nvSpPr>
            <p:cNvPr name="Freeform 3" id="3"/>
            <p:cNvSpPr/>
            <p:nvPr/>
          </p:nvSpPr>
          <p:spPr>
            <a:xfrm flipH="false" flipV="false" rot="0">
              <a:off x="0" y="0"/>
              <a:ext cx="1968573" cy="2419649"/>
            </a:xfrm>
            <a:custGeom>
              <a:avLst/>
              <a:gdLst/>
              <a:ahLst/>
              <a:cxnLst/>
              <a:rect r="r" b="b" t="t" l="l"/>
              <a:pathLst>
                <a:path h="2419649" w="1968573">
                  <a:moveTo>
                    <a:pt x="0" y="0"/>
                  </a:moveTo>
                  <a:lnTo>
                    <a:pt x="1968573" y="0"/>
                  </a:lnTo>
                  <a:lnTo>
                    <a:pt x="1968573" y="2419649"/>
                  </a:lnTo>
                  <a:lnTo>
                    <a:pt x="0" y="2419649"/>
                  </a:lnTo>
                  <a:close/>
                </a:path>
              </a:pathLst>
            </a:custGeom>
            <a:solidFill>
              <a:srgbClr val="C85711"/>
            </a:solidFill>
          </p:spPr>
        </p:sp>
        <p:sp>
          <p:nvSpPr>
            <p:cNvPr name="TextBox 4" id="4"/>
            <p:cNvSpPr txBox="true"/>
            <p:nvPr/>
          </p:nvSpPr>
          <p:spPr>
            <a:xfrm>
              <a:off x="0" y="-76200"/>
              <a:ext cx="1968573" cy="2495849"/>
            </a:xfrm>
            <a:prstGeom prst="rect">
              <a:avLst/>
            </a:prstGeom>
          </p:spPr>
          <p:txBody>
            <a:bodyPr anchor="ctr" rtlCol="false" tIns="50800" lIns="50800" bIns="50800" rIns="50800"/>
            <a:lstStyle/>
            <a:p>
              <a:pPr algn="ctr">
                <a:lnSpc>
                  <a:spcPts val="2800"/>
                </a:lnSpc>
              </a:pPr>
            </a:p>
          </p:txBody>
        </p:sp>
      </p:grpSp>
      <p:sp>
        <p:nvSpPr>
          <p:cNvPr name="Freeform 5" id="5"/>
          <p:cNvSpPr/>
          <p:nvPr/>
        </p:nvSpPr>
        <p:spPr>
          <a:xfrm flipH="false" flipV="false" rot="0">
            <a:off x="10421923" y="-1028700"/>
            <a:ext cx="2849144" cy="4114800"/>
          </a:xfrm>
          <a:custGeom>
            <a:avLst/>
            <a:gdLst/>
            <a:ahLst/>
            <a:cxnLst/>
            <a:rect r="r" b="b" t="t" l="l"/>
            <a:pathLst>
              <a:path h="4114800" w="2849144">
                <a:moveTo>
                  <a:pt x="0" y="0"/>
                </a:moveTo>
                <a:lnTo>
                  <a:pt x="2849144" y="0"/>
                </a:lnTo>
                <a:lnTo>
                  <a:pt x="28491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6004742" y="7497894"/>
            <a:ext cx="2849144" cy="4114800"/>
          </a:xfrm>
          <a:custGeom>
            <a:avLst/>
            <a:gdLst/>
            <a:ahLst/>
            <a:cxnLst/>
            <a:rect r="r" b="b" t="t" l="l"/>
            <a:pathLst>
              <a:path h="4114800" w="2849144">
                <a:moveTo>
                  <a:pt x="0" y="0"/>
                </a:moveTo>
                <a:lnTo>
                  <a:pt x="2849144" y="0"/>
                </a:lnTo>
                <a:lnTo>
                  <a:pt x="28491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p:nvPr/>
        </p:nvGrpSpPr>
        <p:grpSpPr>
          <a:xfrm rot="0">
            <a:off x="1647360" y="882696"/>
            <a:ext cx="6666171" cy="8239838"/>
            <a:chOff x="0" y="0"/>
            <a:chExt cx="8888228" cy="10986450"/>
          </a:xfrm>
        </p:grpSpPr>
        <p:sp>
          <p:nvSpPr>
            <p:cNvPr name="AutoShape 8" id="8"/>
            <p:cNvSpPr/>
            <p:nvPr/>
          </p:nvSpPr>
          <p:spPr>
            <a:xfrm>
              <a:off x="0" y="5893750"/>
              <a:ext cx="8888228" cy="0"/>
            </a:xfrm>
            <a:prstGeom prst="line">
              <a:avLst/>
            </a:prstGeom>
            <a:ln cap="flat" w="25400">
              <a:solidFill>
                <a:srgbClr val="C85711"/>
              </a:solidFill>
              <a:prstDash val="solid"/>
              <a:headEnd type="none" len="sm" w="sm"/>
              <a:tailEnd type="none" len="sm" w="sm"/>
            </a:ln>
          </p:spPr>
        </p:sp>
        <p:sp>
          <p:nvSpPr>
            <p:cNvPr name="TextBox 9" id="9"/>
            <p:cNvSpPr txBox="true"/>
            <p:nvPr/>
          </p:nvSpPr>
          <p:spPr>
            <a:xfrm rot="0">
              <a:off x="0" y="57150"/>
              <a:ext cx="8888228" cy="2679279"/>
            </a:xfrm>
            <a:prstGeom prst="rect">
              <a:avLst/>
            </a:prstGeom>
          </p:spPr>
          <p:txBody>
            <a:bodyPr anchor="t" rtlCol="false" tIns="0" lIns="0" bIns="0" rIns="0">
              <a:spAutoFit/>
            </a:bodyPr>
            <a:lstStyle/>
            <a:p>
              <a:pPr algn="l" marL="0" indent="0" lvl="0">
                <a:lnSpc>
                  <a:spcPts val="7840"/>
                </a:lnSpc>
                <a:spcBef>
                  <a:spcPct val="0"/>
                </a:spcBef>
              </a:pPr>
              <a:r>
                <a:rPr lang="en-US" sz="7000" i="true">
                  <a:solidFill>
                    <a:srgbClr val="1F0E03"/>
                  </a:solidFill>
                  <a:latin typeface="Radley Italics"/>
                  <a:ea typeface="Radley Italics"/>
                  <a:cs typeface="Radley Italics"/>
                  <a:sym typeface="Radley Italics"/>
                </a:rPr>
                <a:t>BLOSSOM Education</a:t>
              </a:r>
            </a:p>
          </p:txBody>
        </p:sp>
        <p:sp>
          <p:nvSpPr>
            <p:cNvPr name="TextBox 10" id="10"/>
            <p:cNvSpPr txBox="true"/>
            <p:nvPr/>
          </p:nvSpPr>
          <p:spPr>
            <a:xfrm rot="0">
              <a:off x="0" y="3175950"/>
              <a:ext cx="8888228" cy="2095500"/>
            </a:xfrm>
            <a:prstGeom prst="rect">
              <a:avLst/>
            </a:prstGeom>
          </p:spPr>
          <p:txBody>
            <a:bodyPr anchor="t" rtlCol="false" tIns="0" lIns="0" bIns="0" rIns="0">
              <a:spAutoFit/>
            </a:bodyPr>
            <a:lstStyle/>
            <a:p>
              <a:pPr algn="l" marL="0" indent="0" lvl="0">
                <a:lnSpc>
                  <a:spcPts val="4199"/>
                </a:lnSpc>
                <a:spcBef>
                  <a:spcPct val="0"/>
                </a:spcBef>
              </a:pPr>
              <a:r>
                <a:rPr lang="en-US" sz="3499">
                  <a:solidFill>
                    <a:srgbClr val="1F0E03"/>
                  </a:solidFill>
                  <a:latin typeface="Radley"/>
                  <a:ea typeface="Radley"/>
                  <a:cs typeface="Radley"/>
                  <a:sym typeface="Radley"/>
                </a:rPr>
                <a:t>Building Learning Opportunities to Support Students with send on mainstream curriculums.</a:t>
              </a:r>
              <a:r>
                <a:rPr lang="en-US" sz="3499">
                  <a:solidFill>
                    <a:srgbClr val="1F0E03"/>
                  </a:solidFill>
                  <a:latin typeface="Radley"/>
                  <a:ea typeface="Radley"/>
                  <a:cs typeface="Radley"/>
                  <a:sym typeface="Radley"/>
                </a:rPr>
                <a:t> </a:t>
              </a:r>
            </a:p>
          </p:txBody>
        </p:sp>
        <p:sp>
          <p:nvSpPr>
            <p:cNvPr name="TextBox 11" id="11"/>
            <p:cNvSpPr txBox="true"/>
            <p:nvPr/>
          </p:nvSpPr>
          <p:spPr>
            <a:xfrm rot="0">
              <a:off x="0" y="6477950"/>
              <a:ext cx="8888228" cy="4508500"/>
            </a:xfrm>
            <a:prstGeom prst="rect">
              <a:avLst/>
            </a:prstGeom>
          </p:spPr>
          <p:txBody>
            <a:bodyPr anchor="t" rtlCol="false" tIns="0" lIns="0" bIns="0" rIns="0">
              <a:spAutoFit/>
            </a:bodyPr>
            <a:lstStyle/>
            <a:p>
              <a:pPr algn="l">
                <a:lnSpc>
                  <a:spcPts val="2400"/>
                </a:lnSpc>
              </a:pPr>
              <a:r>
                <a:rPr lang="en-US" sz="2000">
                  <a:solidFill>
                    <a:srgbClr val="1F0E03"/>
                  </a:solidFill>
                  <a:latin typeface="Carlito"/>
                  <a:ea typeface="Carlito"/>
                  <a:cs typeface="Carlito"/>
                  <a:sym typeface="Carlito"/>
                </a:rPr>
                <a:t>BLOSSOM was created to relieve the stress and pressure that mainstream teachers place on themselves when supporting the education and development of high need SEND pupils, often with limited support. </a:t>
              </a:r>
            </a:p>
            <a:p>
              <a:pPr algn="l">
                <a:lnSpc>
                  <a:spcPts val="2400"/>
                </a:lnSpc>
              </a:pPr>
            </a:p>
            <a:p>
              <a:pPr algn="l">
                <a:lnSpc>
                  <a:spcPts val="2400"/>
                </a:lnSpc>
              </a:pPr>
              <a:r>
                <a:rPr lang="en-US" sz="2000">
                  <a:solidFill>
                    <a:srgbClr val="1F0E03"/>
                  </a:solidFill>
                  <a:latin typeface="Carlito"/>
                  <a:ea typeface="Carlito"/>
                  <a:cs typeface="Carlito"/>
                  <a:sym typeface="Carlito"/>
                </a:rPr>
                <a:t>It is current in school around the UK, from large city schools in London to smaller school in Scotland. </a:t>
              </a:r>
            </a:p>
            <a:p>
              <a:pPr algn="l">
                <a:lnSpc>
                  <a:spcPts val="2400"/>
                </a:lnSpc>
              </a:pPr>
            </a:p>
            <a:p>
              <a:pPr algn="l">
                <a:lnSpc>
                  <a:spcPts val="2400"/>
                </a:lnSpc>
              </a:pPr>
              <a:r>
                <a:rPr lang="en-US" sz="2000">
                  <a:solidFill>
                    <a:srgbClr val="1F0E03"/>
                  </a:solidFill>
                  <a:latin typeface="Carlito"/>
                  <a:ea typeface="Carlito"/>
                  <a:cs typeface="Carlito"/>
                  <a:sym typeface="Carlito"/>
                </a:rPr>
                <a:t>BLOSSOM Education resource file can be purchased directly through the author.  </a:t>
              </a:r>
            </a:p>
            <a:p>
              <a:pPr algn="l" marL="0" indent="0" lvl="0">
                <a:lnSpc>
                  <a:spcPts val="2400"/>
                </a:lnSpc>
              </a:pPr>
            </a:p>
          </p:txBody>
        </p:sp>
      </p:grpSp>
      <p:sp>
        <p:nvSpPr>
          <p:cNvPr name="Freeform 12" id="12"/>
          <p:cNvSpPr/>
          <p:nvPr/>
        </p:nvSpPr>
        <p:spPr>
          <a:xfrm flipH="false" flipV="false" rot="-10800000">
            <a:off x="15675294" y="1777721"/>
            <a:ext cx="2288327" cy="2842189"/>
          </a:xfrm>
          <a:custGeom>
            <a:avLst/>
            <a:gdLst/>
            <a:ahLst/>
            <a:cxnLst/>
            <a:rect r="r" b="b" t="t" l="l"/>
            <a:pathLst>
              <a:path h="2842189" w="2288327">
                <a:moveTo>
                  <a:pt x="0" y="0"/>
                </a:moveTo>
                <a:lnTo>
                  <a:pt x="2288326" y="0"/>
                </a:lnTo>
                <a:lnTo>
                  <a:pt x="2288326" y="2842189"/>
                </a:lnTo>
                <a:lnTo>
                  <a:pt x="0" y="284218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11282585" y="1777721"/>
            <a:ext cx="5536872" cy="7054690"/>
          </a:xfrm>
          <a:custGeom>
            <a:avLst/>
            <a:gdLst/>
            <a:ahLst/>
            <a:cxnLst/>
            <a:rect r="r" b="b" t="t" l="l"/>
            <a:pathLst>
              <a:path h="7054690" w="5536872">
                <a:moveTo>
                  <a:pt x="0" y="0"/>
                </a:moveTo>
                <a:lnTo>
                  <a:pt x="5536872" y="0"/>
                </a:lnTo>
                <a:lnTo>
                  <a:pt x="5536872" y="7054689"/>
                </a:lnTo>
                <a:lnTo>
                  <a:pt x="0" y="7054689"/>
                </a:lnTo>
                <a:lnTo>
                  <a:pt x="0" y="0"/>
                </a:lnTo>
                <a:close/>
              </a:path>
            </a:pathLst>
          </a:custGeom>
          <a:blipFill>
            <a:blip r:embed="rId6"/>
            <a:stretch>
              <a:fillRect l="-7641" t="0" r="-9737" b="0"/>
            </a:stretch>
          </a:blipFill>
        </p:spPr>
      </p:sp>
      <p:sp>
        <p:nvSpPr>
          <p:cNvPr name="Freeform 14" id="14"/>
          <p:cNvSpPr/>
          <p:nvPr/>
        </p:nvSpPr>
        <p:spPr>
          <a:xfrm flipH="false" flipV="false" rot="0">
            <a:off x="5937619" y="137080"/>
            <a:ext cx="8436593" cy="1065120"/>
          </a:xfrm>
          <a:custGeom>
            <a:avLst/>
            <a:gdLst/>
            <a:ahLst/>
            <a:cxnLst/>
            <a:rect r="r" b="b" t="t" l="l"/>
            <a:pathLst>
              <a:path h="1065120" w="8436593">
                <a:moveTo>
                  <a:pt x="0" y="0"/>
                </a:moveTo>
                <a:lnTo>
                  <a:pt x="8436593" y="0"/>
                </a:lnTo>
                <a:lnTo>
                  <a:pt x="8436593" y="1065120"/>
                </a:lnTo>
                <a:lnTo>
                  <a:pt x="0" y="1065120"/>
                </a:lnTo>
                <a:lnTo>
                  <a:pt x="0" y="0"/>
                </a:lnTo>
                <a:close/>
              </a:path>
            </a:pathLst>
          </a:custGeom>
          <a:blipFill>
            <a:blip r:embed="rId7"/>
            <a:stretch>
              <a:fillRect l="0" t="0" r="0" b="0"/>
            </a:stretch>
          </a:blipFill>
        </p:spPr>
      </p:sp>
      <p:sp>
        <p:nvSpPr>
          <p:cNvPr name="Freeform 15" id="15"/>
          <p:cNvSpPr/>
          <p:nvPr/>
        </p:nvSpPr>
        <p:spPr>
          <a:xfrm flipH="false" flipV="false" rot="0">
            <a:off x="6132419" y="360290"/>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6" id="16"/>
          <p:cNvSpPr/>
          <p:nvPr/>
        </p:nvSpPr>
        <p:spPr>
          <a:xfrm flipH="false" flipV="false" rot="0">
            <a:off x="7090515" y="335435"/>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0">
            <a:off x="8178098" y="335435"/>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8" id="18"/>
          <p:cNvSpPr/>
          <p:nvPr/>
        </p:nvSpPr>
        <p:spPr>
          <a:xfrm flipH="false" flipV="false" rot="0">
            <a:off x="9244413" y="360290"/>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9" id="19"/>
          <p:cNvSpPr/>
          <p:nvPr/>
        </p:nvSpPr>
        <p:spPr>
          <a:xfrm flipH="false" flipV="false" rot="0">
            <a:off x="10309248" y="335435"/>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0" id="20"/>
          <p:cNvSpPr/>
          <p:nvPr/>
        </p:nvSpPr>
        <p:spPr>
          <a:xfrm flipH="false" flipV="false" rot="0">
            <a:off x="11374083" y="360290"/>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1" id="21"/>
          <p:cNvSpPr/>
          <p:nvPr/>
        </p:nvSpPr>
        <p:spPr>
          <a:xfrm flipH="false" flipV="false" rot="0">
            <a:off x="12438918" y="360290"/>
            <a:ext cx="674310" cy="668410"/>
          </a:xfrm>
          <a:custGeom>
            <a:avLst/>
            <a:gdLst/>
            <a:ahLst/>
            <a:cxnLst/>
            <a:rect r="r" b="b" t="t" l="l"/>
            <a:pathLst>
              <a:path h="668410" w="674310">
                <a:moveTo>
                  <a:pt x="0" y="0"/>
                </a:moveTo>
                <a:lnTo>
                  <a:pt x="674310" y="0"/>
                </a:lnTo>
                <a:lnTo>
                  <a:pt x="674310" y="668410"/>
                </a:lnTo>
                <a:lnTo>
                  <a:pt x="0" y="6684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DFC1AF"/>
        </a:solidFill>
      </p:bgPr>
    </p:bg>
    <p:spTree>
      <p:nvGrpSpPr>
        <p:cNvPr id="1" name=""/>
        <p:cNvGrpSpPr/>
        <p:nvPr/>
      </p:nvGrpSpPr>
      <p:grpSpPr>
        <a:xfrm>
          <a:off x="0" y="0"/>
          <a:ext cx="0" cy="0"/>
          <a:chOff x="0" y="0"/>
          <a:chExt cx="0" cy="0"/>
        </a:xfrm>
      </p:grpSpPr>
      <p:sp>
        <p:nvSpPr>
          <p:cNvPr name="Freeform 2" id="2"/>
          <p:cNvSpPr/>
          <p:nvPr/>
        </p:nvSpPr>
        <p:spPr>
          <a:xfrm flipH="false" flipV="false" rot="0">
            <a:off x="-4111567" y="8323640"/>
            <a:ext cx="7315200" cy="2183346"/>
          </a:xfrm>
          <a:custGeom>
            <a:avLst/>
            <a:gdLst/>
            <a:ahLst/>
            <a:cxnLst/>
            <a:rect r="r" b="b" t="t" l="l"/>
            <a:pathLst>
              <a:path h="2183346" w="7315200">
                <a:moveTo>
                  <a:pt x="0" y="0"/>
                </a:moveTo>
                <a:lnTo>
                  <a:pt x="7315200" y="0"/>
                </a:lnTo>
                <a:lnTo>
                  <a:pt x="7315200" y="2183346"/>
                </a:lnTo>
                <a:lnTo>
                  <a:pt x="0" y="218334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115728" y="-62973"/>
            <a:ext cx="7315200" cy="2183346"/>
          </a:xfrm>
          <a:custGeom>
            <a:avLst/>
            <a:gdLst/>
            <a:ahLst/>
            <a:cxnLst/>
            <a:rect r="r" b="b" t="t" l="l"/>
            <a:pathLst>
              <a:path h="2183346" w="7315200">
                <a:moveTo>
                  <a:pt x="0" y="0"/>
                </a:moveTo>
                <a:lnTo>
                  <a:pt x="7315200" y="0"/>
                </a:lnTo>
                <a:lnTo>
                  <a:pt x="7315200" y="2183346"/>
                </a:lnTo>
                <a:lnTo>
                  <a:pt x="0" y="218334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9311198" y="-219986"/>
            <a:ext cx="9176523" cy="10726972"/>
            <a:chOff x="0" y="0"/>
            <a:chExt cx="2416862" cy="2825211"/>
          </a:xfrm>
        </p:grpSpPr>
        <p:sp>
          <p:nvSpPr>
            <p:cNvPr name="Freeform 5" id="5"/>
            <p:cNvSpPr/>
            <p:nvPr/>
          </p:nvSpPr>
          <p:spPr>
            <a:xfrm flipH="false" flipV="false" rot="0">
              <a:off x="0" y="0"/>
              <a:ext cx="2416862" cy="2825211"/>
            </a:xfrm>
            <a:custGeom>
              <a:avLst/>
              <a:gdLst/>
              <a:ahLst/>
              <a:cxnLst/>
              <a:rect r="r" b="b" t="t" l="l"/>
              <a:pathLst>
                <a:path h="2825211" w="2416862">
                  <a:moveTo>
                    <a:pt x="0" y="0"/>
                  </a:moveTo>
                  <a:lnTo>
                    <a:pt x="2416862" y="0"/>
                  </a:lnTo>
                  <a:lnTo>
                    <a:pt x="2416862" y="2825211"/>
                  </a:lnTo>
                  <a:lnTo>
                    <a:pt x="0" y="2825211"/>
                  </a:lnTo>
                  <a:close/>
                </a:path>
              </a:pathLst>
            </a:custGeom>
            <a:solidFill>
              <a:srgbClr val="FCDDCA"/>
            </a:solidFill>
          </p:spPr>
        </p:sp>
        <p:sp>
          <p:nvSpPr>
            <p:cNvPr name="TextBox 6" id="6"/>
            <p:cNvSpPr txBox="true"/>
            <p:nvPr/>
          </p:nvSpPr>
          <p:spPr>
            <a:xfrm>
              <a:off x="0" y="-38100"/>
              <a:ext cx="2416862" cy="2863311"/>
            </a:xfrm>
            <a:prstGeom prst="rect">
              <a:avLst/>
            </a:prstGeom>
          </p:spPr>
          <p:txBody>
            <a:bodyPr anchor="ctr" rtlCol="false" tIns="50800" lIns="50800" bIns="50800" rIns="50800"/>
            <a:lstStyle/>
            <a:p>
              <a:pPr algn="ctr">
                <a:lnSpc>
                  <a:spcPts val="1872"/>
                </a:lnSpc>
              </a:pPr>
            </a:p>
          </p:txBody>
        </p:sp>
      </p:grpSp>
      <p:sp>
        <p:nvSpPr>
          <p:cNvPr name="AutoShape 7" id="7"/>
          <p:cNvSpPr/>
          <p:nvPr/>
        </p:nvSpPr>
        <p:spPr>
          <a:xfrm flipV="true">
            <a:off x="10462212" y="3721153"/>
            <a:ext cx="6874495" cy="9525"/>
          </a:xfrm>
          <a:prstGeom prst="line">
            <a:avLst/>
          </a:prstGeom>
          <a:ln cap="flat" w="19050">
            <a:solidFill>
              <a:srgbClr val="DFC1AF"/>
            </a:solidFill>
            <a:prstDash val="solid"/>
            <a:headEnd type="none" len="sm" w="sm"/>
            <a:tailEnd type="none" len="sm" w="sm"/>
          </a:ln>
        </p:spPr>
      </p:sp>
      <p:sp>
        <p:nvSpPr>
          <p:cNvPr name="AutoShape 8" id="8"/>
          <p:cNvSpPr/>
          <p:nvPr/>
        </p:nvSpPr>
        <p:spPr>
          <a:xfrm flipV="true">
            <a:off x="10462212" y="6557184"/>
            <a:ext cx="6874495" cy="9525"/>
          </a:xfrm>
          <a:prstGeom prst="line">
            <a:avLst/>
          </a:prstGeom>
          <a:ln cap="flat" w="19050">
            <a:solidFill>
              <a:srgbClr val="DFC1AF"/>
            </a:solidFill>
            <a:prstDash val="solid"/>
            <a:headEnd type="none" len="sm" w="sm"/>
            <a:tailEnd type="none" len="sm" w="sm"/>
          </a:ln>
        </p:spPr>
      </p:sp>
      <p:sp>
        <p:nvSpPr>
          <p:cNvPr name="Freeform 9" id="9"/>
          <p:cNvSpPr/>
          <p:nvPr/>
        </p:nvSpPr>
        <p:spPr>
          <a:xfrm flipH="false" flipV="false" rot="0">
            <a:off x="16481596" y="1904419"/>
            <a:ext cx="1311017" cy="1311017"/>
          </a:xfrm>
          <a:custGeom>
            <a:avLst/>
            <a:gdLst/>
            <a:ahLst/>
            <a:cxnLst/>
            <a:rect r="r" b="b" t="t" l="l"/>
            <a:pathLst>
              <a:path h="1311017" w="1311017">
                <a:moveTo>
                  <a:pt x="0" y="0"/>
                </a:moveTo>
                <a:lnTo>
                  <a:pt x="1311017" y="0"/>
                </a:lnTo>
                <a:lnTo>
                  <a:pt x="1311017" y="1311017"/>
                </a:lnTo>
                <a:lnTo>
                  <a:pt x="0" y="1311017"/>
                </a:lnTo>
                <a:lnTo>
                  <a:pt x="0" y="0"/>
                </a:lnTo>
                <a:close/>
              </a:path>
            </a:pathLst>
          </a:custGeom>
          <a:blipFill>
            <a:blip r:embed="rId4"/>
            <a:stretch>
              <a:fillRect l="0" t="0" r="0" b="0"/>
            </a:stretch>
          </a:blipFill>
        </p:spPr>
      </p:sp>
      <p:grpSp>
        <p:nvGrpSpPr>
          <p:cNvPr name="Group 10" id="10"/>
          <p:cNvGrpSpPr/>
          <p:nvPr/>
        </p:nvGrpSpPr>
        <p:grpSpPr>
          <a:xfrm rot="0">
            <a:off x="10462212" y="4647044"/>
            <a:ext cx="6874495" cy="993774"/>
            <a:chOff x="0" y="0"/>
            <a:chExt cx="9165993" cy="1325032"/>
          </a:xfrm>
        </p:grpSpPr>
        <p:sp>
          <p:nvSpPr>
            <p:cNvPr name="TextBox 11" id="11"/>
            <p:cNvSpPr txBox="true"/>
            <p:nvPr/>
          </p:nvSpPr>
          <p:spPr>
            <a:xfrm rot="0">
              <a:off x="0" y="-104775"/>
              <a:ext cx="9165993" cy="604307"/>
            </a:xfrm>
            <a:prstGeom prst="rect">
              <a:avLst/>
            </a:prstGeom>
          </p:spPr>
          <p:txBody>
            <a:bodyPr anchor="t" rtlCol="false" tIns="0" lIns="0" bIns="0" rIns="0">
              <a:spAutoFit/>
            </a:bodyPr>
            <a:lstStyle/>
            <a:p>
              <a:pPr algn="l" marL="0" indent="0" lvl="0">
                <a:lnSpc>
                  <a:spcPts val="3500"/>
                </a:lnSpc>
                <a:spcBef>
                  <a:spcPct val="0"/>
                </a:spcBef>
              </a:pPr>
              <a:r>
                <a:rPr lang="en-US" sz="2500" u="none">
                  <a:solidFill>
                    <a:srgbClr val="1F0E03"/>
                  </a:solidFill>
                  <a:latin typeface="Carlito"/>
                  <a:ea typeface="Carlito"/>
                  <a:cs typeface="Carlito"/>
                  <a:sym typeface="Carlito"/>
                </a:rPr>
                <a:t>EMAIL</a:t>
              </a:r>
            </a:p>
          </p:txBody>
        </p:sp>
        <p:sp>
          <p:nvSpPr>
            <p:cNvPr name="TextBox 12" id="12"/>
            <p:cNvSpPr txBox="true"/>
            <p:nvPr/>
          </p:nvSpPr>
          <p:spPr>
            <a:xfrm rot="0">
              <a:off x="0" y="626532"/>
              <a:ext cx="9165993" cy="698500"/>
            </a:xfrm>
            <a:prstGeom prst="rect">
              <a:avLst/>
            </a:prstGeom>
          </p:spPr>
          <p:txBody>
            <a:bodyPr anchor="t" rtlCol="false" tIns="0" lIns="0" bIns="0" rIns="0">
              <a:spAutoFit/>
            </a:bodyPr>
            <a:lstStyle/>
            <a:p>
              <a:pPr algn="l" marL="0" indent="0" lvl="0">
                <a:lnSpc>
                  <a:spcPts val="4199"/>
                </a:lnSpc>
              </a:pPr>
              <a:r>
                <a:rPr lang="en-US" sz="3499" i="true">
                  <a:solidFill>
                    <a:srgbClr val="1F0E03"/>
                  </a:solidFill>
                  <a:latin typeface="Radley Italics"/>
                  <a:ea typeface="Radley Italics"/>
                  <a:cs typeface="Radley Italics"/>
                  <a:sym typeface="Radley Italics"/>
                </a:rPr>
                <a:t>anna_active_eyfs@hotmail.com</a:t>
              </a:r>
            </a:p>
          </p:txBody>
        </p:sp>
      </p:grpSp>
      <p:grpSp>
        <p:nvGrpSpPr>
          <p:cNvPr name="Group 13" id="13"/>
          <p:cNvGrpSpPr/>
          <p:nvPr/>
        </p:nvGrpSpPr>
        <p:grpSpPr>
          <a:xfrm rot="0">
            <a:off x="10462212" y="1904419"/>
            <a:ext cx="6874495" cy="993774"/>
            <a:chOff x="0" y="0"/>
            <a:chExt cx="9165993" cy="1325032"/>
          </a:xfrm>
        </p:grpSpPr>
        <p:sp>
          <p:nvSpPr>
            <p:cNvPr name="TextBox 14" id="14"/>
            <p:cNvSpPr txBox="true"/>
            <p:nvPr/>
          </p:nvSpPr>
          <p:spPr>
            <a:xfrm rot="0">
              <a:off x="0" y="-104775"/>
              <a:ext cx="9165993" cy="604307"/>
            </a:xfrm>
            <a:prstGeom prst="rect">
              <a:avLst/>
            </a:prstGeom>
          </p:spPr>
          <p:txBody>
            <a:bodyPr anchor="t" rtlCol="false" tIns="0" lIns="0" bIns="0" rIns="0">
              <a:spAutoFit/>
            </a:bodyPr>
            <a:lstStyle/>
            <a:p>
              <a:pPr algn="l" marL="0" indent="0" lvl="0">
                <a:lnSpc>
                  <a:spcPts val="3500"/>
                </a:lnSpc>
                <a:spcBef>
                  <a:spcPct val="0"/>
                </a:spcBef>
              </a:pPr>
              <a:r>
                <a:rPr lang="en-US" sz="2500">
                  <a:solidFill>
                    <a:srgbClr val="1F0E03"/>
                  </a:solidFill>
                  <a:latin typeface="Carlito"/>
                  <a:ea typeface="Carlito"/>
                  <a:cs typeface="Carlito"/>
                  <a:sym typeface="Carlito"/>
                </a:rPr>
                <a:t>SOCIALS</a:t>
              </a:r>
            </a:p>
          </p:txBody>
        </p:sp>
        <p:sp>
          <p:nvSpPr>
            <p:cNvPr name="TextBox 15" id="15"/>
            <p:cNvSpPr txBox="true"/>
            <p:nvPr/>
          </p:nvSpPr>
          <p:spPr>
            <a:xfrm rot="0">
              <a:off x="0" y="626532"/>
              <a:ext cx="9165993" cy="698500"/>
            </a:xfrm>
            <a:prstGeom prst="rect">
              <a:avLst/>
            </a:prstGeom>
          </p:spPr>
          <p:txBody>
            <a:bodyPr anchor="t" rtlCol="false" tIns="0" lIns="0" bIns="0" rIns="0">
              <a:spAutoFit/>
            </a:bodyPr>
            <a:lstStyle/>
            <a:p>
              <a:pPr algn="l" marL="0" indent="0" lvl="0">
                <a:lnSpc>
                  <a:spcPts val="4199"/>
                </a:lnSpc>
              </a:pPr>
              <a:r>
                <a:rPr lang="en-US" sz="3499" i="true">
                  <a:solidFill>
                    <a:srgbClr val="1F0E03"/>
                  </a:solidFill>
                  <a:latin typeface="Radley Italics"/>
                  <a:ea typeface="Radley Italics"/>
                  <a:cs typeface="Radley Italics"/>
                  <a:sym typeface="Radley Italics"/>
                </a:rPr>
                <a:t>BlossomEducation_play2learn </a:t>
              </a:r>
            </a:p>
          </p:txBody>
        </p:sp>
      </p:grpSp>
      <p:grpSp>
        <p:nvGrpSpPr>
          <p:cNvPr name="Group 16" id="16"/>
          <p:cNvGrpSpPr/>
          <p:nvPr/>
        </p:nvGrpSpPr>
        <p:grpSpPr>
          <a:xfrm rot="0">
            <a:off x="1028700" y="2896606"/>
            <a:ext cx="7159557" cy="4094427"/>
            <a:chOff x="0" y="0"/>
            <a:chExt cx="9546076" cy="5459236"/>
          </a:xfrm>
        </p:grpSpPr>
        <p:sp>
          <p:nvSpPr>
            <p:cNvPr name="TextBox 17" id="17"/>
            <p:cNvSpPr txBox="true"/>
            <p:nvPr/>
          </p:nvSpPr>
          <p:spPr>
            <a:xfrm rot="0">
              <a:off x="0" y="1459157"/>
              <a:ext cx="9546076" cy="4000079"/>
            </a:xfrm>
            <a:prstGeom prst="rect">
              <a:avLst/>
            </a:prstGeom>
          </p:spPr>
          <p:txBody>
            <a:bodyPr anchor="t" rtlCol="false" tIns="0" lIns="0" bIns="0" rIns="0">
              <a:spAutoFit/>
            </a:bodyPr>
            <a:lstStyle/>
            <a:p>
              <a:pPr algn="l" marL="0" indent="0" lvl="0">
                <a:lnSpc>
                  <a:spcPts val="7840"/>
                </a:lnSpc>
              </a:pPr>
              <a:r>
                <a:rPr lang="en-US" sz="7000">
                  <a:solidFill>
                    <a:srgbClr val="1F0E03"/>
                  </a:solidFill>
                  <a:latin typeface="Radley"/>
                  <a:ea typeface="Radley"/>
                  <a:cs typeface="Radley"/>
                  <a:sym typeface="Radley"/>
                </a:rPr>
                <a:t>Please reach out if you want to know more! </a:t>
              </a:r>
            </a:p>
          </p:txBody>
        </p:sp>
        <p:sp>
          <p:nvSpPr>
            <p:cNvPr name="TextBox 18" id="18"/>
            <p:cNvSpPr txBox="true"/>
            <p:nvPr/>
          </p:nvSpPr>
          <p:spPr>
            <a:xfrm rot="0">
              <a:off x="0" y="85725"/>
              <a:ext cx="9546076" cy="783802"/>
            </a:xfrm>
            <a:prstGeom prst="rect">
              <a:avLst/>
            </a:prstGeom>
          </p:spPr>
          <p:txBody>
            <a:bodyPr anchor="t" rtlCol="false" tIns="0" lIns="0" bIns="0" rIns="0">
              <a:spAutoFit/>
            </a:bodyPr>
            <a:lstStyle/>
            <a:p>
              <a:pPr algn="l" marL="0" indent="0" lvl="0">
                <a:lnSpc>
                  <a:spcPts val="4299"/>
                </a:lnSpc>
              </a:pPr>
              <a:r>
                <a:rPr lang="en-US" sz="4299" i="true" u="none">
                  <a:solidFill>
                    <a:srgbClr val="1F0E03"/>
                  </a:solidFill>
                  <a:latin typeface="Radley Italics"/>
                  <a:ea typeface="Radley Italics"/>
                  <a:cs typeface="Radley Italics"/>
                  <a:sym typeface="Radley Italics"/>
                </a:rPr>
                <a:t>Contact Information</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F320E8580CBFA4D865E2C2A54D625CB" ma:contentTypeVersion="16" ma:contentTypeDescription="Create a new document." ma:contentTypeScope="" ma:versionID="f32ee384146a74e294be9a30d0953517">
  <xsd:schema xmlns:xsd="http://www.w3.org/2001/XMLSchema" xmlns:xs="http://www.w3.org/2001/XMLSchema" xmlns:p="http://schemas.microsoft.com/office/2006/metadata/properties" xmlns:ns2="b2552c56-f950-4421-8bd3-01cdb328b0ef" xmlns:ns3="caeccce5-f0d4-4842-9765-2a6e8c3b47f0" targetNamespace="http://schemas.microsoft.com/office/2006/metadata/properties" ma:root="true" ma:fieldsID="1317a0357a70188c412b8bcaa18126e0" ns2:_="" ns3:_="">
    <xsd:import namespace="b2552c56-f950-4421-8bd3-01cdb328b0ef"/>
    <xsd:import namespace="caeccce5-f0d4-4842-9765-2a6e8c3b47f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552c56-f950-4421-8bd3-01cdb328b0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1e769eb-3a16-4db7-8f91-4e7e089acadd"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eccce5-f0d4-4842-9765-2a6e8c3b47f0"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5636936a-4f51-4427-80bd-b6faac35dd0d}" ma:internalName="TaxCatchAll" ma:showField="CatchAllData" ma:web="caeccce5-f0d4-4842-9765-2a6e8c3b47f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2552c56-f950-4421-8bd3-01cdb328b0ef">
      <Terms xmlns="http://schemas.microsoft.com/office/infopath/2007/PartnerControls"/>
    </lcf76f155ced4ddcb4097134ff3c332f>
    <TaxCatchAll xmlns="caeccce5-f0d4-4842-9765-2a6e8c3b47f0" xsi:nil="true"/>
  </documentManagement>
</p:properties>
</file>

<file path=customXml/itemProps1.xml><?xml version="1.0" encoding="utf-8"?>
<ds:datastoreItem xmlns:ds="http://schemas.openxmlformats.org/officeDocument/2006/customXml" ds:itemID="{DE498209-F409-41BC-A166-5E6F017105F6}"/>
</file>

<file path=customXml/itemProps2.xml><?xml version="1.0" encoding="utf-8"?>
<ds:datastoreItem xmlns:ds="http://schemas.openxmlformats.org/officeDocument/2006/customXml" ds:itemID="{77E4ABE8-5945-413C-881F-7D26A712991D}"/>
</file>

<file path=customXml/itemProps3.xml><?xml version="1.0" encoding="utf-8"?>
<ds:datastoreItem xmlns:ds="http://schemas.openxmlformats.org/officeDocument/2006/customXml" ds:itemID="{71AFC992-5400-4DBB-94A9-B0C3E20DD54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 BLOSSOM Education</dc:title>
  <dc:description>Presentation - BLOSSOM Education</dc:description>
  <cp:revision>1</cp:revision>
  <dcterms:created xsi:type="dcterms:W3CDTF">2006-08-16T00:00:00Z</dcterms:created>
  <dcterms:modified xsi:type="dcterms:W3CDTF">2011-08-01T06:04:30Z</dcterms:modified>
  <dc:identifier>DAG0KjEEwcI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0x010100DF320E8580CBFA4D865E2C2A54D625CB</vt:lpwstr>
  </property>
</Properties>
</file>