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4"/>
  </p:notesMasterIdLst>
  <p:sldIdLst>
    <p:sldId id="256" r:id="rId5"/>
    <p:sldId id="257" r:id="rId6"/>
    <p:sldId id="263" r:id="rId7"/>
    <p:sldId id="266" r:id="rId8"/>
    <p:sldId id="325" r:id="rId9"/>
    <p:sldId id="265" r:id="rId10"/>
    <p:sldId id="326" r:id="rId11"/>
    <p:sldId id="327" r:id="rId12"/>
    <p:sldId id="268" r:id="rId13"/>
  </p:sldIdLst>
  <p:sldSz cx="9144000" cy="5143500" type="screen16x9"/>
  <p:notesSz cx="6858000" cy="9144000"/>
  <p:embeddedFontLst>
    <p:embeddedFont>
      <p:font typeface="Open Sans" panose="020B0604020202020204" charset="0"/>
      <p:regular r:id="rId15"/>
      <p:bold r:id="rId16"/>
      <p:italic r:id="rId17"/>
      <p:boldItalic r:id="rId18"/>
    </p:embeddedFont>
    <p:embeddedFont>
      <p:font typeface="PT Sans Narrow" panose="020B0604020202020204" charset="0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84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d827d2c1ad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d827d2c1ad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29706909a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29706909a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29706909af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29706909af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>
          <a:extLst>
            <a:ext uri="{FF2B5EF4-FFF2-40B4-BE49-F238E27FC236}">
              <a16:creationId xmlns:a16="http://schemas.microsoft.com/office/drawing/2014/main" id="{56A8C3E5-875A-0971-C2C4-F29AF71C5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29706909af_0_49:notes">
            <a:extLst>
              <a:ext uri="{FF2B5EF4-FFF2-40B4-BE49-F238E27FC236}">
                <a16:creationId xmlns:a16="http://schemas.microsoft.com/office/drawing/2014/main" id="{0DC7E3DA-A840-736B-D0B8-90E8299BE0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29706909af_0_49:notes">
            <a:extLst>
              <a:ext uri="{FF2B5EF4-FFF2-40B4-BE49-F238E27FC236}">
                <a16:creationId xmlns:a16="http://schemas.microsoft.com/office/drawing/2014/main" id="{A5F8F5ED-65FD-D63F-F5B4-0DBCCDEFF6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0835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Operational Board</a:t>
            </a:r>
            <a:endParaRPr dirty="0"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2190450" y="2941825"/>
            <a:ext cx="4763100" cy="54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/>
              <a:t>Scope of Work for 2025-2026</a:t>
            </a:r>
            <a:endParaRPr sz="2200" dirty="0"/>
          </a:p>
        </p:txBody>
      </p:sp>
      <p:pic>
        <p:nvPicPr>
          <p:cNvPr id="68" name="Google Shape;68;p13" descr="A logo with a puzzle and boats in the water&#10;&#10;Description automatically generat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32025" y="61150"/>
            <a:ext cx="1593206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311700" y="349750"/>
            <a:ext cx="8520600" cy="115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Approach to driving change: </a:t>
            </a:r>
            <a:br>
              <a:rPr lang="en-GB" dirty="0"/>
            </a:br>
            <a:r>
              <a:rPr lang="en-GB" dirty="0"/>
              <a:t>The Cornwall Challenge</a:t>
            </a:r>
            <a:endParaRPr dirty="0"/>
          </a:p>
        </p:txBody>
      </p:sp>
      <p:pic>
        <p:nvPicPr>
          <p:cNvPr id="74" name="Google Shape;74;p14" descr="A logo with a puzzle and boats in the water&#10;&#10;Description automatically generat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32025" y="61150"/>
            <a:ext cx="1593206" cy="7926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4"/>
          <p:cNvSpPr txBox="1">
            <a:spLocks noGrp="1"/>
          </p:cNvSpPr>
          <p:nvPr>
            <p:ph type="body" idx="1"/>
          </p:nvPr>
        </p:nvSpPr>
        <p:spPr>
          <a:xfrm>
            <a:off x="311700" y="1500650"/>
            <a:ext cx="8520600" cy="329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457200" lvl="0" indent="-33686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2200" i="1" dirty="0">
                <a:highlight>
                  <a:srgbClr val="FFFFFF"/>
                </a:highlight>
              </a:rPr>
              <a:t>“a focus on partnership and shared purpose between schools…. a series of sector led support mechanisms” </a:t>
            </a:r>
            <a:r>
              <a:rPr lang="en-GB" sz="2200" dirty="0">
                <a:highlight>
                  <a:srgbClr val="FFFFFF"/>
                </a:highlight>
              </a:rPr>
              <a:t>(The London Challenge)</a:t>
            </a:r>
            <a:br>
              <a:rPr lang="en-GB" sz="2200" i="1" dirty="0">
                <a:highlight>
                  <a:srgbClr val="FFFFFF"/>
                </a:highlight>
              </a:rPr>
            </a:br>
            <a:endParaRPr sz="2200" i="1" dirty="0">
              <a:highlight>
                <a:srgbClr val="FFFFFF"/>
              </a:highlight>
            </a:endParaRPr>
          </a:p>
          <a:p>
            <a:pPr marL="457200" lvl="0" indent="-33686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2200" dirty="0">
                <a:highlight>
                  <a:srgbClr val="FFFFFF"/>
                </a:highlight>
              </a:rPr>
              <a:t>Research, resources and best practice case studies shared through the CEP website, One Cornwall and partners themed around the year’s area of focus</a:t>
            </a:r>
            <a:br>
              <a:rPr lang="en-GB" sz="2200" dirty="0">
                <a:highlight>
                  <a:srgbClr val="FFFFFF"/>
                </a:highlight>
              </a:rPr>
            </a:br>
            <a:endParaRPr sz="2200" dirty="0">
              <a:highlight>
                <a:srgbClr val="FFFFFF"/>
              </a:highlight>
            </a:endParaRPr>
          </a:p>
          <a:p>
            <a:pPr marL="457200" lvl="0" indent="-33686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2200" dirty="0">
                <a:highlight>
                  <a:srgbClr val="FFFFFF"/>
                </a:highlight>
              </a:rPr>
              <a:t>Signposting &amp; supporting CPD and events, including disciplined inquiry / research-based approaches</a:t>
            </a:r>
          </a:p>
          <a:p>
            <a:pPr marL="457200" lvl="0" indent="-33686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endParaRPr sz="2200" dirty="0">
              <a:highlight>
                <a:srgbClr val="FFFFFF"/>
              </a:highlight>
            </a:endParaRPr>
          </a:p>
          <a:p>
            <a:pPr marL="457200" lvl="0" indent="-33686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2200" dirty="0">
                <a:highlight>
                  <a:srgbClr val="FFFFFF"/>
                </a:highlight>
              </a:rPr>
              <a:t>A peer support approach, encouraging and enabling visits to schools across the region to observe / explore different approaches around the year’s area of focus</a:t>
            </a:r>
            <a:endParaRPr sz="2200" dirty="0"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Proposed area of focus for 2025</a:t>
            </a:r>
            <a:endParaRPr dirty="0"/>
          </a:p>
        </p:txBody>
      </p:sp>
      <p:sp>
        <p:nvSpPr>
          <p:cNvPr id="120" name="Google Shape;120;p20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Inclusion and SEND, through a range of lenses:</a:t>
            </a:r>
            <a:br>
              <a:rPr lang="en-GB"/>
            </a:b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Access to education, including attendance, exclusions, EHE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High-quality teaching and learning for students with SEND - including approaches to curriculum, pedagogy and assessment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Destinations - FE/HE/careers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Systems, processes, policies, staff development</a:t>
            </a:r>
            <a:endParaRPr/>
          </a:p>
        </p:txBody>
      </p:sp>
      <p:pic>
        <p:nvPicPr>
          <p:cNvPr id="121" name="Google Shape;121;p20" descr="A logo with a puzzle and boats in the water&#10;&#10;Description automatically generat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32025" y="61150"/>
            <a:ext cx="1593206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1759FD3F-03EB-1ABA-7042-7462B1387E37}"/>
              </a:ext>
            </a:extLst>
          </p:cNvPr>
          <p:cNvSpPr/>
          <p:nvPr/>
        </p:nvSpPr>
        <p:spPr>
          <a:xfrm>
            <a:off x="694458" y="1111345"/>
            <a:ext cx="1465118" cy="68580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Access to Education</a:t>
            </a:r>
          </a:p>
        </p:txBody>
      </p: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2B1459AF-D988-B06E-07FF-D9B92338EA0F}"/>
              </a:ext>
            </a:extLst>
          </p:cNvPr>
          <p:cNvSpPr/>
          <p:nvPr/>
        </p:nvSpPr>
        <p:spPr>
          <a:xfrm>
            <a:off x="2423680" y="1100954"/>
            <a:ext cx="1717963" cy="68580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High Quality Provision for pupils with SEND</a:t>
            </a: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413E5627-B24E-093F-22CB-6B447DBD1588}"/>
              </a:ext>
            </a:extLst>
          </p:cNvPr>
          <p:cNvSpPr/>
          <p:nvPr/>
        </p:nvSpPr>
        <p:spPr>
          <a:xfrm>
            <a:off x="4405747" y="1083391"/>
            <a:ext cx="1465118" cy="68580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Transition &amp; Destinations</a:t>
            </a:r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B3883C28-99DC-2DD3-C387-5B0065FE2405}"/>
              </a:ext>
            </a:extLst>
          </p:cNvPr>
          <p:cNvSpPr/>
          <p:nvPr/>
        </p:nvSpPr>
        <p:spPr>
          <a:xfrm>
            <a:off x="6134969" y="1083391"/>
            <a:ext cx="2223653" cy="68580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Systems, process &amp; policies and CPD </a:t>
            </a:r>
          </a:p>
        </p:txBody>
      </p: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2BFAF6D9-4212-68F4-9EE8-D2048722461C}"/>
              </a:ext>
            </a:extLst>
          </p:cNvPr>
          <p:cNvSpPr/>
          <p:nvPr/>
        </p:nvSpPr>
        <p:spPr>
          <a:xfrm>
            <a:off x="568036" y="2026227"/>
            <a:ext cx="1717963" cy="592280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Attendance</a:t>
            </a:r>
          </a:p>
        </p:txBody>
      </p:sp>
      <p:sp>
        <p:nvSpPr>
          <p:cNvPr id="9" name="Flowchart: Terminator 8">
            <a:extLst>
              <a:ext uri="{FF2B5EF4-FFF2-40B4-BE49-F238E27FC236}">
                <a16:creationId xmlns:a16="http://schemas.microsoft.com/office/drawing/2014/main" id="{40AF8D88-C64C-A150-5220-99A012AC23A9}"/>
              </a:ext>
            </a:extLst>
          </p:cNvPr>
          <p:cNvSpPr/>
          <p:nvPr/>
        </p:nvSpPr>
        <p:spPr>
          <a:xfrm>
            <a:off x="548985" y="2738003"/>
            <a:ext cx="1717963" cy="550716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Suspensions &amp; Exclusions</a:t>
            </a:r>
          </a:p>
        </p:txBody>
      </p:sp>
      <p:sp>
        <p:nvSpPr>
          <p:cNvPr id="10" name="Flowchart: Terminator 9">
            <a:extLst>
              <a:ext uri="{FF2B5EF4-FFF2-40B4-BE49-F238E27FC236}">
                <a16:creationId xmlns:a16="http://schemas.microsoft.com/office/drawing/2014/main" id="{9073D8C0-9F29-9BD7-1B43-22639A7AF993}"/>
              </a:ext>
            </a:extLst>
          </p:cNvPr>
          <p:cNvSpPr/>
          <p:nvPr/>
        </p:nvSpPr>
        <p:spPr>
          <a:xfrm>
            <a:off x="548986" y="3408219"/>
            <a:ext cx="1717963" cy="550716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Elective Home Education</a:t>
            </a:r>
          </a:p>
        </p:txBody>
      </p:sp>
      <p:sp>
        <p:nvSpPr>
          <p:cNvPr id="11" name="Flowchart: Terminator 10">
            <a:extLst>
              <a:ext uri="{FF2B5EF4-FFF2-40B4-BE49-F238E27FC236}">
                <a16:creationId xmlns:a16="http://schemas.microsoft.com/office/drawing/2014/main" id="{C3953A0A-5980-0F13-1CE1-FD2C62AC5D41}"/>
              </a:ext>
            </a:extLst>
          </p:cNvPr>
          <p:cNvSpPr/>
          <p:nvPr/>
        </p:nvSpPr>
        <p:spPr>
          <a:xfrm>
            <a:off x="568036" y="4078431"/>
            <a:ext cx="1717963" cy="550716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Mobility of Pupils</a:t>
            </a:r>
          </a:p>
        </p:txBody>
      </p:sp>
      <p:sp>
        <p:nvSpPr>
          <p:cNvPr id="12" name="Flowchart: Terminator 11">
            <a:extLst>
              <a:ext uri="{FF2B5EF4-FFF2-40B4-BE49-F238E27FC236}">
                <a16:creationId xmlns:a16="http://schemas.microsoft.com/office/drawing/2014/main" id="{8D879706-1D7D-1B68-94C8-AB91A3E7FBC7}"/>
              </a:ext>
            </a:extLst>
          </p:cNvPr>
          <p:cNvSpPr/>
          <p:nvPr/>
        </p:nvSpPr>
        <p:spPr>
          <a:xfrm>
            <a:off x="2386447" y="1989039"/>
            <a:ext cx="1717963" cy="707400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Curriculum, pedagogy &amp; assessment</a:t>
            </a:r>
          </a:p>
        </p:txBody>
      </p:sp>
      <p:sp>
        <p:nvSpPr>
          <p:cNvPr id="13" name="Flowchart: Terminator 12">
            <a:extLst>
              <a:ext uri="{FF2B5EF4-FFF2-40B4-BE49-F238E27FC236}">
                <a16:creationId xmlns:a16="http://schemas.microsoft.com/office/drawing/2014/main" id="{4EC0F8CD-95EF-E5E8-74C8-CC654B552F47}"/>
              </a:ext>
            </a:extLst>
          </p:cNvPr>
          <p:cNvSpPr/>
          <p:nvPr/>
        </p:nvSpPr>
        <p:spPr>
          <a:xfrm>
            <a:off x="2423680" y="2857503"/>
            <a:ext cx="1717963" cy="550716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SEND Centres of Excellence</a:t>
            </a:r>
          </a:p>
        </p:txBody>
      </p:sp>
      <p:sp>
        <p:nvSpPr>
          <p:cNvPr id="14" name="Flowchart: Terminator 13">
            <a:extLst>
              <a:ext uri="{FF2B5EF4-FFF2-40B4-BE49-F238E27FC236}">
                <a16:creationId xmlns:a16="http://schemas.microsoft.com/office/drawing/2014/main" id="{E5F90E63-7BE7-FFD9-27BD-EF9BE5BF9023}"/>
              </a:ext>
            </a:extLst>
          </p:cNvPr>
          <p:cNvSpPr/>
          <p:nvPr/>
        </p:nvSpPr>
        <p:spPr>
          <a:xfrm>
            <a:off x="2382599" y="3622254"/>
            <a:ext cx="1717963" cy="904416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Maximising Attainment, progress &amp; attendance</a:t>
            </a:r>
          </a:p>
        </p:txBody>
      </p:sp>
      <p:sp>
        <p:nvSpPr>
          <p:cNvPr id="16" name="Flowchart: Terminator 15">
            <a:extLst>
              <a:ext uri="{FF2B5EF4-FFF2-40B4-BE49-F238E27FC236}">
                <a16:creationId xmlns:a16="http://schemas.microsoft.com/office/drawing/2014/main" id="{535BF70F-527B-2B81-5106-DACFF1C89F02}"/>
              </a:ext>
            </a:extLst>
          </p:cNvPr>
          <p:cNvSpPr/>
          <p:nvPr/>
        </p:nvSpPr>
        <p:spPr>
          <a:xfrm>
            <a:off x="4331278" y="1989039"/>
            <a:ext cx="1717963" cy="592280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FE / 6</a:t>
            </a:r>
            <a:r>
              <a:rPr lang="en-GB" baseline="30000" dirty="0">
                <a:solidFill>
                  <a:srgbClr val="002060"/>
                </a:solidFill>
              </a:rPr>
              <a:t>th</a:t>
            </a:r>
            <a:r>
              <a:rPr lang="en-GB" dirty="0">
                <a:solidFill>
                  <a:srgbClr val="002060"/>
                </a:solidFill>
              </a:rPr>
              <a:t> Form Progression</a:t>
            </a:r>
          </a:p>
        </p:txBody>
      </p:sp>
      <p:sp>
        <p:nvSpPr>
          <p:cNvPr id="17" name="Flowchart: Terminator 16">
            <a:extLst>
              <a:ext uri="{FF2B5EF4-FFF2-40B4-BE49-F238E27FC236}">
                <a16:creationId xmlns:a16="http://schemas.microsoft.com/office/drawing/2014/main" id="{AC94806D-6F59-8C9A-E127-26D86FDBDF3F}"/>
              </a:ext>
            </a:extLst>
          </p:cNvPr>
          <p:cNvSpPr/>
          <p:nvPr/>
        </p:nvSpPr>
        <p:spPr>
          <a:xfrm>
            <a:off x="4331277" y="2738003"/>
            <a:ext cx="1717963" cy="592280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HE Progression</a:t>
            </a:r>
          </a:p>
        </p:txBody>
      </p:sp>
      <p:sp>
        <p:nvSpPr>
          <p:cNvPr id="18" name="Flowchart: Terminator 17">
            <a:extLst>
              <a:ext uri="{FF2B5EF4-FFF2-40B4-BE49-F238E27FC236}">
                <a16:creationId xmlns:a16="http://schemas.microsoft.com/office/drawing/2014/main" id="{E8816B84-344B-DB37-1B03-DDD57B7E0A53}"/>
              </a:ext>
            </a:extLst>
          </p:cNvPr>
          <p:cNvSpPr/>
          <p:nvPr/>
        </p:nvSpPr>
        <p:spPr>
          <a:xfrm>
            <a:off x="4331276" y="3486967"/>
            <a:ext cx="1717963" cy="550716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Careers CIAG</a:t>
            </a:r>
          </a:p>
        </p:txBody>
      </p:sp>
      <p:sp>
        <p:nvSpPr>
          <p:cNvPr id="19" name="Google Shape;119;p20">
            <a:extLst>
              <a:ext uri="{FF2B5EF4-FFF2-40B4-BE49-F238E27FC236}">
                <a16:creationId xmlns:a16="http://schemas.microsoft.com/office/drawing/2014/main" id="{136E5839-D6B9-086B-4417-26697DE9F4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Inclusive Education Communities:</a:t>
            </a:r>
            <a:endParaRPr dirty="0"/>
          </a:p>
        </p:txBody>
      </p:sp>
      <p:pic>
        <p:nvPicPr>
          <p:cNvPr id="20" name="Google Shape;121;p20" descr="A logo with a puzzle and boats in the water&#10;&#10;Description automatically generated">
            <a:extLst>
              <a:ext uri="{FF2B5EF4-FFF2-40B4-BE49-F238E27FC236}">
                <a16:creationId xmlns:a16="http://schemas.microsoft.com/office/drawing/2014/main" id="{6CC66430-33AF-74FA-1A73-2A1DEC11B21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432025" y="61150"/>
            <a:ext cx="1593206" cy="79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lowchart: Terminator 20">
            <a:extLst>
              <a:ext uri="{FF2B5EF4-FFF2-40B4-BE49-F238E27FC236}">
                <a16:creationId xmlns:a16="http://schemas.microsoft.com/office/drawing/2014/main" id="{E64378BF-2EA8-B3DF-88AE-593699411A1D}"/>
              </a:ext>
            </a:extLst>
          </p:cNvPr>
          <p:cNvSpPr/>
          <p:nvPr/>
        </p:nvSpPr>
        <p:spPr>
          <a:xfrm>
            <a:off x="4331275" y="4194367"/>
            <a:ext cx="1717963" cy="592280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Transition</a:t>
            </a:r>
          </a:p>
        </p:txBody>
      </p:sp>
      <p:sp>
        <p:nvSpPr>
          <p:cNvPr id="22" name="Flowchart: Terminator 21">
            <a:extLst>
              <a:ext uri="{FF2B5EF4-FFF2-40B4-BE49-F238E27FC236}">
                <a16:creationId xmlns:a16="http://schemas.microsoft.com/office/drawing/2014/main" id="{A9BA69B8-ABB9-B840-2E3D-90DB6CBF1D45}"/>
              </a:ext>
            </a:extLst>
          </p:cNvPr>
          <p:cNvSpPr/>
          <p:nvPr/>
        </p:nvSpPr>
        <p:spPr>
          <a:xfrm>
            <a:off x="6503604" y="1998832"/>
            <a:ext cx="1717963" cy="550716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Belonging &amp; Community</a:t>
            </a:r>
          </a:p>
        </p:txBody>
      </p:sp>
      <p:sp>
        <p:nvSpPr>
          <p:cNvPr id="23" name="Flowchart: Terminator 22">
            <a:extLst>
              <a:ext uri="{FF2B5EF4-FFF2-40B4-BE49-F238E27FC236}">
                <a16:creationId xmlns:a16="http://schemas.microsoft.com/office/drawing/2014/main" id="{4E10A2A6-B5CA-9DE2-BAF1-668EB3F52C87}"/>
              </a:ext>
            </a:extLst>
          </p:cNvPr>
          <p:cNvSpPr/>
          <p:nvPr/>
        </p:nvSpPr>
        <p:spPr>
          <a:xfrm>
            <a:off x="5391187" y="404693"/>
            <a:ext cx="1717963" cy="550716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Definition of Inclusion</a:t>
            </a:r>
          </a:p>
        </p:txBody>
      </p:sp>
      <p:sp>
        <p:nvSpPr>
          <p:cNvPr id="24" name="Flowchart: Terminator 23">
            <a:extLst>
              <a:ext uri="{FF2B5EF4-FFF2-40B4-BE49-F238E27FC236}">
                <a16:creationId xmlns:a16="http://schemas.microsoft.com/office/drawing/2014/main" id="{01827B07-ACE3-F777-46AB-C5A53D31AA11}"/>
              </a:ext>
            </a:extLst>
          </p:cNvPr>
          <p:cNvSpPr/>
          <p:nvPr/>
        </p:nvSpPr>
        <p:spPr>
          <a:xfrm>
            <a:off x="6503603" y="2717090"/>
            <a:ext cx="1717963" cy="810693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Accountable multi-agency Partnerships</a:t>
            </a:r>
          </a:p>
        </p:txBody>
      </p:sp>
      <p:sp>
        <p:nvSpPr>
          <p:cNvPr id="25" name="Flowchart: Terminator 24">
            <a:extLst>
              <a:ext uri="{FF2B5EF4-FFF2-40B4-BE49-F238E27FC236}">
                <a16:creationId xmlns:a16="http://schemas.microsoft.com/office/drawing/2014/main" id="{F21FC980-B567-C6A4-B316-69736901BA8C}"/>
              </a:ext>
            </a:extLst>
          </p:cNvPr>
          <p:cNvSpPr/>
          <p:nvPr/>
        </p:nvSpPr>
        <p:spPr>
          <a:xfrm>
            <a:off x="6495813" y="3695325"/>
            <a:ext cx="1717963" cy="810693"/>
          </a:xfrm>
          <a:prstGeom prst="flowChartTerminator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Data sharing – look to best practice</a:t>
            </a:r>
          </a:p>
        </p:txBody>
      </p:sp>
    </p:spTree>
    <p:extLst>
      <p:ext uri="{BB962C8B-B14F-4D97-AF65-F5344CB8AC3E}">
        <p14:creationId xmlns:p14="http://schemas.microsoft.com/office/powerpoint/2010/main" val="3968407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BE2AA-4A45-CCA7-758D-EF0952BCD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F9336F5-8623-0CAD-269B-F498CEF474B5}"/>
              </a:ext>
            </a:extLst>
          </p:cNvPr>
          <p:cNvCxnSpPr>
            <a:cxnSpLocks/>
          </p:cNvCxnSpPr>
          <p:nvPr/>
        </p:nvCxnSpPr>
        <p:spPr>
          <a:xfrm>
            <a:off x="251460" y="4594860"/>
            <a:ext cx="84963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9E9C8D5-6750-6D9F-6B99-24838A9345A4}"/>
              </a:ext>
            </a:extLst>
          </p:cNvPr>
          <p:cNvCxnSpPr>
            <a:cxnSpLocks/>
          </p:cNvCxnSpPr>
          <p:nvPr/>
        </p:nvCxnSpPr>
        <p:spPr>
          <a:xfrm>
            <a:off x="251460" y="327660"/>
            <a:ext cx="84963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0E3B3A4-275A-544D-C790-08B476BFDE5F}"/>
              </a:ext>
            </a:extLst>
          </p:cNvPr>
          <p:cNvSpPr txBox="1"/>
          <p:nvPr/>
        </p:nvSpPr>
        <p:spPr>
          <a:xfrm>
            <a:off x="182880" y="427048"/>
            <a:ext cx="5162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n-GB" sz="2400" dirty="0">
                <a:ln w="0"/>
                <a:solidFill>
                  <a:srgbClr val="15608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ptos" panose="02110004020202020204"/>
              </a:rPr>
              <a:t>Community: voice, value, good lives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792EBD-000F-6279-FF58-F7B09CFF671C}"/>
              </a:ext>
            </a:extLst>
          </p:cNvPr>
          <p:cNvSpPr txBox="1"/>
          <p:nvPr/>
        </p:nvSpPr>
        <p:spPr>
          <a:xfrm>
            <a:off x="182880" y="1009211"/>
            <a:ext cx="6534199" cy="2377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n-GB" sz="1500" dirty="0">
                <a:solidFill>
                  <a:srgbClr val="156082">
                    <a:lumMod val="50000"/>
                  </a:srgbClr>
                </a:solidFill>
                <a:latin typeface="Aptos" panose="02110004020202020204"/>
              </a:rPr>
              <a:t>“</a:t>
            </a:r>
            <a:r>
              <a:rPr lang="en-GB" sz="1500" i="1" dirty="0">
                <a:solidFill>
                  <a:srgbClr val="156082">
                    <a:lumMod val="50000"/>
                  </a:srgbClr>
                </a:solidFill>
                <a:latin typeface="Aptos" panose="02110004020202020204"/>
              </a:rPr>
              <a:t>Inclusion means building communities that affirm and value a wide range of achievements and experiences.  </a:t>
            </a:r>
            <a:r>
              <a:rPr lang="en-GB" sz="1500" dirty="0">
                <a:solidFill>
                  <a:srgbClr val="156082">
                    <a:lumMod val="50000"/>
                  </a:srgbClr>
                </a:solidFill>
                <a:latin typeface="Aptos" panose="02110004020202020204"/>
              </a:rPr>
              <a:t>It means noticing the extraordinary successes in the completion of everyday activities for those who have worked hard at them and celebrating different ways of participation in society without condescension. </a:t>
            </a:r>
          </a:p>
          <a:p>
            <a:pPr defTabSz="685800"/>
            <a:endParaRPr lang="en-GB" sz="1500" dirty="0">
              <a:solidFill>
                <a:srgbClr val="156082">
                  <a:lumMod val="50000"/>
                </a:srgbClr>
              </a:solidFill>
              <a:latin typeface="Aptos" panose="02110004020202020204"/>
            </a:endParaRPr>
          </a:p>
          <a:p>
            <a:pPr defTabSz="685800"/>
            <a:r>
              <a:rPr lang="en-GB" sz="1500" dirty="0">
                <a:solidFill>
                  <a:srgbClr val="156082">
                    <a:lumMod val="50000"/>
                  </a:srgbClr>
                </a:solidFill>
                <a:latin typeface="Aptos" panose="02110004020202020204"/>
              </a:rPr>
              <a:t>To do this meaningfully, </a:t>
            </a:r>
            <a:r>
              <a:rPr lang="en-GB" sz="1500" i="1" dirty="0">
                <a:solidFill>
                  <a:srgbClr val="156082">
                    <a:lumMod val="50000"/>
                  </a:srgbClr>
                </a:solidFill>
                <a:latin typeface="Aptos" panose="02110004020202020204"/>
              </a:rPr>
              <a:t>schools need to pay close attention to the voices of all those who attend them, and to hear and value the ambitions of young people and their families. </a:t>
            </a:r>
          </a:p>
          <a:p>
            <a:pPr defTabSz="685800"/>
            <a:endParaRPr lang="en-GB" sz="1350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C16A16-E3EF-4EA6-43BC-A0C34D988746}"/>
              </a:ext>
            </a:extLst>
          </p:cNvPr>
          <p:cNvSpPr txBox="1"/>
          <p:nvPr/>
        </p:nvSpPr>
        <p:spPr>
          <a:xfrm>
            <a:off x="2534647" y="3041229"/>
            <a:ext cx="62131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GB" sz="1500" dirty="0">
                <a:solidFill>
                  <a:srgbClr val="156082">
                    <a:lumMod val="50000"/>
                  </a:srgbClr>
                </a:solidFill>
                <a:latin typeface="Aptos" panose="02110004020202020204"/>
              </a:rPr>
              <a:t>In doing so, schools can broaden their conception of good lives and open them up to people.  They can </a:t>
            </a:r>
            <a:r>
              <a:rPr lang="en-GB" sz="1500" i="1" dirty="0">
                <a:solidFill>
                  <a:srgbClr val="156082">
                    <a:lumMod val="50000"/>
                  </a:srgbClr>
                </a:solidFill>
                <a:latin typeface="Aptos" panose="02110004020202020204"/>
              </a:rPr>
              <a:t>enrich communities </a:t>
            </a:r>
            <a:r>
              <a:rPr lang="en-GB" sz="1500" dirty="0">
                <a:solidFill>
                  <a:srgbClr val="156082">
                    <a:lumMod val="50000"/>
                  </a:srgbClr>
                </a:solidFill>
                <a:latin typeface="Aptos" panose="02110004020202020204"/>
              </a:rPr>
              <a:t>by showing the importance of noticing and celebrating the achievements of all members, and not just a constructed elite.  </a:t>
            </a:r>
          </a:p>
          <a:p>
            <a:pPr defTabSz="685800"/>
            <a:endParaRPr lang="en-GB" sz="1500" dirty="0">
              <a:solidFill>
                <a:srgbClr val="156082">
                  <a:lumMod val="50000"/>
                </a:srgbClr>
              </a:solidFill>
              <a:latin typeface="Aptos" panose="02110004020202020204"/>
            </a:endParaRPr>
          </a:p>
          <a:p>
            <a:pPr defTabSz="685800"/>
            <a:r>
              <a:rPr lang="en-GB" sz="1500" dirty="0">
                <a:solidFill>
                  <a:srgbClr val="156082">
                    <a:lumMod val="50000"/>
                  </a:srgbClr>
                </a:solidFill>
                <a:latin typeface="Aptos" panose="02110004020202020204"/>
              </a:rPr>
              <a:t>They motivate everyone to participate.”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FC4DCD-979E-847F-616F-1FE74D5AD02B}"/>
              </a:ext>
            </a:extLst>
          </p:cNvPr>
          <p:cNvSpPr txBox="1"/>
          <p:nvPr/>
        </p:nvSpPr>
        <p:spPr>
          <a:xfrm>
            <a:off x="5945329" y="1927726"/>
            <a:ext cx="2779380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685800"/>
            <a:r>
              <a:rPr lang="en-GB" sz="1350" dirty="0">
                <a:solidFill>
                  <a:prstClr val="black"/>
                </a:solidFill>
                <a:latin typeface="Aptos" panose="02110004020202020204"/>
              </a:rPr>
              <a:t>New Domains of Education Leadership:</a:t>
            </a:r>
            <a:br>
              <a:rPr lang="en-GB" sz="1350" dirty="0">
                <a:solidFill>
                  <a:prstClr val="black"/>
                </a:solidFill>
                <a:latin typeface="Aptos" panose="02110004020202020204"/>
              </a:rPr>
            </a:br>
            <a:r>
              <a:rPr lang="en-GB" sz="1350" dirty="0">
                <a:solidFill>
                  <a:srgbClr val="156082">
                    <a:lumMod val="50000"/>
                  </a:srgbClr>
                </a:solidFill>
                <a:latin typeface="Aptos" panose="02110004020202020204"/>
              </a:rPr>
              <a:t>Leora Cruddas CBE</a:t>
            </a:r>
            <a:endParaRPr lang="en-GB" sz="1350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D3815D4-D2B7-FACF-069C-DCD57AF983F7}"/>
              </a:ext>
            </a:extLst>
          </p:cNvPr>
          <p:cNvSpPr/>
          <p:nvPr/>
        </p:nvSpPr>
        <p:spPr>
          <a:xfrm>
            <a:off x="7388860" y="548640"/>
            <a:ext cx="1262379" cy="1252984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495820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218100" y="431960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Working group: Inclusion Education Communities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34" name="Google Shape;134;p22" descr="A logo with a puzzle and boats in the water&#10;&#10;Description automatically generat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32025" y="61150"/>
            <a:ext cx="1593206" cy="79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07;p18">
            <a:extLst>
              <a:ext uri="{FF2B5EF4-FFF2-40B4-BE49-F238E27FC236}">
                <a16:creationId xmlns:a16="http://schemas.microsoft.com/office/drawing/2014/main" id="{203A7F6C-4317-DBA5-968D-6B8C22CB59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7883" y="1424969"/>
            <a:ext cx="7773671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lvl="0"/>
            <a:r>
              <a:rPr lang="en-GB" dirty="0"/>
              <a:t>Explore and share relevant research literature and lead action research or use our Disciplined Inquiry model in collaboration with Cornwall Research School</a:t>
            </a:r>
          </a:p>
          <a:p>
            <a:pPr lvl="0"/>
            <a:endParaRPr lang="en-GB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dirty="0"/>
              <a:t>Create case studies of good practice in a practice-toolkit</a:t>
            </a:r>
            <a:br>
              <a:rPr lang="en-GB" dirty="0"/>
            </a:b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dirty="0"/>
              <a:t>Develop / source template policies and resources</a:t>
            </a:r>
            <a:br>
              <a:rPr lang="en-GB" dirty="0"/>
            </a:b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dirty="0"/>
              <a:t>Plan peer support / review visits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lang="en-GB" dirty="0"/>
          </a:p>
          <a:p>
            <a:pPr marL="114300" indent="0">
              <a:buNone/>
            </a:pPr>
            <a:endParaRPr lang="en-GB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641BE-4984-7A28-838B-071E6FDE1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Working group: Attendance and Belonging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42D10-98F2-F00E-2D0A-7C49CAC623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continue to implement the Transforming Attendance Toolkit and to embed the parental engagement toolkit in practice</a:t>
            </a:r>
          </a:p>
          <a:p>
            <a:endParaRPr lang="en-GB" dirty="0"/>
          </a:p>
          <a:p>
            <a:r>
              <a:rPr lang="en-GB" dirty="0"/>
              <a:t>To engage partner schools in disciplined inquiry activities to further develop thinking on attendance strategies</a:t>
            </a:r>
          </a:p>
          <a:p>
            <a:endParaRPr lang="en-GB" dirty="0"/>
          </a:p>
          <a:p>
            <a:r>
              <a:rPr lang="en-GB" dirty="0"/>
              <a:t>To partner with the LA on attendance research projects </a:t>
            </a:r>
          </a:p>
        </p:txBody>
      </p:sp>
    </p:spTree>
    <p:extLst>
      <p:ext uri="{BB962C8B-B14F-4D97-AF65-F5344CB8AC3E}">
        <p14:creationId xmlns:p14="http://schemas.microsoft.com/office/powerpoint/2010/main" val="4161123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4A46E-8951-25F9-FEB8-C8C7ECAED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77D3F-A886-CBC1-C791-26BA1A69A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445024"/>
            <a:ext cx="8520600" cy="1030975"/>
          </a:xfrm>
        </p:spPr>
        <p:txBody>
          <a:bodyPr>
            <a:normAutofit fontScale="90000"/>
          </a:bodyPr>
          <a:lstStyle/>
          <a:p>
            <a:r>
              <a:rPr lang="en-GB" dirty="0"/>
              <a:t>Every Board Meeting: Communication on CPD and support opportunities for schools across Cornwall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76584-AE9F-EE46-F735-1668DD79C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840800"/>
            <a:ext cx="8520600" cy="2284800"/>
          </a:xfrm>
        </p:spPr>
        <p:txBody>
          <a:bodyPr/>
          <a:lstStyle/>
          <a:p>
            <a:r>
              <a:rPr lang="en-GB" dirty="0"/>
              <a:t>To engage with partners across all phases / sectors to share current CPD and support offers and to publish on the CEP web pages and partner websites to improve access to information across Cornwall</a:t>
            </a:r>
          </a:p>
        </p:txBody>
      </p:sp>
    </p:spTree>
    <p:extLst>
      <p:ext uri="{BB962C8B-B14F-4D97-AF65-F5344CB8AC3E}">
        <p14:creationId xmlns:p14="http://schemas.microsoft.com/office/powerpoint/2010/main" val="3657967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>
          <a:extLst>
            <a:ext uri="{FF2B5EF4-FFF2-40B4-BE49-F238E27FC236}">
              <a16:creationId xmlns:a16="http://schemas.microsoft.com/office/drawing/2014/main" id="{1DED5042-3D48-48C5-697A-0531051DB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A9200FE-7EDF-FB05-0C3F-171A64633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158113"/>
              </p:ext>
            </p:extLst>
          </p:nvPr>
        </p:nvGraphicFramePr>
        <p:xfrm>
          <a:off x="380400" y="317600"/>
          <a:ext cx="8383200" cy="445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3200">
                  <a:extLst>
                    <a:ext uri="{9D8B030D-6E8A-4147-A177-3AD203B41FA5}">
                      <a16:colId xmlns:a16="http://schemas.microsoft.com/office/drawing/2014/main" val="32004225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Key Performance Indicator (DRAFT)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702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A. Enabling access to education for all</a:t>
                      </a:r>
                    </a:p>
                    <a:p>
                      <a:pPr marL="360363" indent="-180975">
                        <a:buFont typeface="+mj-lt"/>
                        <a:buAutoNum type="romanLcPeriod"/>
                      </a:pPr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Attendance rates improve in schools implementing the Attendance Toolkit</a:t>
                      </a:r>
                    </a:p>
                    <a:p>
                      <a:pPr marL="360363" indent="-180975">
                        <a:buFont typeface="+mj-lt"/>
                        <a:buAutoNum type="romanLcPeriod"/>
                      </a:pPr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Rates of school suspensions and permanent exclusions reduce in schools undertaking disciplined inquiry research </a:t>
                      </a:r>
                    </a:p>
                    <a:p>
                      <a:pPr marL="360363" indent="-180975">
                        <a:buFont typeface="+mj-lt"/>
                        <a:buAutoNum type="romanLcPeriod"/>
                      </a:pPr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Numbers of pupils in Elective Home Education reduce in priority action localities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5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B. High quality provision for all pupils with SEND</a:t>
                      </a:r>
                    </a:p>
                    <a:p>
                      <a:pPr marL="360363" indent="-180975">
                        <a:buFont typeface="+mj-lt"/>
                        <a:buAutoNum type="romanLcPeriod"/>
                      </a:pPr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SEND Centres of excellence are identified in all localities across Cornwall</a:t>
                      </a:r>
                    </a:p>
                    <a:p>
                      <a:pPr marL="360363" indent="-180975">
                        <a:buFont typeface="+mj-lt"/>
                        <a:buAutoNum type="romanLcPeriod"/>
                      </a:pPr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CPD for teachers and support teams is developed and signposted for all schools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136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C. Transition and Destinations</a:t>
                      </a:r>
                    </a:p>
                    <a:p>
                      <a:pPr marL="360363" indent="-182563">
                        <a:buFont typeface="+mj-lt"/>
                        <a:buAutoNum type="romanLcPeriod"/>
                      </a:pPr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Priority action localities with young people at risk of NEET are identified and supported</a:t>
                      </a:r>
                    </a:p>
                    <a:p>
                      <a:pPr marL="360363" indent="-182563">
                        <a:buFont typeface="+mj-lt"/>
                        <a:buAutoNum type="romanLcPeriod"/>
                      </a:pPr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Transition between key stage 2 and 3 is subject to disciplined inquiry with attendance, belonging and suspensions impacted positively by end of year 7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855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D. System and Policies</a:t>
                      </a:r>
                    </a:p>
                    <a:p>
                      <a:pPr marL="360363" indent="-180975">
                        <a:buFont typeface="+mj-lt"/>
                        <a:buAutoNum type="romanLcPeriod"/>
                      </a:pPr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Pupils feel a sense of belonging in schools implementing the Attendance Toolkit</a:t>
                      </a:r>
                    </a:p>
                    <a:p>
                      <a:pPr marL="360363" indent="-180975">
                        <a:buFont typeface="+mj-lt"/>
                        <a:buAutoNum type="romanLcPeriod"/>
                      </a:pPr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Multi agency partnerships are established to positively impact on inclusion across Cornwall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36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E. Communicating about CPD and support for schools in Cornwall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773363"/>
                  </a:ext>
                </a:extLst>
              </a:tr>
            </a:tbl>
          </a:graphicData>
        </a:graphic>
      </p:graphicFrame>
      <p:pic>
        <p:nvPicPr>
          <p:cNvPr id="134" name="Google Shape;134;p22" descr="A logo with a puzzle and boats in the water&#10;&#10;Description automatically generated">
            <a:extLst>
              <a:ext uri="{FF2B5EF4-FFF2-40B4-BE49-F238E27FC236}">
                <a16:creationId xmlns:a16="http://schemas.microsoft.com/office/drawing/2014/main" id="{1629EE9E-8CE1-DC1F-7CD3-E896507FA30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32025" y="61150"/>
            <a:ext cx="1593206" cy="792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1644717"/>
      </p:ext>
    </p:extLst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B6B4FAC22F0A459775698AEBABE834" ma:contentTypeVersion="18" ma:contentTypeDescription="Create a new document." ma:contentTypeScope="" ma:versionID="88e4297cf32cd627633602ec1fe52fe3">
  <xsd:schema xmlns:xsd="http://www.w3.org/2001/XMLSchema" xmlns:xs="http://www.w3.org/2001/XMLSchema" xmlns:p="http://schemas.microsoft.com/office/2006/metadata/properties" xmlns:ns3="13ce20a7-2946-486d-8b40-21b031fd499f" xmlns:ns4="421cd2ce-b01b-4680-86f1-36ae398f19bf" targetNamespace="http://schemas.microsoft.com/office/2006/metadata/properties" ma:root="true" ma:fieldsID="b651c9068b84c2f778d2cfe69cdf548c" ns3:_="" ns4:_="">
    <xsd:import namespace="13ce20a7-2946-486d-8b40-21b031fd499f"/>
    <xsd:import namespace="421cd2ce-b01b-4680-86f1-36ae398f19b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ObjectDetectorVersions" minOccurs="0"/>
                <xsd:element ref="ns4:_activity" minOccurs="0"/>
                <xsd:element ref="ns4:MediaServiceSystemTags" minOccurs="0"/>
                <xsd:element ref="ns4:MediaServiceSearchPropertie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ce20a7-2946-486d-8b40-21b031fd499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cd2ce-b01b-4680-86f1-36ae398f19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1cd2ce-b01b-4680-86f1-36ae398f19bf" xsi:nil="true"/>
  </documentManagement>
</p:properties>
</file>

<file path=customXml/itemProps1.xml><?xml version="1.0" encoding="utf-8"?>
<ds:datastoreItem xmlns:ds="http://schemas.openxmlformats.org/officeDocument/2006/customXml" ds:itemID="{3BB8C3B5-AA30-42EA-9B70-A09B138624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ce20a7-2946-486d-8b40-21b031fd499f"/>
    <ds:schemaRef ds:uri="421cd2ce-b01b-4680-86f1-36ae398f19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F5F504-047E-4CA7-BC02-9A2B44ACC8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14FE7C-0E9F-4CFE-9E07-6A7639F1B175}">
  <ds:schemaRefs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http://purl.org/dc/elements/1.1/"/>
    <ds:schemaRef ds:uri="421cd2ce-b01b-4680-86f1-36ae398f19bf"/>
    <ds:schemaRef ds:uri="13ce20a7-2946-486d-8b40-21b031fd499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705</Words>
  <Application>Microsoft Office PowerPoint</Application>
  <PresentationFormat>On-screen Show (16:9)</PresentationFormat>
  <Paragraphs>72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Open Sans</vt:lpstr>
      <vt:lpstr>Aptos</vt:lpstr>
      <vt:lpstr>PT Sans Narrow</vt:lpstr>
      <vt:lpstr>Arial</vt:lpstr>
      <vt:lpstr>Tropic</vt:lpstr>
      <vt:lpstr>Operational Board</vt:lpstr>
      <vt:lpstr>Approach to driving change:  The Cornwall Challenge</vt:lpstr>
      <vt:lpstr>Proposed area of focus for 2025</vt:lpstr>
      <vt:lpstr>Inclusive Education Communities:</vt:lpstr>
      <vt:lpstr>PowerPoint Presentation</vt:lpstr>
      <vt:lpstr>Working group: Inclusion Education Communities </vt:lpstr>
      <vt:lpstr>Working group: Attendance and Belonging</vt:lpstr>
      <vt:lpstr>Every Board Meeting: Communication on CPD and support opportunities for schools across Cornwall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Board</dc:title>
  <dc:creator>Jennifer Blunden</dc:creator>
  <cp:lastModifiedBy>Michelle Renowden</cp:lastModifiedBy>
  <cp:revision>8</cp:revision>
  <dcterms:modified xsi:type="dcterms:W3CDTF">2025-09-18T07:50:49Z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0x01010017B6B4FAC22F0A459775698AEBABE834</vt:lpwstr>
  </property>
</Properties>
</file>