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147483285" r:id="rId5"/>
    <p:sldId id="2147483288" r:id="rId6"/>
    <p:sldId id="2147483286" r:id="rId7"/>
    <p:sldId id="2147483287" r:id="rId8"/>
    <p:sldId id="2147483289" r:id="rId9"/>
    <p:sldId id="2147483290" r:id="rId10"/>
    <p:sldId id="262" r:id="rId11"/>
    <p:sldId id="2147473495" r:id="rId12"/>
    <p:sldId id="2147483298" r:id="rId13"/>
    <p:sldId id="2147483292" r:id="rId14"/>
    <p:sldId id="2147483293" r:id="rId15"/>
    <p:sldId id="2147483294" r:id="rId16"/>
    <p:sldId id="2147483295" r:id="rId17"/>
    <p:sldId id="2147483297" r:id="rId18"/>
    <p:sldId id="2147483299" r:id="rId19"/>
    <p:sldId id="2147483301" r:id="rId20"/>
    <p:sldId id="2147483300" r:id="rId21"/>
    <p:sldId id="2147483296" r:id="rId22"/>
    <p:sldId id="2147483256"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1C7D0D-6011-8E46-327D-3DFCE1FF87B5}" name="Rupert Lawler" initials="" userId="S::Rupert.Lawler@cornwall.gov.uk::356ee23b-7a5c-4d26-a700-1e61f96e6280" providerId="AD"/>
  <p188:author id="{D3992615-2EBB-F982-3436-A0C1411834BB}" name="Emma Trethewey" initials="ET" userId="Emma Trethewey" providerId="None"/>
  <p188:author id="{026EF428-5A0D-E7ED-C57D-C92552C22189}" name="Eveleen Riordan" initials="" userId="S::Eveleen.Riordan@cornwall.gov.uk::bac6233b-b486-4087-8d7a-76ab2690c9ba" providerId="AD"/>
  <p188:author id="{976E9354-80CB-A611-D502-D388745EFF44}" name="Tamsin Dower" initials="" userId="S::Tamsin.Dower@cornwall.gov.uk::f51dde22-2ee7-40cc-8c0f-84abbf6ba934" providerId="AD"/>
  <p188:author id="{9D1DA16D-7716-6D4A-448C-F0A4113F938F}" name="Graeme Plunkett" initials="GP" userId="S::graeme.plunkett@cornwall.gov.uk::6d65ef68-0c19-4e66-8250-a024e1eff8cf" providerId="AD"/>
  <p188:author id="{FDD85E6F-1BFF-3D72-85C7-E0ED8BA6EFFE}" name="Janine Bisson" initials="JB" userId="S::janine.bisson@cornwall.gov.uk::2d63a528-535a-4594-9b44-1f0d5079a3ca" providerId="AD"/>
  <p188:author id="{D4DE6285-9C95-D386-E281-808E9B24299D}" name="Jess Riley" initials="JR" userId="S::Jess.Riley@cornwall.gov.uk::0a551472-dfdb-41bd-ada7-7720aadaa2b0" providerId="AD"/>
  <p188:author id="{C322B4A5-5B1C-841F-BA88-D68D64B9AD70}" name="Eveleen Riordan" initials="ER" userId="S::eveleen.riordan@cornwall.gov.uk::bac6233b-b486-4087-8d7a-76ab2690c9ba" providerId="AD"/>
  <p188:author id="{68103DB9-3BB1-DA99-5620-6A6263B623EF}" name="Rachel Delourme" initials="RD" userId="S::Rachel.Delourme@cornwall.gov.uk::d6afb496-9814-4385-a18b-7d331591c7d8" providerId="AD"/>
  <p188:author id="{58DA00BD-C3FC-4925-C805-3119C3F72F7A}" name="Janine Bisson" initials="" userId="S::Janine.Bisson@cornwall.gov.uk::2d63a528-535a-4594-9b44-1f0d5079a3ca" providerId="AD"/>
  <p188:author id="{D8BAEBCF-E313-537D-D782-344DEF2684E0}" name="Graeme Plunkett" initials="" userId="S::Graeme.Plunkett@cornwall.gov.uk::6d65ef68-0c19-4e66-8250-a024e1eff8cf" providerId="AD"/>
  <p188:author id="{153D8EDB-F42E-3068-CEE8-504A492890D7}" name="Ben Davies" initials="" userId="S::Ben.Davies@cornwall.gov.uk::abbcf4ae-1132-4bfc-8d3b-42bb08323d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091"/>
    <a:srgbClr val="ED7E4E"/>
    <a:srgbClr val="77BC1F"/>
    <a:srgbClr val="002457"/>
    <a:srgbClr val="E2007C"/>
    <a:srgbClr val="0087CD"/>
    <a:srgbClr val="359594"/>
    <a:srgbClr val="926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88" autoAdjust="0"/>
  </p:normalViewPr>
  <p:slideViewPr>
    <p:cSldViewPr snapToGrid="0">
      <p:cViewPr varScale="1">
        <p:scale>
          <a:sx n="39" d="100"/>
          <a:sy n="39" d="100"/>
        </p:scale>
        <p:origin x="1579"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7EB5D-093C-41F4-AD20-27DD12F120E6}" type="doc">
      <dgm:prSet loTypeId="urn:microsoft.com/office/officeart/2005/8/layout/pyramid1" loCatId="pyramid" qsTypeId="urn:microsoft.com/office/officeart/2005/8/quickstyle/simple1" qsCatId="simple" csTypeId="urn:microsoft.com/office/officeart/2005/8/colors/accent4_5" csCatId="accent4" phldr="1"/>
      <dgm:spPr/>
      <dgm:t>
        <a:bodyPr/>
        <a:lstStyle/>
        <a:p>
          <a:endParaRPr lang="en-GB"/>
        </a:p>
      </dgm:t>
    </dgm:pt>
    <dgm:pt modelId="{90ED2D55-86F9-464E-B502-1D8C24386CBF}">
      <dgm:prSet phldrT="[Text]" phldr="0" custT="1"/>
      <dgm:spPr/>
      <dgm:t>
        <a:bodyPr/>
        <a:lstStyle/>
        <a:p>
          <a:r>
            <a:rPr lang="en-GB" sz="3200" dirty="0"/>
            <a:t>Specialist</a:t>
          </a:r>
        </a:p>
      </dgm:t>
    </dgm:pt>
    <dgm:pt modelId="{06F67AAF-AAEF-4D2B-9454-38AE1A366D31}" type="parTrans" cxnId="{A9BCD442-3C65-4EF3-AA12-1A089CE7A3DF}">
      <dgm:prSet/>
      <dgm:spPr/>
      <dgm:t>
        <a:bodyPr/>
        <a:lstStyle/>
        <a:p>
          <a:endParaRPr lang="en-GB"/>
        </a:p>
      </dgm:t>
    </dgm:pt>
    <dgm:pt modelId="{14F78A9B-6F62-48FE-880C-7E0214E7C3F4}" type="sibTrans" cxnId="{A9BCD442-3C65-4EF3-AA12-1A089CE7A3DF}">
      <dgm:prSet/>
      <dgm:spPr/>
      <dgm:t>
        <a:bodyPr/>
        <a:lstStyle/>
        <a:p>
          <a:endParaRPr lang="en-GB"/>
        </a:p>
      </dgm:t>
    </dgm:pt>
    <dgm:pt modelId="{C22A9668-761C-4316-B4B9-57E81985D4F6}">
      <dgm:prSet phldrT="[Text]" phldr="0" custT="1"/>
      <dgm:spPr/>
      <dgm:t>
        <a:bodyPr/>
        <a:lstStyle/>
        <a:p>
          <a:r>
            <a:rPr lang="en-GB" sz="3200" dirty="0"/>
            <a:t>Targeted</a:t>
          </a:r>
        </a:p>
      </dgm:t>
    </dgm:pt>
    <dgm:pt modelId="{6D5B8A40-39B1-48CF-B013-AF9F9B783DA5}" type="parTrans" cxnId="{E2F4C71D-4038-45C6-AB16-8EA5ED134C8F}">
      <dgm:prSet/>
      <dgm:spPr/>
      <dgm:t>
        <a:bodyPr/>
        <a:lstStyle/>
        <a:p>
          <a:endParaRPr lang="en-GB"/>
        </a:p>
      </dgm:t>
    </dgm:pt>
    <dgm:pt modelId="{7DB6D46E-F207-42FE-86AB-9243B2DD890B}" type="sibTrans" cxnId="{E2F4C71D-4038-45C6-AB16-8EA5ED134C8F}">
      <dgm:prSet/>
      <dgm:spPr/>
      <dgm:t>
        <a:bodyPr/>
        <a:lstStyle/>
        <a:p>
          <a:endParaRPr lang="en-GB"/>
        </a:p>
      </dgm:t>
    </dgm:pt>
    <dgm:pt modelId="{F047A0E2-D4A9-491D-AFC1-A4A2DC2639BC}">
      <dgm:prSet phldrT="[Text]" phldr="0" custT="1"/>
      <dgm:spPr/>
      <dgm:t>
        <a:bodyPr/>
        <a:lstStyle/>
        <a:p>
          <a:r>
            <a:rPr lang="en-GB" sz="3200" baseline="0" dirty="0"/>
            <a:t>Universal</a:t>
          </a:r>
        </a:p>
      </dgm:t>
    </dgm:pt>
    <dgm:pt modelId="{D20C6E89-2EC2-4AFC-81D2-17DEB6938213}" type="parTrans" cxnId="{348CA2E9-623D-4B6E-A96C-95C28F4DE972}">
      <dgm:prSet/>
      <dgm:spPr/>
      <dgm:t>
        <a:bodyPr/>
        <a:lstStyle/>
        <a:p>
          <a:endParaRPr lang="en-GB"/>
        </a:p>
      </dgm:t>
    </dgm:pt>
    <dgm:pt modelId="{145E745E-129B-4C1F-81D2-1F0DAEB8B85F}" type="sibTrans" cxnId="{348CA2E9-623D-4B6E-A96C-95C28F4DE972}">
      <dgm:prSet/>
      <dgm:spPr/>
      <dgm:t>
        <a:bodyPr/>
        <a:lstStyle/>
        <a:p>
          <a:endParaRPr lang="en-GB"/>
        </a:p>
      </dgm:t>
    </dgm:pt>
    <dgm:pt modelId="{8B7ADCCD-EE6A-4158-990A-29E016B32610}" type="pres">
      <dgm:prSet presAssocID="{8127EB5D-093C-41F4-AD20-27DD12F120E6}" presName="Name0" presStyleCnt="0">
        <dgm:presLayoutVars>
          <dgm:dir/>
          <dgm:animLvl val="lvl"/>
          <dgm:resizeHandles val="exact"/>
        </dgm:presLayoutVars>
      </dgm:prSet>
      <dgm:spPr/>
    </dgm:pt>
    <dgm:pt modelId="{917661C6-125B-47AF-8A24-6E37AB4B5884}" type="pres">
      <dgm:prSet presAssocID="{90ED2D55-86F9-464E-B502-1D8C24386CBF}" presName="Name8" presStyleCnt="0"/>
      <dgm:spPr/>
    </dgm:pt>
    <dgm:pt modelId="{4EA73778-5789-4AF5-844C-A1AE82463459}" type="pres">
      <dgm:prSet presAssocID="{90ED2D55-86F9-464E-B502-1D8C24386CBF}" presName="level" presStyleLbl="node1" presStyleIdx="0" presStyleCnt="3">
        <dgm:presLayoutVars>
          <dgm:chMax val="1"/>
          <dgm:bulletEnabled val="1"/>
        </dgm:presLayoutVars>
      </dgm:prSet>
      <dgm:spPr/>
    </dgm:pt>
    <dgm:pt modelId="{BFC51054-E605-4030-ACF2-5FF364E29400}" type="pres">
      <dgm:prSet presAssocID="{90ED2D55-86F9-464E-B502-1D8C24386CBF}" presName="levelTx" presStyleLbl="revTx" presStyleIdx="0" presStyleCnt="0">
        <dgm:presLayoutVars>
          <dgm:chMax val="1"/>
          <dgm:bulletEnabled val="1"/>
        </dgm:presLayoutVars>
      </dgm:prSet>
      <dgm:spPr/>
    </dgm:pt>
    <dgm:pt modelId="{D2584BED-ADFB-4530-AA74-A9B782CFB754}" type="pres">
      <dgm:prSet presAssocID="{C22A9668-761C-4316-B4B9-57E81985D4F6}" presName="Name8" presStyleCnt="0"/>
      <dgm:spPr/>
    </dgm:pt>
    <dgm:pt modelId="{DF05C1B9-2F76-4E5D-BFCC-4ED14B17CA01}" type="pres">
      <dgm:prSet presAssocID="{C22A9668-761C-4316-B4B9-57E81985D4F6}" presName="level" presStyleLbl="node1" presStyleIdx="1" presStyleCnt="3">
        <dgm:presLayoutVars>
          <dgm:chMax val="1"/>
          <dgm:bulletEnabled val="1"/>
        </dgm:presLayoutVars>
      </dgm:prSet>
      <dgm:spPr/>
    </dgm:pt>
    <dgm:pt modelId="{8B06B597-18C4-4548-AC65-794C515C73E8}" type="pres">
      <dgm:prSet presAssocID="{C22A9668-761C-4316-B4B9-57E81985D4F6}" presName="levelTx" presStyleLbl="revTx" presStyleIdx="0" presStyleCnt="0">
        <dgm:presLayoutVars>
          <dgm:chMax val="1"/>
          <dgm:bulletEnabled val="1"/>
        </dgm:presLayoutVars>
      </dgm:prSet>
      <dgm:spPr/>
    </dgm:pt>
    <dgm:pt modelId="{780E7D20-44F4-467C-81B4-131EEFE7F343}" type="pres">
      <dgm:prSet presAssocID="{F047A0E2-D4A9-491D-AFC1-A4A2DC2639BC}" presName="Name8" presStyleCnt="0"/>
      <dgm:spPr/>
    </dgm:pt>
    <dgm:pt modelId="{FF7B2748-A2D6-4A37-9B56-E2254D32F2CB}" type="pres">
      <dgm:prSet presAssocID="{F047A0E2-D4A9-491D-AFC1-A4A2DC2639BC}" presName="level" presStyleLbl="node1" presStyleIdx="2" presStyleCnt="3">
        <dgm:presLayoutVars>
          <dgm:chMax val="1"/>
          <dgm:bulletEnabled val="1"/>
        </dgm:presLayoutVars>
      </dgm:prSet>
      <dgm:spPr/>
    </dgm:pt>
    <dgm:pt modelId="{897A3410-F9A4-44A6-9D47-F5B6AEC9F333}" type="pres">
      <dgm:prSet presAssocID="{F047A0E2-D4A9-491D-AFC1-A4A2DC2639BC}" presName="levelTx" presStyleLbl="revTx" presStyleIdx="0" presStyleCnt="0">
        <dgm:presLayoutVars>
          <dgm:chMax val="1"/>
          <dgm:bulletEnabled val="1"/>
        </dgm:presLayoutVars>
      </dgm:prSet>
      <dgm:spPr/>
    </dgm:pt>
  </dgm:ptLst>
  <dgm:cxnLst>
    <dgm:cxn modelId="{E2F4C71D-4038-45C6-AB16-8EA5ED134C8F}" srcId="{8127EB5D-093C-41F4-AD20-27DD12F120E6}" destId="{C22A9668-761C-4316-B4B9-57E81985D4F6}" srcOrd="1" destOrd="0" parTransId="{6D5B8A40-39B1-48CF-B013-AF9F9B783DA5}" sibTransId="{7DB6D46E-F207-42FE-86AB-9243B2DD890B}"/>
    <dgm:cxn modelId="{F9D2DC3A-E0EC-41CF-BA55-5600C3F29473}" type="presOf" srcId="{90ED2D55-86F9-464E-B502-1D8C24386CBF}" destId="{4EA73778-5789-4AF5-844C-A1AE82463459}" srcOrd="0" destOrd="0" presId="urn:microsoft.com/office/officeart/2005/8/layout/pyramid1"/>
    <dgm:cxn modelId="{A9BCD442-3C65-4EF3-AA12-1A089CE7A3DF}" srcId="{8127EB5D-093C-41F4-AD20-27DD12F120E6}" destId="{90ED2D55-86F9-464E-B502-1D8C24386CBF}" srcOrd="0" destOrd="0" parTransId="{06F67AAF-AAEF-4D2B-9454-38AE1A366D31}" sibTransId="{14F78A9B-6F62-48FE-880C-7E0214E7C3F4}"/>
    <dgm:cxn modelId="{FB39934F-B90B-49FF-A94E-9A6A96AAC496}" type="presOf" srcId="{F047A0E2-D4A9-491D-AFC1-A4A2DC2639BC}" destId="{897A3410-F9A4-44A6-9D47-F5B6AEC9F333}" srcOrd="1" destOrd="0" presId="urn:microsoft.com/office/officeart/2005/8/layout/pyramid1"/>
    <dgm:cxn modelId="{AC1E1C9F-3107-47D3-83FF-48F90F08A337}" type="presOf" srcId="{F047A0E2-D4A9-491D-AFC1-A4A2DC2639BC}" destId="{FF7B2748-A2D6-4A37-9B56-E2254D32F2CB}" srcOrd="0" destOrd="0" presId="urn:microsoft.com/office/officeart/2005/8/layout/pyramid1"/>
    <dgm:cxn modelId="{45C6ABC3-FC8F-4D5D-BD78-73A68C68CA06}" type="presOf" srcId="{C22A9668-761C-4316-B4B9-57E81985D4F6}" destId="{8B06B597-18C4-4548-AC65-794C515C73E8}" srcOrd="1" destOrd="0" presId="urn:microsoft.com/office/officeart/2005/8/layout/pyramid1"/>
    <dgm:cxn modelId="{CD9470CC-BAFC-4F45-9420-1BDA840F36E7}" type="presOf" srcId="{C22A9668-761C-4316-B4B9-57E81985D4F6}" destId="{DF05C1B9-2F76-4E5D-BFCC-4ED14B17CA01}" srcOrd="0" destOrd="0" presId="urn:microsoft.com/office/officeart/2005/8/layout/pyramid1"/>
    <dgm:cxn modelId="{EF0E34D8-E994-489B-9A68-29CB18954BC1}" type="presOf" srcId="{90ED2D55-86F9-464E-B502-1D8C24386CBF}" destId="{BFC51054-E605-4030-ACF2-5FF364E29400}" srcOrd="1" destOrd="0" presId="urn:microsoft.com/office/officeart/2005/8/layout/pyramid1"/>
    <dgm:cxn modelId="{348CA2E9-623D-4B6E-A96C-95C28F4DE972}" srcId="{8127EB5D-093C-41F4-AD20-27DD12F120E6}" destId="{F047A0E2-D4A9-491D-AFC1-A4A2DC2639BC}" srcOrd="2" destOrd="0" parTransId="{D20C6E89-2EC2-4AFC-81D2-17DEB6938213}" sibTransId="{145E745E-129B-4C1F-81D2-1F0DAEB8B85F}"/>
    <dgm:cxn modelId="{F7E60FF7-B017-4193-A31D-750C9E624A65}" type="presOf" srcId="{8127EB5D-093C-41F4-AD20-27DD12F120E6}" destId="{8B7ADCCD-EE6A-4158-990A-29E016B32610}" srcOrd="0" destOrd="0" presId="urn:microsoft.com/office/officeart/2005/8/layout/pyramid1"/>
    <dgm:cxn modelId="{6E2A0CC3-0184-4498-B59B-DEB2FEAAAAF1}" type="presParOf" srcId="{8B7ADCCD-EE6A-4158-990A-29E016B32610}" destId="{917661C6-125B-47AF-8A24-6E37AB4B5884}" srcOrd="0" destOrd="0" presId="urn:microsoft.com/office/officeart/2005/8/layout/pyramid1"/>
    <dgm:cxn modelId="{4D32A441-BD9C-4E1F-BAB2-6FEAA412CE69}" type="presParOf" srcId="{917661C6-125B-47AF-8A24-6E37AB4B5884}" destId="{4EA73778-5789-4AF5-844C-A1AE82463459}" srcOrd="0" destOrd="0" presId="urn:microsoft.com/office/officeart/2005/8/layout/pyramid1"/>
    <dgm:cxn modelId="{C594B023-D8B2-46C1-9218-E2E503FDF8E4}" type="presParOf" srcId="{917661C6-125B-47AF-8A24-6E37AB4B5884}" destId="{BFC51054-E605-4030-ACF2-5FF364E29400}" srcOrd="1" destOrd="0" presId="urn:microsoft.com/office/officeart/2005/8/layout/pyramid1"/>
    <dgm:cxn modelId="{5B8C0517-CE7F-47A3-BBF6-3F567F93E275}" type="presParOf" srcId="{8B7ADCCD-EE6A-4158-990A-29E016B32610}" destId="{D2584BED-ADFB-4530-AA74-A9B782CFB754}" srcOrd="1" destOrd="0" presId="urn:microsoft.com/office/officeart/2005/8/layout/pyramid1"/>
    <dgm:cxn modelId="{7EA00902-A63A-44C6-9E5B-752EA9FF0469}" type="presParOf" srcId="{D2584BED-ADFB-4530-AA74-A9B782CFB754}" destId="{DF05C1B9-2F76-4E5D-BFCC-4ED14B17CA01}" srcOrd="0" destOrd="0" presId="urn:microsoft.com/office/officeart/2005/8/layout/pyramid1"/>
    <dgm:cxn modelId="{343F5D17-E797-4ECF-AC8F-6B35B0BDC794}" type="presParOf" srcId="{D2584BED-ADFB-4530-AA74-A9B782CFB754}" destId="{8B06B597-18C4-4548-AC65-794C515C73E8}" srcOrd="1" destOrd="0" presId="urn:microsoft.com/office/officeart/2005/8/layout/pyramid1"/>
    <dgm:cxn modelId="{8A2DF860-0671-4314-B650-FDC8D99C5C4B}" type="presParOf" srcId="{8B7ADCCD-EE6A-4158-990A-29E016B32610}" destId="{780E7D20-44F4-467C-81B4-131EEFE7F343}" srcOrd="2" destOrd="0" presId="urn:microsoft.com/office/officeart/2005/8/layout/pyramid1"/>
    <dgm:cxn modelId="{1FE56933-294B-4BE6-9F84-DF6680D7D4B4}" type="presParOf" srcId="{780E7D20-44F4-467C-81B4-131EEFE7F343}" destId="{FF7B2748-A2D6-4A37-9B56-E2254D32F2CB}" srcOrd="0" destOrd="0" presId="urn:microsoft.com/office/officeart/2005/8/layout/pyramid1"/>
    <dgm:cxn modelId="{3C9E793B-9D66-4FC1-BA7D-8BF3349BD04F}" type="presParOf" srcId="{780E7D20-44F4-467C-81B4-131EEFE7F343}" destId="{897A3410-F9A4-44A6-9D47-F5B6AEC9F3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73778-5789-4AF5-844C-A1AE82463459}">
      <dsp:nvSpPr>
        <dsp:cNvPr id="0" name=""/>
        <dsp:cNvSpPr/>
      </dsp:nvSpPr>
      <dsp:spPr>
        <a:xfrm>
          <a:off x="4105153" y="0"/>
          <a:ext cx="4105154" cy="2301433"/>
        </a:xfrm>
        <a:prstGeom prst="trapezoid">
          <a:avLst>
            <a:gd name="adj" fmla="val 89187"/>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Specialist</a:t>
          </a:r>
        </a:p>
      </dsp:txBody>
      <dsp:txXfrm>
        <a:off x="4105153" y="0"/>
        <a:ext cx="4105154" cy="2301433"/>
      </dsp:txXfrm>
    </dsp:sp>
    <dsp:sp modelId="{DF05C1B9-2F76-4E5D-BFCC-4ED14B17CA01}">
      <dsp:nvSpPr>
        <dsp:cNvPr id="0" name=""/>
        <dsp:cNvSpPr/>
      </dsp:nvSpPr>
      <dsp:spPr>
        <a:xfrm>
          <a:off x="2052576" y="2301433"/>
          <a:ext cx="8210308" cy="2301433"/>
        </a:xfrm>
        <a:prstGeom prst="trapezoid">
          <a:avLst>
            <a:gd name="adj" fmla="val 89187"/>
          </a:avLst>
        </a:prstGeom>
        <a:solidFill>
          <a:schemeClr val="accent4">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Targeted</a:t>
          </a:r>
        </a:p>
      </dsp:txBody>
      <dsp:txXfrm>
        <a:off x="3489380" y="2301433"/>
        <a:ext cx="5336700" cy="2301433"/>
      </dsp:txXfrm>
    </dsp:sp>
    <dsp:sp modelId="{FF7B2748-A2D6-4A37-9B56-E2254D32F2CB}">
      <dsp:nvSpPr>
        <dsp:cNvPr id="0" name=""/>
        <dsp:cNvSpPr/>
      </dsp:nvSpPr>
      <dsp:spPr>
        <a:xfrm>
          <a:off x="0" y="4602866"/>
          <a:ext cx="12315462" cy="2301433"/>
        </a:xfrm>
        <a:prstGeom prst="trapezoid">
          <a:avLst>
            <a:gd name="adj" fmla="val 89187"/>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baseline="0" dirty="0"/>
            <a:t>Universal</a:t>
          </a:r>
        </a:p>
      </dsp:txBody>
      <dsp:txXfrm>
        <a:off x="2155205" y="4602866"/>
        <a:ext cx="8005050" cy="230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6155D4B-4694-4728-B08E-36717BC557EB}" type="datetimeFigureOut">
              <a:rPr lang="en-GB" smtClean="0"/>
              <a:t>21/04/2026</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3A0290A-4F15-45D8-B6CD-AF5C3EF67F11}" type="slidenum">
              <a:rPr lang="en-GB" smtClean="0"/>
              <a:t>‹#›</a:t>
            </a:fld>
            <a:endParaRPr lang="en-GB"/>
          </a:p>
        </p:txBody>
      </p:sp>
    </p:spTree>
    <p:extLst>
      <p:ext uri="{BB962C8B-B14F-4D97-AF65-F5344CB8AC3E}">
        <p14:creationId xmlns:p14="http://schemas.microsoft.com/office/powerpoint/2010/main" val="50938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mins:</a:t>
            </a:r>
          </a:p>
          <a:p>
            <a:r>
              <a:rPr lang="en-GB" dirty="0"/>
              <a:t>Jen / Matt – welcome and purpose - intros</a:t>
            </a:r>
          </a:p>
        </p:txBody>
      </p:sp>
      <p:sp>
        <p:nvSpPr>
          <p:cNvPr id="4" name="Slide Number Placeholder 3"/>
          <p:cNvSpPr>
            <a:spLocks noGrp="1"/>
          </p:cNvSpPr>
          <p:nvPr>
            <p:ph type="sldNum" sz="quarter" idx="5"/>
          </p:nvPr>
        </p:nvSpPr>
        <p:spPr/>
        <p:txBody>
          <a:bodyPr/>
          <a:lstStyle/>
          <a:p>
            <a:fld id="{E3A0290A-4F15-45D8-B6CD-AF5C3EF67F11}" type="slidenum">
              <a:rPr lang="en-GB" smtClean="0"/>
              <a:t>1</a:t>
            </a:fld>
            <a:endParaRPr lang="en-GB"/>
          </a:p>
        </p:txBody>
      </p:sp>
    </p:spTree>
    <p:extLst>
      <p:ext uri="{BB962C8B-B14F-4D97-AF65-F5344CB8AC3E}">
        <p14:creationId xmlns:p14="http://schemas.microsoft.com/office/powerpoint/2010/main" val="363579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r>
              <a:rPr lang="en-GB" dirty="0"/>
              <a:t>Rochelle Bones – mapping peer partnerships against the Primary Care Networks</a:t>
            </a:r>
          </a:p>
        </p:txBody>
      </p:sp>
      <p:sp>
        <p:nvSpPr>
          <p:cNvPr id="4" name="Slide Number Placeholder 3"/>
          <p:cNvSpPr>
            <a:spLocks noGrp="1"/>
          </p:cNvSpPr>
          <p:nvPr>
            <p:ph type="sldNum" sz="quarter" idx="5"/>
          </p:nvPr>
        </p:nvSpPr>
        <p:spPr/>
        <p:txBody>
          <a:bodyPr/>
          <a:lstStyle/>
          <a:p>
            <a:fld id="{E3A0290A-4F15-45D8-B6CD-AF5C3EF67F11}" type="slidenum">
              <a:rPr lang="en-GB" smtClean="0"/>
              <a:t>10</a:t>
            </a:fld>
            <a:endParaRPr lang="en-GB"/>
          </a:p>
        </p:txBody>
      </p:sp>
    </p:spTree>
    <p:extLst>
      <p:ext uri="{BB962C8B-B14F-4D97-AF65-F5344CB8AC3E}">
        <p14:creationId xmlns:p14="http://schemas.microsoft.com/office/powerpoint/2010/main" val="327944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r>
              <a:rPr lang="en-GB" dirty="0"/>
              <a:t>EP Service – Hannah Fugill </a:t>
            </a:r>
          </a:p>
          <a:p>
            <a:r>
              <a:rPr lang="en-GB" dirty="0"/>
              <a:t>Providing in school advice and guidance to improve classroom practice, upskill teaching and support staff and maintain a skilled workforce.  Opportunity to ask ourselves at a county level and at a local community level what we want a new model to look like to create inclusive education spaces for all our CYP.  Settings used to working with EPs but time has been in short supply and  inevitably directed at the top of the triangle.  </a:t>
            </a:r>
          </a:p>
          <a:p>
            <a:r>
              <a:rPr lang="en-GB" dirty="0"/>
              <a:t>Work with a community of schools / settings to create a shared vision for their own Experts at Hand Offer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290A-4F15-45D8-B6CD-AF5C3EF67F1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904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 / Matt – all to contribute</a:t>
            </a:r>
          </a:p>
          <a:p>
            <a:r>
              <a:rPr lang="en-GB" dirty="0"/>
              <a:t> </a:t>
            </a:r>
          </a:p>
        </p:txBody>
      </p:sp>
      <p:sp>
        <p:nvSpPr>
          <p:cNvPr id="4" name="Slide Number Placeholder 3"/>
          <p:cNvSpPr>
            <a:spLocks noGrp="1"/>
          </p:cNvSpPr>
          <p:nvPr>
            <p:ph type="sldNum" sz="quarter" idx="5"/>
          </p:nvPr>
        </p:nvSpPr>
        <p:spPr/>
        <p:txBody>
          <a:bodyPr/>
          <a:lstStyle/>
          <a:p>
            <a:fld id="{E3A0290A-4F15-45D8-B6CD-AF5C3EF67F11}" type="slidenum">
              <a:rPr lang="en-GB" smtClean="0"/>
              <a:t>12</a:t>
            </a:fld>
            <a:endParaRPr lang="en-GB"/>
          </a:p>
        </p:txBody>
      </p:sp>
    </p:spTree>
    <p:extLst>
      <p:ext uri="{BB962C8B-B14F-4D97-AF65-F5344CB8AC3E}">
        <p14:creationId xmlns:p14="http://schemas.microsoft.com/office/powerpoint/2010/main" val="249071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Jen / Matt</a:t>
            </a:r>
          </a:p>
        </p:txBody>
      </p:sp>
      <p:sp>
        <p:nvSpPr>
          <p:cNvPr id="4" name="Slide Number Placeholder 3"/>
          <p:cNvSpPr>
            <a:spLocks noGrp="1"/>
          </p:cNvSpPr>
          <p:nvPr>
            <p:ph type="sldNum" sz="quarter" idx="5"/>
          </p:nvPr>
        </p:nvSpPr>
        <p:spPr/>
        <p:txBody>
          <a:bodyPr/>
          <a:lstStyle/>
          <a:p>
            <a:fld id="{E3A0290A-4F15-45D8-B6CD-AF5C3EF67F11}" type="slidenum">
              <a:rPr lang="en-GB" smtClean="0"/>
              <a:t>13</a:t>
            </a:fld>
            <a:endParaRPr lang="en-GB"/>
          </a:p>
        </p:txBody>
      </p:sp>
    </p:spTree>
    <p:extLst>
      <p:ext uri="{BB962C8B-B14F-4D97-AF65-F5344CB8AC3E}">
        <p14:creationId xmlns:p14="http://schemas.microsoft.com/office/powerpoint/2010/main" val="202746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ACE2-6A67-88F3-1E42-B9C8E8A3D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C04F3-1368-1DAB-F009-C49F99BD5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FF49F-5AC9-5521-2534-0A9BF6581048}"/>
              </a:ext>
            </a:extLst>
          </p:cNvPr>
          <p:cNvSpPr>
            <a:spLocks noGrp="1"/>
          </p:cNvSpPr>
          <p:nvPr>
            <p:ph type="body" idx="1"/>
          </p:nvPr>
        </p:nvSpPr>
        <p:spPr/>
        <p:txBody>
          <a:bodyPr/>
          <a:lstStyle/>
          <a:p>
            <a:r>
              <a:rPr lang="en-GB" dirty="0"/>
              <a:t>2 mins to set up</a:t>
            </a:r>
          </a:p>
          <a:p>
            <a:r>
              <a:rPr lang="en-GB" dirty="0"/>
              <a:t>10 mins in breakout rooms</a:t>
            </a:r>
          </a:p>
          <a:p>
            <a:r>
              <a:rPr lang="en-GB" dirty="0"/>
              <a:t>Jen / Matt – all to contribute</a:t>
            </a:r>
          </a:p>
          <a:p>
            <a:r>
              <a:rPr lang="en-GB" dirty="0"/>
              <a:t> </a:t>
            </a:r>
          </a:p>
        </p:txBody>
      </p:sp>
      <p:sp>
        <p:nvSpPr>
          <p:cNvPr id="4" name="Slide Number Placeholder 3">
            <a:extLst>
              <a:ext uri="{FF2B5EF4-FFF2-40B4-BE49-F238E27FC236}">
                <a16:creationId xmlns:a16="http://schemas.microsoft.com/office/drawing/2014/main" id="{0CFC41D1-B87E-D095-6A0C-F7D0E7EAE58A}"/>
              </a:ext>
            </a:extLst>
          </p:cNvPr>
          <p:cNvSpPr>
            <a:spLocks noGrp="1"/>
          </p:cNvSpPr>
          <p:nvPr>
            <p:ph type="sldNum" sz="quarter" idx="5"/>
          </p:nvPr>
        </p:nvSpPr>
        <p:spPr/>
        <p:txBody>
          <a:bodyPr/>
          <a:lstStyle/>
          <a:p>
            <a:fld id="{E3A0290A-4F15-45D8-B6CD-AF5C3EF67F11}" type="slidenum">
              <a:rPr lang="en-GB" smtClean="0"/>
              <a:t>14</a:t>
            </a:fld>
            <a:endParaRPr lang="en-GB"/>
          </a:p>
        </p:txBody>
      </p:sp>
    </p:spTree>
    <p:extLst>
      <p:ext uri="{BB962C8B-B14F-4D97-AF65-F5344CB8AC3E}">
        <p14:creationId xmlns:p14="http://schemas.microsoft.com/office/powerpoint/2010/main" val="316010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FDE0-363E-0742-9329-9D8B9A5C6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98FE6-502D-4CEC-0D3B-5BC1660AC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48CDF-4F25-5E7F-A621-E075EDFEB09C}"/>
              </a:ext>
            </a:extLst>
          </p:cNvPr>
          <p:cNvSpPr>
            <a:spLocks noGrp="1"/>
          </p:cNvSpPr>
          <p:nvPr>
            <p:ph type="body" idx="1"/>
          </p:nvPr>
        </p:nvSpPr>
        <p:spPr/>
        <p:txBody>
          <a:bodyPr/>
          <a:lstStyle/>
          <a:p>
            <a:r>
              <a:rPr lang="en-GB" dirty="0"/>
              <a:t>5 mins </a:t>
            </a:r>
          </a:p>
          <a:p>
            <a:r>
              <a:rPr lang="en-GB" dirty="0"/>
              <a:t>Feedback</a:t>
            </a:r>
          </a:p>
          <a:p>
            <a:r>
              <a:rPr lang="en-GB" dirty="0"/>
              <a:t> </a:t>
            </a:r>
          </a:p>
        </p:txBody>
      </p:sp>
      <p:sp>
        <p:nvSpPr>
          <p:cNvPr id="4" name="Slide Number Placeholder 3">
            <a:extLst>
              <a:ext uri="{FF2B5EF4-FFF2-40B4-BE49-F238E27FC236}">
                <a16:creationId xmlns:a16="http://schemas.microsoft.com/office/drawing/2014/main" id="{F303D0D8-EE6A-7C9F-7CFA-BFBFFF733EF3}"/>
              </a:ext>
            </a:extLst>
          </p:cNvPr>
          <p:cNvSpPr>
            <a:spLocks noGrp="1"/>
          </p:cNvSpPr>
          <p:nvPr>
            <p:ph type="sldNum" sz="quarter" idx="5"/>
          </p:nvPr>
        </p:nvSpPr>
        <p:spPr/>
        <p:txBody>
          <a:bodyPr/>
          <a:lstStyle/>
          <a:p>
            <a:fld id="{E3A0290A-4F15-45D8-B6CD-AF5C3EF67F11}" type="slidenum">
              <a:rPr lang="en-GB" smtClean="0"/>
              <a:t>15</a:t>
            </a:fld>
            <a:endParaRPr lang="en-GB"/>
          </a:p>
        </p:txBody>
      </p:sp>
    </p:spTree>
    <p:extLst>
      <p:ext uri="{BB962C8B-B14F-4D97-AF65-F5344CB8AC3E}">
        <p14:creationId xmlns:p14="http://schemas.microsoft.com/office/powerpoint/2010/main" val="319069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0B95-E7D2-2AFB-914D-5FB4DAE31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1759-1DA9-FCBD-F2FF-32348802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8D741-B2C9-7C9B-AD07-05947B45DD1C}"/>
              </a:ext>
            </a:extLst>
          </p:cNvPr>
          <p:cNvSpPr>
            <a:spLocks noGrp="1"/>
          </p:cNvSpPr>
          <p:nvPr>
            <p:ph type="body" idx="1"/>
          </p:nvPr>
        </p:nvSpPr>
        <p:spPr/>
        <p:txBody>
          <a:bodyPr/>
          <a:lstStyle/>
          <a:p>
            <a:r>
              <a:rPr lang="en-GB" dirty="0"/>
              <a:t>5 mins </a:t>
            </a:r>
          </a:p>
          <a:p>
            <a:r>
              <a:rPr lang="en-GB" dirty="0"/>
              <a:t>Feedback</a:t>
            </a:r>
          </a:p>
          <a:p>
            <a:r>
              <a:rPr lang="en-GB" dirty="0"/>
              <a:t> </a:t>
            </a:r>
          </a:p>
        </p:txBody>
      </p:sp>
      <p:sp>
        <p:nvSpPr>
          <p:cNvPr id="4" name="Slide Number Placeholder 3">
            <a:extLst>
              <a:ext uri="{FF2B5EF4-FFF2-40B4-BE49-F238E27FC236}">
                <a16:creationId xmlns:a16="http://schemas.microsoft.com/office/drawing/2014/main" id="{E80180E8-68C2-5D72-38AB-5E9BC777CBC3}"/>
              </a:ext>
            </a:extLst>
          </p:cNvPr>
          <p:cNvSpPr>
            <a:spLocks noGrp="1"/>
          </p:cNvSpPr>
          <p:nvPr>
            <p:ph type="sldNum" sz="quarter" idx="5"/>
          </p:nvPr>
        </p:nvSpPr>
        <p:spPr/>
        <p:txBody>
          <a:bodyPr/>
          <a:lstStyle/>
          <a:p>
            <a:fld id="{E3A0290A-4F15-45D8-B6CD-AF5C3EF67F11}" type="slidenum">
              <a:rPr lang="en-GB" smtClean="0"/>
              <a:t>16</a:t>
            </a:fld>
            <a:endParaRPr lang="en-GB"/>
          </a:p>
        </p:txBody>
      </p:sp>
    </p:spTree>
    <p:extLst>
      <p:ext uri="{BB962C8B-B14F-4D97-AF65-F5344CB8AC3E}">
        <p14:creationId xmlns:p14="http://schemas.microsoft.com/office/powerpoint/2010/main" val="293052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196DA-9909-57B5-4D7B-CFC74BFD4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C998-4631-428A-2C54-8DA01AF03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C8CFA-3832-87E3-83FB-7DAAD78B5E75}"/>
              </a:ext>
            </a:extLst>
          </p:cNvPr>
          <p:cNvSpPr>
            <a:spLocks noGrp="1"/>
          </p:cNvSpPr>
          <p:nvPr>
            <p:ph type="body" idx="1"/>
          </p:nvPr>
        </p:nvSpPr>
        <p:spPr/>
        <p:txBody>
          <a:bodyPr/>
          <a:lstStyle/>
          <a:p>
            <a:r>
              <a:rPr lang="en-GB" dirty="0"/>
              <a:t>5 mins </a:t>
            </a:r>
          </a:p>
          <a:p>
            <a:r>
              <a:rPr lang="en-GB" dirty="0"/>
              <a:t>Feedback</a:t>
            </a:r>
          </a:p>
          <a:p>
            <a:r>
              <a:rPr lang="en-GB" dirty="0"/>
              <a:t> </a:t>
            </a:r>
          </a:p>
        </p:txBody>
      </p:sp>
      <p:sp>
        <p:nvSpPr>
          <p:cNvPr id="4" name="Slide Number Placeholder 3">
            <a:extLst>
              <a:ext uri="{FF2B5EF4-FFF2-40B4-BE49-F238E27FC236}">
                <a16:creationId xmlns:a16="http://schemas.microsoft.com/office/drawing/2014/main" id="{84BAC7CE-E147-B8C0-7F67-A050FC5ED734}"/>
              </a:ext>
            </a:extLst>
          </p:cNvPr>
          <p:cNvSpPr>
            <a:spLocks noGrp="1"/>
          </p:cNvSpPr>
          <p:nvPr>
            <p:ph type="sldNum" sz="quarter" idx="5"/>
          </p:nvPr>
        </p:nvSpPr>
        <p:spPr/>
        <p:txBody>
          <a:bodyPr/>
          <a:lstStyle/>
          <a:p>
            <a:fld id="{E3A0290A-4F15-45D8-B6CD-AF5C3EF67F11}" type="slidenum">
              <a:rPr lang="en-GB" smtClean="0"/>
              <a:t>17</a:t>
            </a:fld>
            <a:endParaRPr lang="en-GB"/>
          </a:p>
        </p:txBody>
      </p:sp>
    </p:spTree>
    <p:extLst>
      <p:ext uri="{BB962C8B-B14F-4D97-AF65-F5344CB8AC3E}">
        <p14:creationId xmlns:p14="http://schemas.microsoft.com/office/powerpoint/2010/main" val="244470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15CF-AB20-EBFB-9A55-2ED9891EB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B759D-6CCC-31C1-C19F-1B531B283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46EE2-A8C3-7D2F-22A3-4F1D4BCB42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mins Jen / Matt – summarise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 and Mat will represent schools at a planning meeting of commissioners and providers to help shape the Experts at Hand Offer. The output of this session will contribute to that work. Cat Scutt, Emma and Kate (CAPH and CASH) also invited</a:t>
            </a:r>
          </a:p>
          <a:p>
            <a:endParaRPr lang="en-GB" dirty="0"/>
          </a:p>
        </p:txBody>
      </p:sp>
      <p:sp>
        <p:nvSpPr>
          <p:cNvPr id="4" name="Slide Number Placeholder 3">
            <a:extLst>
              <a:ext uri="{FF2B5EF4-FFF2-40B4-BE49-F238E27FC236}">
                <a16:creationId xmlns:a16="http://schemas.microsoft.com/office/drawing/2014/main" id="{F155E3E0-F63E-9DD4-7E32-343A1C15EC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290A-4F15-45D8-B6CD-AF5C3EF67F1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714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D8D25-B471-EEF5-4489-D1AA60A12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9ED28-7740-75F4-3215-B62158BB7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94969-7EA3-CAFA-2F0F-1310AFDE1CB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0F7C51-E4BC-79B9-BD16-F04315010F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290A-4F15-45D8-B6CD-AF5C3EF67F1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291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EBCB-8ED1-B9F0-9398-1171C8F03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D47E2-6768-F66B-BE03-0D5AC0A2A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7F0F5-95FF-0866-5EE3-83FAA03EC0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 / Matt will represent schools at a planning meeting of commissioners and providers to help shape the Experts at Hand Offer. The output of this session will contribute to that work. Cat Scutt, Emma and Kate (CAPH and CASH) also invited</a:t>
            </a:r>
          </a:p>
          <a:p>
            <a:endParaRPr lang="en-GB" dirty="0"/>
          </a:p>
        </p:txBody>
      </p:sp>
      <p:sp>
        <p:nvSpPr>
          <p:cNvPr id="4" name="Slide Number Placeholder 3">
            <a:extLst>
              <a:ext uri="{FF2B5EF4-FFF2-40B4-BE49-F238E27FC236}">
                <a16:creationId xmlns:a16="http://schemas.microsoft.com/office/drawing/2014/main" id="{B717691A-3918-A348-CC99-DB3314321F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290A-4F15-45D8-B6CD-AF5C3EF67F1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600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34BC6-8C39-A728-08FD-5E86FF63F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523C2-664C-A4EC-A293-3E6B2881C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87DCC-FD41-8E82-30A4-32E84B9E7B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 / Matt</a:t>
            </a:r>
          </a:p>
          <a:p>
            <a:r>
              <a:rPr lang="en-GB" dirty="0"/>
              <a:t>This is the logo that represents the whole system not just an NHS logo</a:t>
            </a:r>
          </a:p>
          <a:p>
            <a:endParaRPr lang="en-GB" dirty="0"/>
          </a:p>
        </p:txBody>
      </p:sp>
      <p:sp>
        <p:nvSpPr>
          <p:cNvPr id="4" name="Slide Number Placeholder 3">
            <a:extLst>
              <a:ext uri="{FF2B5EF4-FFF2-40B4-BE49-F238E27FC236}">
                <a16:creationId xmlns:a16="http://schemas.microsoft.com/office/drawing/2014/main" id="{943F677D-7C9D-AF44-D17B-BB48AF327CC9}"/>
              </a:ext>
            </a:extLst>
          </p:cNvPr>
          <p:cNvSpPr>
            <a:spLocks noGrp="1"/>
          </p:cNvSpPr>
          <p:nvPr>
            <p:ph type="sldNum" sz="quarter" idx="5"/>
          </p:nvPr>
        </p:nvSpPr>
        <p:spPr/>
        <p:txBody>
          <a:bodyPr/>
          <a:lstStyle/>
          <a:p>
            <a:fld id="{E3A0290A-4F15-45D8-B6CD-AF5C3EF67F11}" type="slidenum">
              <a:rPr lang="en-GB" smtClean="0"/>
              <a:t>3</a:t>
            </a:fld>
            <a:endParaRPr lang="en-GB"/>
          </a:p>
        </p:txBody>
      </p:sp>
    </p:spTree>
    <p:extLst>
      <p:ext uri="{BB962C8B-B14F-4D97-AF65-F5344CB8AC3E}">
        <p14:creationId xmlns:p14="http://schemas.microsoft.com/office/powerpoint/2010/main" val="209517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733AC-E982-2C47-8363-3F62CCC89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BBAB-E085-7DB5-522C-585685523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A0B22-6CD1-D0C4-4676-4B829C5EEB55}"/>
              </a:ext>
            </a:extLst>
          </p:cNvPr>
          <p:cNvSpPr>
            <a:spLocks noGrp="1"/>
          </p:cNvSpPr>
          <p:nvPr>
            <p:ph type="body" idx="1"/>
          </p:nvPr>
        </p:nvSpPr>
        <p:spPr/>
        <p:txBody>
          <a:bodyPr/>
          <a:lstStyle/>
          <a:p>
            <a:r>
              <a:rPr lang="en-GB" dirty="0"/>
              <a:t>1 min</a:t>
            </a:r>
          </a:p>
          <a:p>
            <a:endParaRPr lang="en-GB" dirty="0"/>
          </a:p>
        </p:txBody>
      </p:sp>
      <p:sp>
        <p:nvSpPr>
          <p:cNvPr id="4" name="Slide Number Placeholder 3">
            <a:extLst>
              <a:ext uri="{FF2B5EF4-FFF2-40B4-BE49-F238E27FC236}">
                <a16:creationId xmlns:a16="http://schemas.microsoft.com/office/drawing/2014/main" id="{64C443BB-B030-4D41-F52B-86996CC8C40C}"/>
              </a:ext>
            </a:extLst>
          </p:cNvPr>
          <p:cNvSpPr>
            <a:spLocks noGrp="1"/>
          </p:cNvSpPr>
          <p:nvPr>
            <p:ph type="sldNum" sz="quarter" idx="5"/>
          </p:nvPr>
        </p:nvSpPr>
        <p:spPr/>
        <p:txBody>
          <a:bodyPr/>
          <a:lstStyle/>
          <a:p>
            <a:fld id="{E3A0290A-4F15-45D8-B6CD-AF5C3EF67F11}" type="slidenum">
              <a:rPr lang="en-GB" smtClean="0"/>
              <a:t>4</a:t>
            </a:fld>
            <a:endParaRPr lang="en-GB"/>
          </a:p>
        </p:txBody>
      </p:sp>
    </p:spTree>
    <p:extLst>
      <p:ext uri="{BB962C8B-B14F-4D97-AF65-F5344CB8AC3E}">
        <p14:creationId xmlns:p14="http://schemas.microsoft.com/office/powerpoint/2010/main" val="19122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1299-7F5D-08BA-B543-BF508E62A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156B3-EE30-CD24-1FEB-EF6079F7B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F85E4-4EEA-0F3A-62A2-593B7C458C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 / Matt</a:t>
            </a:r>
          </a:p>
          <a:p>
            <a:endParaRPr lang="en-GB" dirty="0"/>
          </a:p>
        </p:txBody>
      </p:sp>
      <p:sp>
        <p:nvSpPr>
          <p:cNvPr id="4" name="Slide Number Placeholder 3">
            <a:extLst>
              <a:ext uri="{FF2B5EF4-FFF2-40B4-BE49-F238E27FC236}">
                <a16:creationId xmlns:a16="http://schemas.microsoft.com/office/drawing/2014/main" id="{C6451B8B-F338-434C-5F39-DC9A41BDCF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290A-4F15-45D8-B6CD-AF5C3EF67F1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034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a:t>
            </a:r>
          </a:p>
          <a:p>
            <a:r>
              <a:rPr lang="en-GB" dirty="0"/>
              <a:t>RD</a:t>
            </a:r>
          </a:p>
        </p:txBody>
      </p:sp>
      <p:sp>
        <p:nvSpPr>
          <p:cNvPr id="4" name="Slide Number Placeholder 3"/>
          <p:cNvSpPr>
            <a:spLocks noGrp="1"/>
          </p:cNvSpPr>
          <p:nvPr>
            <p:ph type="sldNum" sz="quarter" idx="5"/>
          </p:nvPr>
        </p:nvSpPr>
        <p:spPr/>
        <p:txBody>
          <a:bodyPr/>
          <a:lstStyle/>
          <a:p>
            <a:fld id="{E3A0290A-4F15-45D8-B6CD-AF5C3EF67F11}" type="slidenum">
              <a:rPr lang="en-GB" smtClean="0"/>
              <a:t>6</a:t>
            </a:fld>
            <a:endParaRPr lang="en-GB"/>
          </a:p>
        </p:txBody>
      </p:sp>
    </p:spTree>
    <p:extLst>
      <p:ext uri="{BB962C8B-B14F-4D97-AF65-F5344CB8AC3E}">
        <p14:creationId xmlns:p14="http://schemas.microsoft.com/office/powerpoint/2010/main" val="127998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 </a:t>
            </a:r>
          </a:p>
          <a:p>
            <a:r>
              <a:rPr lang="en-GB" dirty="0"/>
              <a:t>RD</a:t>
            </a:r>
          </a:p>
        </p:txBody>
      </p:sp>
      <p:sp>
        <p:nvSpPr>
          <p:cNvPr id="4" name="Slide Number Placeholder 3"/>
          <p:cNvSpPr>
            <a:spLocks noGrp="1"/>
          </p:cNvSpPr>
          <p:nvPr>
            <p:ph type="sldNum" sz="quarter" idx="5"/>
          </p:nvPr>
        </p:nvSpPr>
        <p:spPr/>
        <p:txBody>
          <a:bodyPr/>
          <a:lstStyle/>
          <a:p>
            <a:fld id="{E3A0290A-4F15-45D8-B6CD-AF5C3EF67F11}" type="slidenum">
              <a:rPr lang="en-GB" smtClean="0"/>
              <a:t>7</a:t>
            </a:fld>
            <a:endParaRPr lang="en-GB"/>
          </a:p>
        </p:txBody>
      </p:sp>
    </p:spTree>
    <p:extLst>
      <p:ext uri="{BB962C8B-B14F-4D97-AF65-F5344CB8AC3E}">
        <p14:creationId xmlns:p14="http://schemas.microsoft.com/office/powerpoint/2010/main" val="55421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FD333-1DE3-8279-55B2-00B6EBE8A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B6DFA-9FEB-ECAD-2A9A-AC96FBE21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7412C-7A36-8FB7-7DD7-D7B84F32EF70}"/>
              </a:ext>
            </a:extLst>
          </p:cNvPr>
          <p:cNvSpPr>
            <a:spLocks noGrp="1"/>
          </p:cNvSpPr>
          <p:nvPr>
            <p:ph type="body" idx="1"/>
          </p:nvPr>
        </p:nvSpPr>
        <p:spPr/>
        <p:txBody>
          <a:bodyPr/>
          <a:lstStyle/>
          <a:p>
            <a:r>
              <a:rPr lang="en-GB" dirty="0"/>
              <a:t>1 min</a:t>
            </a:r>
          </a:p>
          <a:p>
            <a:r>
              <a:rPr lang="en-GB" dirty="0"/>
              <a:t>RD</a:t>
            </a:r>
          </a:p>
        </p:txBody>
      </p:sp>
      <p:sp>
        <p:nvSpPr>
          <p:cNvPr id="4" name="Slide Number Placeholder 3">
            <a:extLst>
              <a:ext uri="{FF2B5EF4-FFF2-40B4-BE49-F238E27FC236}">
                <a16:creationId xmlns:a16="http://schemas.microsoft.com/office/drawing/2014/main" id="{482698D1-EADF-8561-E583-4ABFE76626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58983-E183-4E52-B8E5-CC154975E4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289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a:p>
            <a:r>
              <a:rPr lang="en-GB" dirty="0"/>
              <a:t>Jen / Matt – all to contribute</a:t>
            </a:r>
          </a:p>
          <a:p>
            <a:endParaRPr lang="en-GB" dirty="0"/>
          </a:p>
        </p:txBody>
      </p:sp>
      <p:sp>
        <p:nvSpPr>
          <p:cNvPr id="4" name="Slide Number Placeholder 3"/>
          <p:cNvSpPr>
            <a:spLocks noGrp="1"/>
          </p:cNvSpPr>
          <p:nvPr>
            <p:ph type="sldNum" sz="quarter" idx="5"/>
          </p:nvPr>
        </p:nvSpPr>
        <p:spPr/>
        <p:txBody>
          <a:bodyPr/>
          <a:lstStyle/>
          <a:p>
            <a:fld id="{E3A0290A-4F15-45D8-B6CD-AF5C3EF67F11}" type="slidenum">
              <a:rPr lang="en-GB" smtClean="0"/>
              <a:t>9</a:t>
            </a:fld>
            <a:endParaRPr lang="en-GB"/>
          </a:p>
        </p:txBody>
      </p:sp>
    </p:spTree>
    <p:extLst>
      <p:ext uri="{BB962C8B-B14F-4D97-AF65-F5344CB8AC3E}">
        <p14:creationId xmlns:p14="http://schemas.microsoft.com/office/powerpoint/2010/main" val="174928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872E-C348-6274-82A1-238A9B627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81298C-9160-0DA8-B764-4ED64F893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59A9DC-FC40-F2E0-790D-5AF610BF40F4}"/>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EA9125F8-F176-2996-E32A-5E0FC050F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C5732E-D2CD-DB50-F7B3-828E126F2BC7}"/>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313621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7B18-FD1B-5880-E249-5EE28B37E9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1F4647-EBC1-CD7F-3A8D-4D2000C3A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C1679-2F4C-5935-1C88-2FF4B0553CFF}"/>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3C7C939E-F2B0-632E-E80A-D27ABD94D3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64676-8D97-94F2-D060-6281065A58C6}"/>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31218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AFF5C-33B2-97F5-8012-B061CF8684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FB0A96-C60F-B92A-D0A7-B355D5C398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8DE0C-6460-A463-5711-3757B27DEA2E}"/>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28319CA1-62DA-D296-0B0B-694C6434B5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AEB2D-66FD-9380-F24E-66AA04A94DFE}"/>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48054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9098-E5AD-A401-CDF8-9069859C1B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032701-1D32-544C-AB40-3260833FF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4DA7B-1633-7B1E-93AD-C08851387183}"/>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1BFC7179-1B5C-A8E6-4A29-317C22E8D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23066-8911-AFFF-BABA-44E747340119}"/>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175556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F598-FCC1-3E77-42C0-86202F063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61CD72-4CDD-17AE-1CFD-43F3805953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92B4C-82A2-F6C4-50B9-0EE614A498C9}"/>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6E2746DF-BD08-F1F8-499F-A334ADB7F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96B18-0158-A617-1A78-F6BE87C9A366}"/>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183477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F5C1-AF15-7894-E5AF-0818121612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165A04-7BE5-A28B-6AB7-B10FF05C3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473FA4-5B3C-36D0-51DF-68244C557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FAC0B3-F21D-1B4E-B448-D1DDE4B2686F}"/>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6" name="Footer Placeholder 5">
            <a:extLst>
              <a:ext uri="{FF2B5EF4-FFF2-40B4-BE49-F238E27FC236}">
                <a16:creationId xmlns:a16="http://schemas.microsoft.com/office/drawing/2014/main" id="{8134B905-A94E-88E8-EA4F-53DAD04425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75C1E1-DC02-6285-EEEA-8486016FFE1C}"/>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3524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2A8A-44D8-D2D5-258A-485FB143E8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F4F931-C801-B9CB-0B17-F5AC42534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0A5F5-9AAB-8EA0-41B0-59DA7D55F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C61EFF-7392-CC87-94DF-AB258B656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5E64A-67B5-B7D6-CE8B-7B4B36A86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0C86E3-0F07-B099-DDF9-F7A6044BF0FF}"/>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8" name="Footer Placeholder 7">
            <a:extLst>
              <a:ext uri="{FF2B5EF4-FFF2-40B4-BE49-F238E27FC236}">
                <a16:creationId xmlns:a16="http://schemas.microsoft.com/office/drawing/2014/main" id="{DAB84FC5-1096-CAF7-4606-F859AC1E1F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A70757-7DA8-814A-BB08-E2F2A172FEE7}"/>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34575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41B1-8BD1-FE18-3642-C945B6A8C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22FF3D-9054-95CD-BE53-89ED68C10EED}"/>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4" name="Footer Placeholder 3">
            <a:extLst>
              <a:ext uri="{FF2B5EF4-FFF2-40B4-BE49-F238E27FC236}">
                <a16:creationId xmlns:a16="http://schemas.microsoft.com/office/drawing/2014/main" id="{4766A4DA-B92F-42E5-413E-180661C92C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03E5CE-DAD3-BDBB-2EAD-F235335E8B4A}"/>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285666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449B0-B1DA-4C91-D63B-EC1412EFE617}"/>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3" name="Footer Placeholder 2">
            <a:extLst>
              <a:ext uri="{FF2B5EF4-FFF2-40B4-BE49-F238E27FC236}">
                <a16:creationId xmlns:a16="http://schemas.microsoft.com/office/drawing/2014/main" id="{6F1BAD49-7ED9-3138-CD6B-C1C0B4DC24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BF49C4-9422-CD1A-DAC2-57E6960EBD70}"/>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128791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C648-A280-545B-BCF0-4F6B22FD6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21F7F6-F080-92AC-8237-8C6DA439E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1ADD8-DCC9-EDD5-638C-145DF71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3B1F5-7B7E-0793-9F74-2A6B32BC0AA2}"/>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6" name="Footer Placeholder 5">
            <a:extLst>
              <a:ext uri="{FF2B5EF4-FFF2-40B4-BE49-F238E27FC236}">
                <a16:creationId xmlns:a16="http://schemas.microsoft.com/office/drawing/2014/main" id="{9F6EEE5A-D296-E159-6839-2B3C8CBCE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81A111-9EF6-C927-6468-9A16E1E5EBF9}"/>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123525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1B12-F8F5-EDA3-2B74-37A79DBDB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764315-41A0-20B1-06F3-BC88ED640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015C00-9BDE-0984-DBB2-8E082B525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03473-A5AE-D543-07DB-97F44E36630D}"/>
              </a:ext>
            </a:extLst>
          </p:cNvPr>
          <p:cNvSpPr>
            <a:spLocks noGrp="1"/>
          </p:cNvSpPr>
          <p:nvPr>
            <p:ph type="dt" sz="half" idx="10"/>
          </p:nvPr>
        </p:nvSpPr>
        <p:spPr/>
        <p:txBody>
          <a:bodyPr/>
          <a:lstStyle/>
          <a:p>
            <a:fld id="{C1F52851-F656-46E3-B1DE-DFCC66DA9F4D}" type="datetimeFigureOut">
              <a:rPr lang="en-GB" smtClean="0"/>
              <a:t>21/04/2026</a:t>
            </a:fld>
            <a:endParaRPr lang="en-GB"/>
          </a:p>
        </p:txBody>
      </p:sp>
      <p:sp>
        <p:nvSpPr>
          <p:cNvPr id="6" name="Footer Placeholder 5">
            <a:extLst>
              <a:ext uri="{FF2B5EF4-FFF2-40B4-BE49-F238E27FC236}">
                <a16:creationId xmlns:a16="http://schemas.microsoft.com/office/drawing/2014/main" id="{7BBCBA7C-B6EC-40E6-A467-20F3FE62D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824C3-FD34-7CBD-4DBA-0DFB24025B42}"/>
              </a:ext>
            </a:extLst>
          </p:cNvPr>
          <p:cNvSpPr>
            <a:spLocks noGrp="1"/>
          </p:cNvSpPr>
          <p:nvPr>
            <p:ph type="sldNum" sz="quarter" idx="12"/>
          </p:nvPr>
        </p:nvSpPr>
        <p:spPr/>
        <p:txBody>
          <a:bodyPr/>
          <a:lstStyle/>
          <a:p>
            <a:fld id="{7FB3B66A-B2F7-4808-890C-AC2FC75BE7F4}" type="slidenum">
              <a:rPr lang="en-GB" smtClean="0"/>
              <a:t>‹#›</a:t>
            </a:fld>
            <a:endParaRPr lang="en-GB"/>
          </a:p>
        </p:txBody>
      </p:sp>
    </p:spTree>
    <p:extLst>
      <p:ext uri="{BB962C8B-B14F-4D97-AF65-F5344CB8AC3E}">
        <p14:creationId xmlns:p14="http://schemas.microsoft.com/office/powerpoint/2010/main" val="402304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C5505-4373-4FB3-6819-B9171FBB0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7AAF37-E0AD-B91A-2B13-207B69CD8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15ACA-8E78-37F2-0681-50F9C65FD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F52851-F656-46E3-B1DE-DFCC66DA9F4D}" type="datetimeFigureOut">
              <a:rPr lang="en-GB" smtClean="0"/>
              <a:t>21/04/2026</a:t>
            </a:fld>
            <a:endParaRPr lang="en-GB"/>
          </a:p>
        </p:txBody>
      </p:sp>
      <p:sp>
        <p:nvSpPr>
          <p:cNvPr id="5" name="Footer Placeholder 4">
            <a:extLst>
              <a:ext uri="{FF2B5EF4-FFF2-40B4-BE49-F238E27FC236}">
                <a16:creationId xmlns:a16="http://schemas.microsoft.com/office/drawing/2014/main" id="{57753017-3B28-AB3D-5CB3-C353F9277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700554E-1B11-18F3-5069-20FCF4CE1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B3B66A-B2F7-4808-890C-AC2FC75BE7F4}" type="slidenum">
              <a:rPr lang="en-GB" smtClean="0"/>
              <a:t>‹#›</a:t>
            </a:fld>
            <a:endParaRPr lang="en-GB"/>
          </a:p>
        </p:txBody>
      </p:sp>
      <p:sp>
        <p:nvSpPr>
          <p:cNvPr id="8" name="TextBox 7">
            <a:extLst>
              <a:ext uri="{FF2B5EF4-FFF2-40B4-BE49-F238E27FC236}">
                <a16:creationId xmlns:a16="http://schemas.microsoft.com/office/drawing/2014/main" id="{40AF6837-C4DA-4AD7-04FE-366E56773BC7}"/>
              </a:ext>
            </a:extLst>
          </p:cNvPr>
          <p:cNvSpPr txBox="1"/>
          <p:nvPr userDrawn="1">
            <p:extLst>
              <p:ext uri="{1162E1C5-73C7-4A58-AE30-91384D911F3F}">
                <p184:classification xmlns:p184="http://schemas.microsoft.com/office/powerpoint/2018/4/main" val="hdr"/>
              </p:ext>
            </p:extLst>
          </p:nvPr>
        </p:nvSpPr>
        <p:spPr>
          <a:xfrm>
            <a:off x="9731375" y="190500"/>
            <a:ext cx="2295525" cy="152400"/>
          </a:xfrm>
          <a:prstGeom prst="rect">
            <a:avLst/>
          </a:prstGeom>
        </p:spPr>
        <p:txBody>
          <a:bodyPr horzOverflow="overflow" lIns="0" tIns="0" rIns="0" bIns="0">
            <a:spAutoFit/>
          </a:bodyPr>
          <a:lstStyle/>
          <a:p>
            <a:pPr algn="l"/>
            <a:r>
              <a:rPr lang="en-GB" sz="1000">
                <a:solidFill>
                  <a:srgbClr val="FF8C00">
                    <a:alpha val="50000"/>
                  </a:srgbClr>
                </a:solidFill>
                <a:latin typeface="Aptos" panose="020B0004020202020204" pitchFamily="34" charset="0"/>
              </a:rPr>
              <a:t>Information Classification: CONTROLLED</a:t>
            </a:r>
          </a:p>
        </p:txBody>
      </p:sp>
    </p:spTree>
    <p:extLst>
      <p:ext uri="{BB962C8B-B14F-4D97-AF65-F5344CB8AC3E}">
        <p14:creationId xmlns:p14="http://schemas.microsoft.com/office/powerpoint/2010/main" val="122415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C4B67-E89D-9B81-CD6C-CE237C28E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99316"/>
          </a:xfrm>
          <a:prstGeom prst="rect">
            <a:avLst/>
          </a:prstGeom>
        </p:spPr>
      </p:pic>
      <p:sp>
        <p:nvSpPr>
          <p:cNvPr id="2" name="Title 1">
            <a:extLst>
              <a:ext uri="{FF2B5EF4-FFF2-40B4-BE49-F238E27FC236}">
                <a16:creationId xmlns:a16="http://schemas.microsoft.com/office/drawing/2014/main" id="{D7CFF415-5152-AA36-71DB-9EE241BF07F2}"/>
              </a:ext>
            </a:extLst>
          </p:cNvPr>
          <p:cNvSpPr>
            <a:spLocks noGrp="1"/>
          </p:cNvSpPr>
          <p:nvPr>
            <p:ph type="ctrTitle"/>
          </p:nvPr>
        </p:nvSpPr>
        <p:spPr>
          <a:xfrm>
            <a:off x="1523998" y="1363788"/>
            <a:ext cx="9144000" cy="1688704"/>
          </a:xfrm>
        </p:spPr>
        <p:txBody>
          <a:bodyPr>
            <a:normAutofit/>
          </a:bodyPr>
          <a:lstStyle/>
          <a:p>
            <a:r>
              <a:rPr lang="en-GB" sz="3600" dirty="0">
                <a:solidFill>
                  <a:srgbClr val="002060"/>
                </a:solidFill>
              </a:rPr>
              <a:t>Peer Neighbourhoods</a:t>
            </a:r>
            <a:br>
              <a:rPr lang="en-GB" sz="3600" dirty="0">
                <a:solidFill>
                  <a:srgbClr val="002060"/>
                </a:solidFill>
              </a:rPr>
            </a:br>
            <a:r>
              <a:rPr lang="en-GB" sz="3600" dirty="0">
                <a:solidFill>
                  <a:srgbClr val="002060"/>
                </a:solidFill>
              </a:rPr>
              <a:t>Experts @ Hand</a:t>
            </a:r>
            <a:br>
              <a:rPr lang="en-GB" sz="3600" dirty="0">
                <a:solidFill>
                  <a:srgbClr val="002060"/>
                </a:solidFill>
              </a:rPr>
            </a:br>
            <a:r>
              <a:rPr lang="en-GB" sz="2800" dirty="0">
                <a:solidFill>
                  <a:srgbClr val="002060"/>
                </a:solidFill>
              </a:rPr>
              <a:t>21 April 2026</a:t>
            </a:r>
          </a:p>
        </p:txBody>
      </p:sp>
      <p:sp>
        <p:nvSpPr>
          <p:cNvPr id="7" name="TextBox 6">
            <a:extLst>
              <a:ext uri="{FF2B5EF4-FFF2-40B4-BE49-F238E27FC236}">
                <a16:creationId xmlns:a16="http://schemas.microsoft.com/office/drawing/2014/main" id="{89FCA5D2-D37D-F4DF-516F-BA688D83D91A}"/>
              </a:ext>
            </a:extLst>
          </p:cNvPr>
          <p:cNvSpPr txBox="1"/>
          <p:nvPr/>
        </p:nvSpPr>
        <p:spPr>
          <a:xfrm>
            <a:off x="1294433" y="380226"/>
            <a:ext cx="9603129" cy="769441"/>
          </a:xfrm>
          <a:prstGeom prst="rect">
            <a:avLst/>
          </a:prstGeom>
          <a:noFill/>
        </p:spPr>
        <p:txBody>
          <a:bodyPr wrap="square" rtlCol="0">
            <a:spAutoFit/>
          </a:bodyPr>
          <a:lstStyle/>
          <a:p>
            <a:pPr algn="ctr"/>
            <a:r>
              <a:rPr lang="en-GB" sz="4400" b="1" dirty="0">
                <a:solidFill>
                  <a:srgbClr val="0087CD"/>
                </a:solidFill>
              </a:rPr>
              <a:t>SEND Reform Planning</a:t>
            </a:r>
          </a:p>
        </p:txBody>
      </p:sp>
    </p:spTree>
    <p:extLst>
      <p:ext uri="{BB962C8B-B14F-4D97-AF65-F5344CB8AC3E}">
        <p14:creationId xmlns:p14="http://schemas.microsoft.com/office/powerpoint/2010/main" val="393644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6C8751-0F41-69AF-BA5E-694BF9608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0"/>
            <a:ext cx="9699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BA64EB-8531-A238-4AA2-92B901D61030}"/>
              </a:ext>
            </a:extLst>
          </p:cNvPr>
          <p:cNvSpPr txBox="1"/>
          <p:nvPr/>
        </p:nvSpPr>
        <p:spPr>
          <a:xfrm>
            <a:off x="138895" y="324091"/>
            <a:ext cx="2353479" cy="1200329"/>
          </a:xfrm>
          <a:prstGeom prst="rect">
            <a:avLst/>
          </a:prstGeom>
          <a:noFill/>
        </p:spPr>
        <p:txBody>
          <a:bodyPr wrap="square" rtlCol="0">
            <a:spAutoFit/>
          </a:bodyPr>
          <a:lstStyle/>
          <a:p>
            <a:r>
              <a:rPr lang="en-GB" sz="2400" b="1" dirty="0"/>
              <a:t>Neighbourhood</a:t>
            </a:r>
          </a:p>
          <a:p>
            <a:r>
              <a:rPr lang="en-GB" sz="2400" b="1" dirty="0"/>
              <a:t>Health </a:t>
            </a:r>
          </a:p>
          <a:p>
            <a:r>
              <a:rPr lang="en-GB" sz="2400" b="1" dirty="0"/>
              <a:t>Networks</a:t>
            </a:r>
          </a:p>
        </p:txBody>
      </p:sp>
    </p:spTree>
    <p:extLst>
      <p:ext uri="{BB962C8B-B14F-4D97-AF65-F5344CB8AC3E}">
        <p14:creationId xmlns:p14="http://schemas.microsoft.com/office/powerpoint/2010/main" val="111453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Arc 2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AAA930-8E78-BA13-4238-F0A43E4BFD0A}"/>
              </a:ext>
            </a:extLst>
          </p:cNvPr>
          <p:cNvSpPr>
            <a:spLocks noGrp="1"/>
          </p:cNvSpPr>
          <p:nvPr>
            <p:ph type="title"/>
          </p:nvPr>
        </p:nvSpPr>
        <p:spPr>
          <a:xfrm>
            <a:off x="5894962" y="479493"/>
            <a:ext cx="5458838" cy="1325563"/>
          </a:xfrm>
        </p:spPr>
        <p:txBody>
          <a:bodyPr>
            <a:normAutofit/>
          </a:bodyPr>
          <a:lstStyle/>
          <a:p>
            <a:r>
              <a:rPr lang="en-GB" sz="4100"/>
              <a:t>Case Study- EPs and an Experts at Hand Offer</a:t>
            </a:r>
          </a:p>
        </p:txBody>
      </p:sp>
      <p:sp>
        <p:nvSpPr>
          <p:cNvPr id="31"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Person Centred Planning">
            <a:extLst>
              <a:ext uri="{FF2B5EF4-FFF2-40B4-BE49-F238E27FC236}">
                <a16:creationId xmlns:a16="http://schemas.microsoft.com/office/drawing/2014/main" id="{B8CD131D-D928-7DDE-6A9E-B3EBC53587D7}"/>
              </a:ext>
            </a:extLst>
          </p:cNvPr>
          <p:cNvPicPr>
            <a:picLocks noChangeAspect="1"/>
          </p:cNvPicPr>
          <p:nvPr/>
        </p:nvPicPr>
        <p:blipFill>
          <a:blip r:embed="rId3"/>
          <a:stretch>
            <a:fillRect/>
          </a:stretch>
        </p:blipFill>
        <p:spPr>
          <a:xfrm>
            <a:off x="703182" y="2102009"/>
            <a:ext cx="4777381" cy="248423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8ACD1100-BF5C-18C8-B3D0-60B86FA61FF4}"/>
              </a:ext>
            </a:extLst>
          </p:cNvPr>
          <p:cNvSpPr>
            <a:spLocks noGrp="1"/>
          </p:cNvSpPr>
          <p:nvPr>
            <p:ph idx="1"/>
          </p:nvPr>
        </p:nvSpPr>
        <p:spPr>
          <a:xfrm>
            <a:off x="5894962" y="1984443"/>
            <a:ext cx="5458838" cy="4192520"/>
          </a:xfrm>
        </p:spPr>
        <p:txBody>
          <a:bodyPr vert="horz" lIns="91440" tIns="45720" rIns="91440" bIns="45720" rtlCol="0">
            <a:normAutofit/>
          </a:bodyPr>
          <a:lstStyle/>
          <a:p>
            <a:pPr marL="0" indent="0">
              <a:buNone/>
            </a:pPr>
            <a:r>
              <a:rPr lang="en-GB" sz="2000"/>
              <a:t>How might Educational Psychologists be deployed more effectively?</a:t>
            </a:r>
          </a:p>
          <a:p>
            <a:pPr marL="0" indent="0">
              <a:buNone/>
            </a:pPr>
            <a:r>
              <a:rPr lang="en-GB" sz="2000"/>
              <a:t>What do schools and settings already value from EPs?</a:t>
            </a:r>
          </a:p>
          <a:p>
            <a:pPr marL="0" indent="0">
              <a:buNone/>
            </a:pPr>
            <a:r>
              <a:rPr lang="en-GB" sz="2000"/>
              <a:t>What do we want to take forward into the Experts at Hand model and what should we leave behind?</a:t>
            </a:r>
          </a:p>
          <a:p>
            <a:pPr marL="0" indent="0">
              <a:buNone/>
            </a:pPr>
            <a:r>
              <a:rPr lang="en-GB" sz="2000"/>
              <a:t>How could we work more effectively to have a greater impact with more CYP?</a:t>
            </a:r>
          </a:p>
          <a:p>
            <a:pPr marL="0" indent="0">
              <a:buNone/>
            </a:pPr>
            <a:r>
              <a:rPr lang="en-GB" sz="2000"/>
              <a:t>Where does each community want to be in 3 years time?</a:t>
            </a:r>
          </a:p>
          <a:p>
            <a:pPr marL="0" indent="0">
              <a:buNone/>
            </a:pPr>
            <a:r>
              <a:rPr lang="en-GB" sz="2000"/>
              <a:t>And in 10 years......</a:t>
            </a:r>
          </a:p>
          <a:p>
            <a:pPr marL="0" indent="0">
              <a:buNone/>
            </a:pPr>
            <a:endParaRPr lang="en-GB" sz="2000"/>
          </a:p>
          <a:p>
            <a:pPr marL="0" indent="0">
              <a:buNone/>
            </a:pPr>
            <a:endParaRPr lang="en-GB" sz="2000"/>
          </a:p>
          <a:p>
            <a:pPr marL="0" indent="0">
              <a:buNone/>
            </a:pPr>
            <a:endParaRPr lang="en-GB" sz="2000"/>
          </a:p>
        </p:txBody>
      </p:sp>
    </p:spTree>
    <p:extLst>
      <p:ext uri="{BB962C8B-B14F-4D97-AF65-F5344CB8AC3E}">
        <p14:creationId xmlns:p14="http://schemas.microsoft.com/office/powerpoint/2010/main" val="416377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5885-E944-BC0D-1F65-6E7EA84A7C16}"/>
              </a:ext>
            </a:extLst>
          </p:cNvPr>
          <p:cNvSpPr>
            <a:spLocks noGrp="1"/>
          </p:cNvSpPr>
          <p:nvPr>
            <p:ph type="title"/>
          </p:nvPr>
        </p:nvSpPr>
        <p:spPr>
          <a:xfrm>
            <a:off x="2997200" y="2270125"/>
            <a:ext cx="6032500" cy="1325563"/>
          </a:xfrm>
        </p:spPr>
        <p:txBody>
          <a:bodyPr/>
          <a:lstStyle/>
          <a:p>
            <a:pPr algn="ctr"/>
            <a:r>
              <a:rPr lang="en-GB" b="1" dirty="0">
                <a:solidFill>
                  <a:schemeClr val="accent5">
                    <a:lumMod val="50000"/>
                  </a:schemeClr>
                </a:solidFill>
              </a:rPr>
              <a:t>What do we need?</a:t>
            </a:r>
          </a:p>
        </p:txBody>
      </p:sp>
    </p:spTree>
    <p:extLst>
      <p:ext uri="{BB962C8B-B14F-4D97-AF65-F5344CB8AC3E}">
        <p14:creationId xmlns:p14="http://schemas.microsoft.com/office/powerpoint/2010/main" val="112697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F19997F-6131-6C79-41CF-1B7DF8040F6C}"/>
              </a:ext>
            </a:extLst>
          </p:cNvPr>
          <p:cNvGraphicFramePr/>
          <p:nvPr/>
        </p:nvGraphicFramePr>
        <p:xfrm>
          <a:off x="0" y="0"/>
          <a:ext cx="12315462" cy="6904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1C53301-716D-B233-D642-87C28616ABFA}"/>
              </a:ext>
            </a:extLst>
          </p:cNvPr>
          <p:cNvSpPr txBox="1"/>
          <p:nvPr/>
        </p:nvSpPr>
        <p:spPr>
          <a:xfrm>
            <a:off x="539101" y="3429000"/>
            <a:ext cx="4341891" cy="2677656"/>
          </a:xfrm>
          <a:prstGeom prst="rect">
            <a:avLst/>
          </a:prstGeom>
          <a:solidFill>
            <a:schemeClr val="accent4">
              <a:lumMod val="75000"/>
            </a:schemeClr>
          </a:solidFill>
        </p:spPr>
        <p:txBody>
          <a:bodyPr wrap="square" rtlCol="0">
            <a:spAutoFit/>
          </a:bodyPr>
          <a:lstStyle/>
          <a:p>
            <a:r>
              <a:rPr lang="en-GB" sz="2800" dirty="0">
                <a:solidFill>
                  <a:schemeClr val="bg1"/>
                </a:solidFill>
              </a:rPr>
              <a:t>E@H is for </a:t>
            </a:r>
          </a:p>
          <a:p>
            <a:r>
              <a:rPr lang="en-GB" sz="2800" dirty="0">
                <a:solidFill>
                  <a:schemeClr val="bg1"/>
                </a:solidFill>
              </a:rPr>
              <a:t>Universal and Targeted:</a:t>
            </a:r>
          </a:p>
          <a:p>
            <a:pPr marL="457200" indent="-457200">
              <a:buFont typeface="Arial" panose="020B0604020202020204" pitchFamily="34" charset="0"/>
              <a:buChar char="•"/>
            </a:pPr>
            <a:r>
              <a:rPr lang="en-GB" sz="2800" dirty="0">
                <a:solidFill>
                  <a:schemeClr val="bg1"/>
                </a:solidFill>
              </a:rPr>
              <a:t>Advice</a:t>
            </a:r>
          </a:p>
          <a:p>
            <a:pPr marL="457200" indent="-457200">
              <a:buFont typeface="Arial" panose="020B0604020202020204" pitchFamily="34" charset="0"/>
              <a:buChar char="•"/>
            </a:pPr>
            <a:r>
              <a:rPr lang="en-GB" sz="2800" dirty="0">
                <a:solidFill>
                  <a:schemeClr val="bg1"/>
                </a:solidFill>
              </a:rPr>
              <a:t>CPD</a:t>
            </a:r>
          </a:p>
          <a:p>
            <a:pPr marL="457200" indent="-457200">
              <a:buFont typeface="Arial" panose="020B0604020202020204" pitchFamily="34" charset="0"/>
              <a:buChar char="•"/>
            </a:pPr>
            <a:r>
              <a:rPr lang="en-GB" sz="2800" dirty="0">
                <a:solidFill>
                  <a:schemeClr val="bg1"/>
                </a:solidFill>
              </a:rPr>
              <a:t>Whole School Strategies</a:t>
            </a:r>
          </a:p>
        </p:txBody>
      </p:sp>
      <p:sp>
        <p:nvSpPr>
          <p:cNvPr id="3" name="TextBox 2">
            <a:extLst>
              <a:ext uri="{FF2B5EF4-FFF2-40B4-BE49-F238E27FC236}">
                <a16:creationId xmlns:a16="http://schemas.microsoft.com/office/drawing/2014/main" id="{013032FE-4E66-8C43-1AE9-2535524A59E5}"/>
              </a:ext>
            </a:extLst>
          </p:cNvPr>
          <p:cNvSpPr txBox="1"/>
          <p:nvPr/>
        </p:nvSpPr>
        <p:spPr>
          <a:xfrm>
            <a:off x="7354957" y="258418"/>
            <a:ext cx="4671391" cy="2246769"/>
          </a:xfrm>
          <a:prstGeom prst="rect">
            <a:avLst/>
          </a:prstGeom>
          <a:solidFill>
            <a:schemeClr val="accent4">
              <a:lumMod val="75000"/>
            </a:schemeClr>
          </a:solidFill>
        </p:spPr>
        <p:txBody>
          <a:bodyPr wrap="square" rtlCol="0">
            <a:spAutoFit/>
          </a:bodyPr>
          <a:lstStyle/>
          <a:p>
            <a:r>
              <a:rPr lang="en-GB" sz="2800" dirty="0">
                <a:solidFill>
                  <a:schemeClr val="bg1"/>
                </a:solidFill>
              </a:rPr>
              <a:t>How do schools  currently maximise element 3 funding?</a:t>
            </a:r>
          </a:p>
          <a:p>
            <a:pPr marL="457200" indent="-457200">
              <a:buFont typeface="Arial" panose="020B0604020202020204" pitchFamily="34" charset="0"/>
              <a:buChar char="•"/>
            </a:pPr>
            <a:r>
              <a:rPr lang="en-GB" sz="2800" dirty="0">
                <a:solidFill>
                  <a:schemeClr val="bg1"/>
                </a:solidFill>
              </a:rPr>
              <a:t>CPD</a:t>
            </a:r>
          </a:p>
          <a:p>
            <a:pPr marL="457200" indent="-457200">
              <a:buFont typeface="Arial" panose="020B0604020202020204" pitchFamily="34" charset="0"/>
              <a:buChar char="•"/>
            </a:pPr>
            <a:r>
              <a:rPr lang="en-GB" sz="2800" dirty="0">
                <a:solidFill>
                  <a:schemeClr val="bg1"/>
                </a:solidFill>
              </a:rPr>
              <a:t>Staffing</a:t>
            </a:r>
          </a:p>
          <a:p>
            <a:endParaRPr lang="en-GB" sz="2800" dirty="0">
              <a:solidFill>
                <a:schemeClr val="bg1"/>
              </a:solidFill>
            </a:endParaRPr>
          </a:p>
        </p:txBody>
      </p:sp>
      <p:sp>
        <p:nvSpPr>
          <p:cNvPr id="5" name="TextBox 4">
            <a:extLst>
              <a:ext uri="{FF2B5EF4-FFF2-40B4-BE49-F238E27FC236}">
                <a16:creationId xmlns:a16="http://schemas.microsoft.com/office/drawing/2014/main" id="{A8CE05B9-2928-8C2B-BB1D-FBB65A5FA6D3}"/>
              </a:ext>
            </a:extLst>
          </p:cNvPr>
          <p:cNvSpPr txBox="1"/>
          <p:nvPr/>
        </p:nvSpPr>
        <p:spPr>
          <a:xfrm>
            <a:off x="318052" y="258418"/>
            <a:ext cx="3756991" cy="1754326"/>
          </a:xfrm>
          <a:prstGeom prst="rect">
            <a:avLst/>
          </a:prstGeom>
          <a:solidFill>
            <a:schemeClr val="tx2">
              <a:lumMod val="25000"/>
              <a:lumOff val="75000"/>
            </a:schemeClr>
          </a:solidFill>
        </p:spPr>
        <p:txBody>
          <a:bodyPr wrap="square" rtlCol="0">
            <a:spAutoFit/>
          </a:bodyPr>
          <a:lstStyle/>
          <a:p>
            <a:r>
              <a:rPr lang="en-GB" sz="3600" b="1" dirty="0">
                <a:solidFill>
                  <a:schemeClr val="accent4">
                    <a:lumMod val="50000"/>
                  </a:schemeClr>
                </a:solidFill>
              </a:rPr>
              <a:t>Planning for Predictable Needs</a:t>
            </a:r>
          </a:p>
        </p:txBody>
      </p:sp>
    </p:spTree>
    <p:extLst>
      <p:ext uri="{BB962C8B-B14F-4D97-AF65-F5344CB8AC3E}">
        <p14:creationId xmlns:p14="http://schemas.microsoft.com/office/powerpoint/2010/main" val="30502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052C-F892-5E7B-960D-4E47C59E0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B3AD7-3966-9AA6-A41F-75220C34FBE2}"/>
              </a:ext>
            </a:extLst>
          </p:cNvPr>
          <p:cNvSpPr>
            <a:spLocks noGrp="1"/>
          </p:cNvSpPr>
          <p:nvPr>
            <p:ph type="title"/>
          </p:nvPr>
        </p:nvSpPr>
        <p:spPr>
          <a:xfrm>
            <a:off x="838200" y="-113365"/>
            <a:ext cx="10515600" cy="1325563"/>
          </a:xfrm>
        </p:spPr>
        <p:txBody>
          <a:bodyPr/>
          <a:lstStyle/>
          <a:p>
            <a:pPr algn="ctr"/>
            <a:r>
              <a:rPr lang="en-GB" b="1" dirty="0">
                <a:solidFill>
                  <a:schemeClr val="accent4">
                    <a:lumMod val="50000"/>
                  </a:schemeClr>
                </a:solidFill>
              </a:rPr>
              <a:t>Understanding What We Need</a:t>
            </a:r>
          </a:p>
        </p:txBody>
      </p:sp>
      <p:sp>
        <p:nvSpPr>
          <p:cNvPr id="5" name="TextBox 4">
            <a:extLst>
              <a:ext uri="{FF2B5EF4-FFF2-40B4-BE49-F238E27FC236}">
                <a16:creationId xmlns:a16="http://schemas.microsoft.com/office/drawing/2014/main" id="{CFE62FC2-0BA0-0C85-2CCB-A81B9B846719}"/>
              </a:ext>
            </a:extLst>
          </p:cNvPr>
          <p:cNvSpPr txBox="1"/>
          <p:nvPr/>
        </p:nvSpPr>
        <p:spPr>
          <a:xfrm>
            <a:off x="480391" y="1012954"/>
            <a:ext cx="5257800" cy="3477875"/>
          </a:xfrm>
          <a:prstGeom prst="rect">
            <a:avLst/>
          </a:prstGeom>
          <a:solidFill>
            <a:schemeClr val="accent4">
              <a:lumMod val="40000"/>
              <a:lumOff val="60000"/>
            </a:schemeClr>
          </a:solidFill>
        </p:spPr>
        <p:txBody>
          <a:bodyPr wrap="square" rtlCol="0">
            <a:spAutoFit/>
          </a:bodyPr>
          <a:lstStyle/>
          <a:p>
            <a:pPr algn="ctr"/>
            <a:r>
              <a:rPr lang="en-GB" sz="2800" b="1" dirty="0">
                <a:solidFill>
                  <a:schemeClr val="accent4">
                    <a:lumMod val="50000"/>
                  </a:schemeClr>
                </a:solidFill>
              </a:rPr>
              <a:t>Room 1</a:t>
            </a:r>
          </a:p>
          <a:p>
            <a:pPr marL="514350" indent="-514350">
              <a:buFont typeface="+mj-lt"/>
              <a:buAutoNum type="arabicPeriod"/>
            </a:pPr>
            <a:r>
              <a:rPr lang="en-GB" sz="2800" dirty="0">
                <a:solidFill>
                  <a:schemeClr val="accent4">
                    <a:lumMod val="50000"/>
                  </a:schemeClr>
                </a:solidFill>
              </a:rPr>
              <a:t>Which needs would benefit most from “expert at hand” support rather than referral escalation?</a:t>
            </a:r>
          </a:p>
          <a:p>
            <a:pPr marL="514350" indent="-514350">
              <a:buFont typeface="+mj-lt"/>
              <a:buAutoNum type="arabicPeriod"/>
            </a:pPr>
            <a:r>
              <a:rPr lang="en-GB" sz="2800" dirty="0">
                <a:solidFill>
                  <a:schemeClr val="accent4">
                    <a:lumMod val="50000"/>
                  </a:schemeClr>
                </a:solidFill>
              </a:rPr>
              <a:t>What should never sit within an Experts at Hand offer?</a:t>
            </a:r>
          </a:p>
          <a:p>
            <a:endParaRPr lang="en-GB" sz="2400" dirty="0"/>
          </a:p>
        </p:txBody>
      </p:sp>
      <p:sp>
        <p:nvSpPr>
          <p:cNvPr id="8" name="TextBox 7">
            <a:extLst>
              <a:ext uri="{FF2B5EF4-FFF2-40B4-BE49-F238E27FC236}">
                <a16:creationId xmlns:a16="http://schemas.microsoft.com/office/drawing/2014/main" id="{287348B4-BDE2-1054-B68F-6AC70A45C8C3}"/>
              </a:ext>
            </a:extLst>
          </p:cNvPr>
          <p:cNvSpPr txBox="1"/>
          <p:nvPr/>
        </p:nvSpPr>
        <p:spPr>
          <a:xfrm>
            <a:off x="6096000" y="1012954"/>
            <a:ext cx="5257800" cy="5693866"/>
          </a:xfrm>
          <a:prstGeom prst="rect">
            <a:avLst/>
          </a:prstGeom>
          <a:solidFill>
            <a:schemeClr val="accent1">
              <a:lumMod val="20000"/>
              <a:lumOff val="80000"/>
            </a:schemeClr>
          </a:solidFill>
        </p:spPr>
        <p:txBody>
          <a:bodyPr wrap="square" rtlCol="0">
            <a:spAutoFit/>
          </a:bodyPr>
          <a:lstStyle/>
          <a:p>
            <a:pPr algn="ctr"/>
            <a:r>
              <a:rPr lang="en-GB" sz="2800" b="1" dirty="0">
                <a:solidFill>
                  <a:schemeClr val="accent4">
                    <a:lumMod val="50000"/>
                  </a:schemeClr>
                </a:solidFill>
              </a:rPr>
              <a:t>Room 3</a:t>
            </a:r>
          </a:p>
          <a:p>
            <a:pPr marL="514350" indent="-514350">
              <a:buFont typeface="+mj-lt"/>
              <a:buAutoNum type="arabicPeriod"/>
            </a:pPr>
            <a:r>
              <a:rPr lang="en-GB" sz="2800" dirty="0">
                <a:solidFill>
                  <a:schemeClr val="accent4">
                    <a:lumMod val="50000"/>
                  </a:schemeClr>
                </a:solidFill>
              </a:rPr>
              <a:t>Which decisions truly require specialist or clinical expertise?</a:t>
            </a:r>
          </a:p>
          <a:p>
            <a:pPr marL="514350" indent="-514350">
              <a:buFont typeface="+mj-lt"/>
              <a:buAutoNum type="arabicPeriod"/>
            </a:pPr>
            <a:r>
              <a:rPr lang="en-GB" sz="2800" dirty="0">
                <a:solidFill>
                  <a:schemeClr val="accent4">
                    <a:lumMod val="50000"/>
                  </a:schemeClr>
                </a:solidFill>
              </a:rPr>
              <a:t>What decisions could be safely supported by expert advice rather than assessment?</a:t>
            </a:r>
          </a:p>
          <a:p>
            <a:pPr marL="514350" indent="-514350">
              <a:buFont typeface="+mj-lt"/>
              <a:buAutoNum type="arabicPeriod"/>
            </a:pPr>
            <a:r>
              <a:rPr lang="en-GB" sz="2800" dirty="0">
                <a:solidFill>
                  <a:schemeClr val="accent4">
                    <a:lumMod val="50000"/>
                  </a:schemeClr>
                </a:solidFill>
              </a:rPr>
              <a:t>Where are schools currently asking for diagnosis when they are actually seeking reassurance, strategies or confidence?</a:t>
            </a:r>
          </a:p>
        </p:txBody>
      </p:sp>
      <p:sp>
        <p:nvSpPr>
          <p:cNvPr id="9" name="TextBox 8">
            <a:extLst>
              <a:ext uri="{FF2B5EF4-FFF2-40B4-BE49-F238E27FC236}">
                <a16:creationId xmlns:a16="http://schemas.microsoft.com/office/drawing/2014/main" id="{7881BCAE-6003-C3DA-3385-622626366CB2}"/>
              </a:ext>
            </a:extLst>
          </p:cNvPr>
          <p:cNvSpPr txBox="1"/>
          <p:nvPr/>
        </p:nvSpPr>
        <p:spPr>
          <a:xfrm>
            <a:off x="480391" y="4460051"/>
            <a:ext cx="5257800" cy="2246769"/>
          </a:xfrm>
          <a:prstGeom prst="rect">
            <a:avLst/>
          </a:prstGeom>
          <a:solidFill>
            <a:schemeClr val="accent4">
              <a:lumMod val="20000"/>
              <a:lumOff val="80000"/>
            </a:schemeClr>
          </a:solidFill>
        </p:spPr>
        <p:txBody>
          <a:bodyPr wrap="square" rtlCol="0">
            <a:spAutoFit/>
          </a:bodyPr>
          <a:lstStyle/>
          <a:p>
            <a:pPr algn="ctr"/>
            <a:r>
              <a:rPr lang="en-GB" sz="2800" b="1" dirty="0">
                <a:solidFill>
                  <a:schemeClr val="accent4">
                    <a:lumMod val="50000"/>
                  </a:schemeClr>
                </a:solidFill>
              </a:rPr>
              <a:t>Room 2</a:t>
            </a:r>
          </a:p>
          <a:p>
            <a:pPr marL="514350" indent="-514350">
              <a:buFont typeface="+mj-lt"/>
              <a:buAutoNum type="arabicPeriod"/>
            </a:pPr>
            <a:r>
              <a:rPr lang="en-GB" sz="2800" dirty="0">
                <a:solidFill>
                  <a:schemeClr val="accent4">
                    <a:lumMod val="50000"/>
                  </a:schemeClr>
                </a:solidFill>
              </a:rPr>
              <a:t>What does AP involvement look like?</a:t>
            </a:r>
          </a:p>
          <a:p>
            <a:pPr marL="514350" indent="-514350">
              <a:buFont typeface="+mj-lt"/>
              <a:buAutoNum type="arabicPeriod"/>
            </a:pPr>
            <a:r>
              <a:rPr lang="en-GB" sz="2800" dirty="0">
                <a:solidFill>
                  <a:schemeClr val="accent4">
                    <a:lumMod val="50000"/>
                  </a:schemeClr>
                </a:solidFill>
              </a:rPr>
              <a:t>What does Special School Involvement look like?</a:t>
            </a:r>
          </a:p>
        </p:txBody>
      </p:sp>
    </p:spTree>
    <p:extLst>
      <p:ext uri="{BB962C8B-B14F-4D97-AF65-F5344CB8AC3E}">
        <p14:creationId xmlns:p14="http://schemas.microsoft.com/office/powerpoint/2010/main" val="336407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9B07-01A8-F19E-7495-1E741FECA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BA23D-8DA5-00A7-E6AA-06C0F465B89F}"/>
              </a:ext>
            </a:extLst>
          </p:cNvPr>
          <p:cNvSpPr>
            <a:spLocks noGrp="1"/>
          </p:cNvSpPr>
          <p:nvPr>
            <p:ph type="title"/>
          </p:nvPr>
        </p:nvSpPr>
        <p:spPr>
          <a:xfrm>
            <a:off x="838200" y="-113365"/>
            <a:ext cx="10515600" cy="1325563"/>
          </a:xfrm>
        </p:spPr>
        <p:txBody>
          <a:bodyPr/>
          <a:lstStyle/>
          <a:p>
            <a:pPr algn="ctr"/>
            <a:r>
              <a:rPr lang="en-GB" b="1" dirty="0">
                <a:solidFill>
                  <a:schemeClr val="accent4">
                    <a:lumMod val="50000"/>
                  </a:schemeClr>
                </a:solidFill>
              </a:rPr>
              <a:t>Understanding What We Need</a:t>
            </a:r>
          </a:p>
        </p:txBody>
      </p:sp>
      <p:sp>
        <p:nvSpPr>
          <p:cNvPr id="5" name="TextBox 4">
            <a:extLst>
              <a:ext uri="{FF2B5EF4-FFF2-40B4-BE49-F238E27FC236}">
                <a16:creationId xmlns:a16="http://schemas.microsoft.com/office/drawing/2014/main" id="{931AD586-5602-8D35-3971-5179FDD0247E}"/>
              </a:ext>
            </a:extLst>
          </p:cNvPr>
          <p:cNvSpPr txBox="1"/>
          <p:nvPr/>
        </p:nvSpPr>
        <p:spPr>
          <a:xfrm>
            <a:off x="561558" y="893683"/>
            <a:ext cx="11068879" cy="1692771"/>
          </a:xfrm>
          <a:prstGeom prst="rect">
            <a:avLst/>
          </a:prstGeom>
          <a:solidFill>
            <a:schemeClr val="accent4">
              <a:lumMod val="40000"/>
              <a:lumOff val="60000"/>
            </a:schemeClr>
          </a:solidFill>
        </p:spPr>
        <p:txBody>
          <a:bodyPr wrap="square" rtlCol="0">
            <a:spAutoFit/>
          </a:bodyPr>
          <a:lstStyle/>
          <a:p>
            <a:pPr algn="ctr"/>
            <a:r>
              <a:rPr lang="en-GB" sz="2600" b="1" dirty="0">
                <a:solidFill>
                  <a:schemeClr val="accent4">
                    <a:lumMod val="50000"/>
                  </a:schemeClr>
                </a:solidFill>
              </a:rPr>
              <a:t>Room 1</a:t>
            </a:r>
          </a:p>
          <a:p>
            <a:pPr marL="514350" indent="-514350">
              <a:buFont typeface="+mj-lt"/>
              <a:buAutoNum type="arabicPeriod"/>
            </a:pPr>
            <a:r>
              <a:rPr lang="en-GB" sz="2600" dirty="0">
                <a:solidFill>
                  <a:schemeClr val="accent4">
                    <a:lumMod val="50000"/>
                  </a:schemeClr>
                </a:solidFill>
              </a:rPr>
              <a:t>Which needs would benefit most from “expert at hand” support rather than referral escalation?</a:t>
            </a:r>
          </a:p>
          <a:p>
            <a:pPr marL="514350" indent="-514350">
              <a:buFont typeface="+mj-lt"/>
              <a:buAutoNum type="arabicPeriod"/>
            </a:pPr>
            <a:r>
              <a:rPr lang="en-GB" sz="2600" dirty="0">
                <a:solidFill>
                  <a:schemeClr val="accent4">
                    <a:lumMod val="50000"/>
                  </a:schemeClr>
                </a:solidFill>
              </a:rPr>
              <a:t>What should never sit within an Experts at Hand offer?</a:t>
            </a:r>
          </a:p>
        </p:txBody>
      </p:sp>
      <p:sp>
        <p:nvSpPr>
          <p:cNvPr id="3" name="TextBox 2">
            <a:extLst>
              <a:ext uri="{FF2B5EF4-FFF2-40B4-BE49-F238E27FC236}">
                <a16:creationId xmlns:a16="http://schemas.microsoft.com/office/drawing/2014/main" id="{FEB1074B-6348-A172-95FA-80537B05D4E2}"/>
              </a:ext>
            </a:extLst>
          </p:cNvPr>
          <p:cNvSpPr txBox="1"/>
          <p:nvPr/>
        </p:nvSpPr>
        <p:spPr>
          <a:xfrm>
            <a:off x="561558" y="2780723"/>
            <a:ext cx="11068879" cy="3785652"/>
          </a:xfrm>
          <a:prstGeom prst="rect">
            <a:avLst/>
          </a:prstGeom>
          <a:solidFill>
            <a:schemeClr val="accent4">
              <a:lumMod val="40000"/>
              <a:lumOff val="60000"/>
            </a:schemeClr>
          </a:solidFill>
        </p:spPr>
        <p:txBody>
          <a:bodyPr wrap="square" rtlCol="0">
            <a:spAutoFit/>
          </a:bodyPr>
          <a:lstStyle/>
          <a:p>
            <a:r>
              <a:rPr lang="en-GB" sz="2400" dirty="0"/>
              <a:t>Claire Heron</a:t>
            </a:r>
          </a:p>
          <a:p>
            <a:r>
              <a:rPr lang="en-GB" sz="2400" dirty="0"/>
              <a:t>Dan Morrow</a:t>
            </a:r>
          </a:p>
          <a:p>
            <a:r>
              <a:rPr lang="en-GB" sz="2400" dirty="0"/>
              <a:t>Helen Salmon</a:t>
            </a:r>
          </a:p>
          <a:p>
            <a:r>
              <a:rPr lang="en-GB" sz="2400" dirty="0"/>
              <a:t>Theresa Maunder </a:t>
            </a:r>
          </a:p>
          <a:p>
            <a:r>
              <a:rPr lang="en-GB" sz="2400" dirty="0"/>
              <a:t>Dee Hudson-Vaux</a:t>
            </a:r>
          </a:p>
          <a:p>
            <a:r>
              <a:rPr lang="en-GB" sz="2400" dirty="0"/>
              <a:t>Mark Corbett </a:t>
            </a:r>
          </a:p>
          <a:p>
            <a:r>
              <a:rPr lang="en-GB" sz="2400" dirty="0"/>
              <a:t>Hannah Tallis</a:t>
            </a:r>
          </a:p>
          <a:p>
            <a:r>
              <a:rPr lang="en-GB" sz="2400" dirty="0"/>
              <a:t>Jennifer Blunden</a:t>
            </a:r>
          </a:p>
          <a:p>
            <a:r>
              <a:rPr lang="en-GB" sz="2400" dirty="0"/>
              <a:t>Dilys Vincent</a:t>
            </a:r>
          </a:p>
          <a:p>
            <a:r>
              <a:rPr lang="en-GB" sz="2400" dirty="0"/>
              <a:t>Rosie Thomas-Easton</a:t>
            </a:r>
          </a:p>
        </p:txBody>
      </p:sp>
    </p:spTree>
    <p:extLst>
      <p:ext uri="{BB962C8B-B14F-4D97-AF65-F5344CB8AC3E}">
        <p14:creationId xmlns:p14="http://schemas.microsoft.com/office/powerpoint/2010/main" val="114728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ED9D-03CC-31F6-A529-D738DF396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52A13-6F8C-B3B9-9056-5798E8D444F5}"/>
              </a:ext>
            </a:extLst>
          </p:cNvPr>
          <p:cNvSpPr>
            <a:spLocks noGrp="1"/>
          </p:cNvSpPr>
          <p:nvPr>
            <p:ph type="title"/>
          </p:nvPr>
        </p:nvSpPr>
        <p:spPr>
          <a:xfrm>
            <a:off x="838200" y="-113365"/>
            <a:ext cx="10515600" cy="1325563"/>
          </a:xfrm>
        </p:spPr>
        <p:txBody>
          <a:bodyPr/>
          <a:lstStyle/>
          <a:p>
            <a:pPr algn="ctr"/>
            <a:r>
              <a:rPr lang="en-GB" b="1" dirty="0">
                <a:solidFill>
                  <a:schemeClr val="accent4">
                    <a:lumMod val="50000"/>
                  </a:schemeClr>
                </a:solidFill>
              </a:rPr>
              <a:t>Understanding What We Need</a:t>
            </a:r>
          </a:p>
        </p:txBody>
      </p:sp>
      <p:sp>
        <p:nvSpPr>
          <p:cNvPr id="9" name="TextBox 8">
            <a:extLst>
              <a:ext uri="{FF2B5EF4-FFF2-40B4-BE49-F238E27FC236}">
                <a16:creationId xmlns:a16="http://schemas.microsoft.com/office/drawing/2014/main" id="{AE0C0D9C-3686-C7A2-4697-D9B03E384DCF}"/>
              </a:ext>
            </a:extLst>
          </p:cNvPr>
          <p:cNvSpPr txBox="1"/>
          <p:nvPr/>
        </p:nvSpPr>
        <p:spPr>
          <a:xfrm>
            <a:off x="838200" y="981355"/>
            <a:ext cx="10873409" cy="1384995"/>
          </a:xfrm>
          <a:prstGeom prst="rect">
            <a:avLst/>
          </a:prstGeom>
          <a:solidFill>
            <a:schemeClr val="accent4">
              <a:lumMod val="20000"/>
              <a:lumOff val="80000"/>
            </a:schemeClr>
          </a:solidFill>
        </p:spPr>
        <p:txBody>
          <a:bodyPr wrap="square" rtlCol="0">
            <a:spAutoFit/>
          </a:bodyPr>
          <a:lstStyle/>
          <a:p>
            <a:pPr algn="ctr"/>
            <a:r>
              <a:rPr lang="en-GB" sz="2800" b="1" dirty="0">
                <a:solidFill>
                  <a:schemeClr val="accent4">
                    <a:lumMod val="50000"/>
                  </a:schemeClr>
                </a:solidFill>
              </a:rPr>
              <a:t>Room 2</a:t>
            </a:r>
          </a:p>
          <a:p>
            <a:pPr marL="514350" indent="-514350">
              <a:buFont typeface="+mj-lt"/>
              <a:buAutoNum type="arabicPeriod"/>
            </a:pPr>
            <a:r>
              <a:rPr lang="en-GB" sz="2800" dirty="0">
                <a:solidFill>
                  <a:schemeClr val="accent4">
                    <a:lumMod val="50000"/>
                  </a:schemeClr>
                </a:solidFill>
              </a:rPr>
              <a:t>What does AP involvement look like?</a:t>
            </a:r>
          </a:p>
          <a:p>
            <a:pPr marL="514350" indent="-514350">
              <a:buFont typeface="+mj-lt"/>
              <a:buAutoNum type="arabicPeriod"/>
            </a:pPr>
            <a:r>
              <a:rPr lang="en-GB" sz="2800" dirty="0">
                <a:solidFill>
                  <a:schemeClr val="accent4">
                    <a:lumMod val="50000"/>
                  </a:schemeClr>
                </a:solidFill>
              </a:rPr>
              <a:t>What does Special School Involvement look like?</a:t>
            </a:r>
          </a:p>
        </p:txBody>
      </p:sp>
      <p:sp>
        <p:nvSpPr>
          <p:cNvPr id="3" name="TextBox 2">
            <a:extLst>
              <a:ext uri="{FF2B5EF4-FFF2-40B4-BE49-F238E27FC236}">
                <a16:creationId xmlns:a16="http://schemas.microsoft.com/office/drawing/2014/main" id="{B3DD6E8C-511A-0BC7-4CB7-CB556C5CDDEA}"/>
              </a:ext>
            </a:extLst>
          </p:cNvPr>
          <p:cNvSpPr txBox="1"/>
          <p:nvPr/>
        </p:nvSpPr>
        <p:spPr>
          <a:xfrm>
            <a:off x="642730" y="2616467"/>
            <a:ext cx="11068879" cy="3416320"/>
          </a:xfrm>
          <a:prstGeom prst="rect">
            <a:avLst/>
          </a:prstGeom>
          <a:solidFill>
            <a:schemeClr val="accent4">
              <a:lumMod val="40000"/>
              <a:lumOff val="60000"/>
            </a:schemeClr>
          </a:solidFill>
        </p:spPr>
        <p:txBody>
          <a:bodyPr wrap="square" rtlCol="0">
            <a:spAutoFit/>
          </a:bodyPr>
          <a:lstStyle/>
          <a:p>
            <a:r>
              <a:rPr lang="en-GB" sz="2400" dirty="0"/>
              <a:t>Sue McDermott</a:t>
            </a:r>
          </a:p>
          <a:p>
            <a:r>
              <a:rPr lang="en-GB" sz="2400" dirty="0"/>
              <a:t>Guy Chappell</a:t>
            </a:r>
          </a:p>
          <a:p>
            <a:r>
              <a:rPr lang="en-GB" sz="2400" dirty="0"/>
              <a:t>Emma Kerr</a:t>
            </a:r>
          </a:p>
          <a:p>
            <a:r>
              <a:rPr lang="en-GB" sz="2400" dirty="0"/>
              <a:t>Jonathan Stocker</a:t>
            </a:r>
          </a:p>
          <a:p>
            <a:r>
              <a:rPr lang="en-GB" sz="2400" dirty="0"/>
              <a:t>Christian Denley</a:t>
            </a:r>
          </a:p>
          <a:p>
            <a:r>
              <a:rPr lang="en-GB" sz="2400" dirty="0"/>
              <a:t>Samantha Anderson-Parker</a:t>
            </a:r>
          </a:p>
          <a:p>
            <a:r>
              <a:rPr lang="en-GB" sz="2400" dirty="0"/>
              <a:t>Lucy Yeomans</a:t>
            </a:r>
          </a:p>
          <a:p>
            <a:r>
              <a:rPr lang="en-GB" sz="2400" dirty="0"/>
              <a:t>Audrey Goreham</a:t>
            </a:r>
          </a:p>
          <a:p>
            <a:r>
              <a:rPr lang="en-GB" sz="2400" dirty="0"/>
              <a:t>Nick Millward </a:t>
            </a:r>
          </a:p>
        </p:txBody>
      </p:sp>
    </p:spTree>
    <p:extLst>
      <p:ext uri="{BB962C8B-B14F-4D97-AF65-F5344CB8AC3E}">
        <p14:creationId xmlns:p14="http://schemas.microsoft.com/office/powerpoint/2010/main" val="57966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6E74-664D-00BD-FB2C-BED7FC1A5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A8CE8-1CAE-4619-1835-2D017CF4A705}"/>
              </a:ext>
            </a:extLst>
          </p:cNvPr>
          <p:cNvSpPr>
            <a:spLocks noGrp="1"/>
          </p:cNvSpPr>
          <p:nvPr>
            <p:ph type="title"/>
          </p:nvPr>
        </p:nvSpPr>
        <p:spPr>
          <a:xfrm>
            <a:off x="838200" y="-312147"/>
            <a:ext cx="10515600" cy="1325563"/>
          </a:xfrm>
        </p:spPr>
        <p:txBody>
          <a:bodyPr/>
          <a:lstStyle/>
          <a:p>
            <a:pPr algn="ctr"/>
            <a:r>
              <a:rPr lang="en-GB" b="1" dirty="0">
                <a:solidFill>
                  <a:schemeClr val="accent4">
                    <a:lumMod val="50000"/>
                  </a:schemeClr>
                </a:solidFill>
              </a:rPr>
              <a:t>Understanding What We Need</a:t>
            </a:r>
          </a:p>
        </p:txBody>
      </p:sp>
      <p:sp>
        <p:nvSpPr>
          <p:cNvPr id="8" name="TextBox 7">
            <a:extLst>
              <a:ext uri="{FF2B5EF4-FFF2-40B4-BE49-F238E27FC236}">
                <a16:creationId xmlns:a16="http://schemas.microsoft.com/office/drawing/2014/main" id="{2352E8FE-20BB-1CF3-812F-68B38D99E346}"/>
              </a:ext>
            </a:extLst>
          </p:cNvPr>
          <p:cNvSpPr txBox="1"/>
          <p:nvPr/>
        </p:nvSpPr>
        <p:spPr>
          <a:xfrm>
            <a:off x="284921" y="653734"/>
            <a:ext cx="11622157" cy="2339102"/>
          </a:xfrm>
          <a:prstGeom prst="rect">
            <a:avLst/>
          </a:prstGeom>
          <a:solidFill>
            <a:schemeClr val="accent1">
              <a:lumMod val="20000"/>
              <a:lumOff val="80000"/>
            </a:schemeClr>
          </a:solidFill>
        </p:spPr>
        <p:txBody>
          <a:bodyPr wrap="square" rtlCol="0">
            <a:spAutoFit/>
          </a:bodyPr>
          <a:lstStyle/>
          <a:p>
            <a:pPr algn="ctr"/>
            <a:r>
              <a:rPr lang="en-GB" sz="2600" b="1" dirty="0">
                <a:solidFill>
                  <a:schemeClr val="accent4">
                    <a:lumMod val="50000"/>
                  </a:schemeClr>
                </a:solidFill>
              </a:rPr>
              <a:t>Room 3</a:t>
            </a:r>
          </a:p>
          <a:p>
            <a:pPr marL="514350" indent="-514350">
              <a:buFont typeface="+mj-lt"/>
              <a:buAutoNum type="arabicPeriod"/>
            </a:pPr>
            <a:r>
              <a:rPr lang="en-GB" sz="2400" dirty="0">
                <a:solidFill>
                  <a:schemeClr val="accent4">
                    <a:lumMod val="50000"/>
                  </a:schemeClr>
                </a:solidFill>
              </a:rPr>
              <a:t>Which decisions truly require specialist or clinical expertise?</a:t>
            </a:r>
          </a:p>
          <a:p>
            <a:pPr marL="514350" indent="-514350">
              <a:buFont typeface="+mj-lt"/>
              <a:buAutoNum type="arabicPeriod"/>
            </a:pPr>
            <a:r>
              <a:rPr lang="en-GB" sz="2400" dirty="0">
                <a:solidFill>
                  <a:schemeClr val="accent4">
                    <a:lumMod val="50000"/>
                  </a:schemeClr>
                </a:solidFill>
              </a:rPr>
              <a:t>What decisions could be safely supported by expert advice rather than assessment?</a:t>
            </a:r>
          </a:p>
          <a:p>
            <a:pPr marL="514350" indent="-514350">
              <a:buFont typeface="+mj-lt"/>
              <a:buAutoNum type="arabicPeriod"/>
            </a:pPr>
            <a:r>
              <a:rPr lang="en-GB" sz="2400" dirty="0">
                <a:solidFill>
                  <a:schemeClr val="accent4">
                    <a:lumMod val="50000"/>
                  </a:schemeClr>
                </a:solidFill>
              </a:rPr>
              <a:t>Where are schools currently asking for diagnosis when they are actually seeking reassurance, strategies or confidence?</a:t>
            </a:r>
          </a:p>
        </p:txBody>
      </p:sp>
      <p:sp>
        <p:nvSpPr>
          <p:cNvPr id="3" name="TextBox 2">
            <a:extLst>
              <a:ext uri="{FF2B5EF4-FFF2-40B4-BE49-F238E27FC236}">
                <a16:creationId xmlns:a16="http://schemas.microsoft.com/office/drawing/2014/main" id="{7EB1A9A8-F782-178F-F287-621E0A51FF25}"/>
              </a:ext>
            </a:extLst>
          </p:cNvPr>
          <p:cNvSpPr txBox="1"/>
          <p:nvPr/>
        </p:nvSpPr>
        <p:spPr>
          <a:xfrm>
            <a:off x="561560" y="3072348"/>
            <a:ext cx="11068879" cy="3785652"/>
          </a:xfrm>
          <a:prstGeom prst="rect">
            <a:avLst/>
          </a:prstGeom>
          <a:solidFill>
            <a:schemeClr val="accent4">
              <a:lumMod val="40000"/>
              <a:lumOff val="60000"/>
            </a:schemeClr>
          </a:solidFill>
        </p:spPr>
        <p:txBody>
          <a:bodyPr wrap="square" rtlCol="0">
            <a:spAutoFit/>
          </a:bodyPr>
          <a:lstStyle/>
          <a:p>
            <a:r>
              <a:rPr lang="en-GB" sz="2400" dirty="0"/>
              <a:t>Nick Foxwell </a:t>
            </a:r>
          </a:p>
          <a:p>
            <a:r>
              <a:rPr lang="en-GB" sz="2400" dirty="0"/>
              <a:t>Laura Read</a:t>
            </a:r>
          </a:p>
          <a:p>
            <a:r>
              <a:rPr lang="en-GB" sz="2400" dirty="0"/>
              <a:t>Kate Littledyke</a:t>
            </a:r>
          </a:p>
          <a:p>
            <a:r>
              <a:rPr lang="en-GB" sz="2400" dirty="0"/>
              <a:t>Hannah Fugill</a:t>
            </a:r>
          </a:p>
          <a:p>
            <a:r>
              <a:rPr lang="en-GB" sz="2400" dirty="0"/>
              <a:t>Matt Middlemore</a:t>
            </a:r>
          </a:p>
          <a:p>
            <a:r>
              <a:rPr lang="en-GB" sz="2400" dirty="0"/>
              <a:t>Tryphaena Doyle </a:t>
            </a:r>
          </a:p>
          <a:p>
            <a:r>
              <a:rPr lang="en-GB" sz="2400" dirty="0"/>
              <a:t>Graeme Plunkett</a:t>
            </a:r>
          </a:p>
          <a:p>
            <a:r>
              <a:rPr lang="en-GB" sz="2400" dirty="0"/>
              <a:t>Rochelle Bones</a:t>
            </a:r>
          </a:p>
          <a:p>
            <a:r>
              <a:rPr lang="en-GB" sz="2400" dirty="0"/>
              <a:t>Jodie Pethick</a:t>
            </a:r>
          </a:p>
          <a:p>
            <a:r>
              <a:rPr lang="en-GB" sz="2400" dirty="0"/>
              <a:t>Dafna </a:t>
            </a:r>
            <a:r>
              <a:rPr lang="en-GB" sz="2400" dirty="0" err="1"/>
              <a:t>Bicaci</a:t>
            </a:r>
            <a:endParaRPr lang="en-GB" sz="2400" dirty="0"/>
          </a:p>
        </p:txBody>
      </p:sp>
    </p:spTree>
    <p:extLst>
      <p:ext uri="{BB962C8B-B14F-4D97-AF65-F5344CB8AC3E}">
        <p14:creationId xmlns:p14="http://schemas.microsoft.com/office/powerpoint/2010/main" val="34755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091"/>
        </a:solidFill>
        <a:effectLst/>
      </p:bgPr>
    </p:bg>
    <p:spTree>
      <p:nvGrpSpPr>
        <p:cNvPr id="1" name="">
          <a:extLst>
            <a:ext uri="{FF2B5EF4-FFF2-40B4-BE49-F238E27FC236}">
              <a16:creationId xmlns:a16="http://schemas.microsoft.com/office/drawing/2014/main" id="{223926BA-2C04-F22B-F51F-C8AF5D11C7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F1C28C-A964-4CB5-617A-FD4A2861F19A}"/>
              </a:ext>
            </a:extLst>
          </p:cNvPr>
          <p:cNvPicPr>
            <a:picLocks noChangeAspect="1"/>
          </p:cNvPicPr>
          <p:nvPr/>
        </p:nvPicPr>
        <p:blipFill>
          <a:blip r:embed="rId3">
            <a:extLst>
              <a:ext uri="{28A0092B-C50C-407E-A947-70E740481C1C}">
                <a14:useLocalDpi xmlns:a14="http://schemas.microsoft.com/office/drawing/2010/main" val="0"/>
              </a:ext>
            </a:extLst>
          </a:blip>
          <a:srcRect t="9291"/>
          <a:stretch>
            <a:fillRect/>
          </a:stretch>
        </p:blipFill>
        <p:spPr>
          <a:xfrm>
            <a:off x="4611756" y="2594910"/>
            <a:ext cx="7580243" cy="4263090"/>
          </a:xfrm>
          <a:prstGeom prst="rect">
            <a:avLst/>
          </a:prstGeom>
        </p:spPr>
      </p:pic>
      <p:sp>
        <p:nvSpPr>
          <p:cNvPr id="3" name="TextBox 2">
            <a:extLst>
              <a:ext uri="{FF2B5EF4-FFF2-40B4-BE49-F238E27FC236}">
                <a16:creationId xmlns:a16="http://schemas.microsoft.com/office/drawing/2014/main" id="{26505883-138E-953E-9B32-D85728BF499A}"/>
              </a:ext>
            </a:extLst>
          </p:cNvPr>
          <p:cNvSpPr txBox="1"/>
          <p:nvPr/>
        </p:nvSpPr>
        <p:spPr>
          <a:xfrm>
            <a:off x="198783" y="178904"/>
            <a:ext cx="6957391" cy="6463308"/>
          </a:xfrm>
          <a:prstGeom prst="rect">
            <a:avLst/>
          </a:prstGeom>
          <a:noFill/>
        </p:spPr>
        <p:txBody>
          <a:bodyPr wrap="square" rtlCol="0">
            <a:spAutoFit/>
          </a:bodyPr>
          <a:lstStyle/>
          <a:p>
            <a:r>
              <a:rPr lang="en-GB" sz="3600" dirty="0">
                <a:solidFill>
                  <a:srgbClr val="FFFFFF"/>
                </a:solidFill>
              </a:rPr>
              <a:t>Workshop Dates – Face to Face:</a:t>
            </a:r>
          </a:p>
          <a:p>
            <a:endParaRPr lang="en-GB" sz="3600" dirty="0">
              <a:solidFill>
                <a:srgbClr val="FFFFFF"/>
              </a:solidFill>
            </a:endParaRPr>
          </a:p>
          <a:p>
            <a:r>
              <a:rPr lang="en-GB" sz="3600" dirty="0">
                <a:solidFill>
                  <a:srgbClr val="FFFFFF"/>
                </a:solidFill>
              </a:rPr>
              <a:t>30</a:t>
            </a:r>
            <a:r>
              <a:rPr lang="en-GB" sz="3600" baseline="30000" dirty="0">
                <a:solidFill>
                  <a:srgbClr val="FFFFFF"/>
                </a:solidFill>
              </a:rPr>
              <a:t>th</a:t>
            </a:r>
            <a:r>
              <a:rPr lang="en-GB" sz="3600" dirty="0">
                <a:solidFill>
                  <a:srgbClr val="FFFFFF"/>
                </a:solidFill>
              </a:rPr>
              <a:t> April 13:00-16:30</a:t>
            </a:r>
          </a:p>
          <a:p>
            <a:r>
              <a:rPr lang="en-GB" sz="3600" dirty="0">
                <a:solidFill>
                  <a:srgbClr val="FFFFFF"/>
                </a:solidFill>
              </a:rPr>
              <a:t>Ordinarily Available Provision</a:t>
            </a:r>
          </a:p>
          <a:p>
            <a:r>
              <a:rPr lang="en-GB" sz="3600" dirty="0">
                <a:solidFill>
                  <a:srgbClr val="FFFFFF"/>
                </a:solidFill>
              </a:rPr>
              <a:t>Amy Daniels / Tanya Banks</a:t>
            </a:r>
          </a:p>
          <a:p>
            <a:endParaRPr lang="en-GB" sz="3600" dirty="0">
              <a:solidFill>
                <a:srgbClr val="FFFFFF"/>
              </a:solidFill>
            </a:endParaRPr>
          </a:p>
          <a:p>
            <a:r>
              <a:rPr lang="en-GB" sz="3600" dirty="0">
                <a:solidFill>
                  <a:srgbClr val="FFFFFF"/>
                </a:solidFill>
              </a:rPr>
              <a:t>7</a:t>
            </a:r>
            <a:r>
              <a:rPr lang="en-GB" sz="3600" baseline="30000" dirty="0">
                <a:solidFill>
                  <a:srgbClr val="FFFFFF"/>
                </a:solidFill>
              </a:rPr>
              <a:t>th</a:t>
            </a:r>
            <a:r>
              <a:rPr lang="en-GB" sz="3600" dirty="0">
                <a:solidFill>
                  <a:srgbClr val="FFFFFF"/>
                </a:solidFill>
              </a:rPr>
              <a:t> May 09:30-14:00</a:t>
            </a:r>
          </a:p>
          <a:p>
            <a:r>
              <a:rPr lang="en-GB" sz="3600" dirty="0">
                <a:solidFill>
                  <a:srgbClr val="FFFFFF"/>
                </a:solidFill>
              </a:rPr>
              <a:t>Experts at Hand</a:t>
            </a:r>
          </a:p>
          <a:p>
            <a:r>
              <a:rPr lang="en-GB" sz="3600" dirty="0">
                <a:solidFill>
                  <a:srgbClr val="FFFFFF"/>
                </a:solidFill>
              </a:rPr>
              <a:t>Liz Cahill / Rochelle Bones</a:t>
            </a:r>
          </a:p>
          <a:p>
            <a:endParaRPr lang="en-GB" sz="3600" dirty="0">
              <a:solidFill>
                <a:srgbClr val="FFFFFF"/>
              </a:solidFill>
            </a:endParaRPr>
          </a:p>
          <a:p>
            <a:endParaRPr lang="en-GB" sz="3600" dirty="0">
              <a:solidFill>
                <a:srgbClr val="FFFFFF"/>
              </a:solidFill>
            </a:endParaRPr>
          </a:p>
          <a:p>
            <a:endParaRPr lang="en-GB" dirty="0">
              <a:solidFill>
                <a:srgbClr val="FFFFFF"/>
              </a:solidFill>
            </a:endParaRPr>
          </a:p>
        </p:txBody>
      </p:sp>
    </p:spTree>
    <p:extLst>
      <p:ext uri="{BB962C8B-B14F-4D97-AF65-F5344CB8AC3E}">
        <p14:creationId xmlns:p14="http://schemas.microsoft.com/office/powerpoint/2010/main" val="407472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38D7745-F72B-8A22-DE4F-9EF2CA6D37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B58ABB-F152-71B9-B94D-E1B936258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C8F8B096-9ADB-AFF8-61DE-7063B9EF9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73414DD-DD38-0F02-D79F-4D083C2AD643}"/>
              </a:ext>
            </a:extLst>
          </p:cNvPr>
          <p:cNvSpPr>
            <a:spLocks noGrp="1"/>
          </p:cNvSpPr>
          <p:nvPr>
            <p:ph type="title"/>
          </p:nvPr>
        </p:nvSpPr>
        <p:spPr>
          <a:xfrm>
            <a:off x="836676" y="268217"/>
            <a:ext cx="10515600" cy="1348065"/>
          </a:xfrm>
        </p:spPr>
        <p:txBody>
          <a:bodyPr>
            <a:noAutofit/>
          </a:bodyPr>
          <a:lstStyle/>
          <a:p>
            <a:r>
              <a:rPr lang="en-GB" sz="3600">
                <a:solidFill>
                  <a:schemeClr val="bg1"/>
                </a:solidFill>
              </a:rPr>
              <a:t>Thank you | </a:t>
            </a:r>
            <a:r>
              <a:rPr lang="en-GB" sz="3600">
                <a:solidFill>
                  <a:schemeClr val="lt1"/>
                </a:solidFill>
              </a:rPr>
              <a:t>Meur </a:t>
            </a:r>
            <a:r>
              <a:rPr lang="en-GB" sz="3600" err="1">
                <a:solidFill>
                  <a:schemeClr val="lt1"/>
                </a:solidFill>
              </a:rPr>
              <a:t>ras</a:t>
            </a:r>
            <a:r>
              <a:rPr lang="en-GB" sz="3600">
                <a:solidFill>
                  <a:schemeClr val="lt1"/>
                </a:solidFill>
              </a:rPr>
              <a:t> </a:t>
            </a:r>
            <a:r>
              <a:rPr lang="en-GB" sz="3600" err="1">
                <a:solidFill>
                  <a:schemeClr val="lt1"/>
                </a:solidFill>
              </a:rPr>
              <a:t>dhisowgh</a:t>
            </a:r>
            <a:endParaRPr lang="en-GB" sz="3600">
              <a:solidFill>
                <a:schemeClr val="bg1"/>
              </a:solidFill>
            </a:endParaRPr>
          </a:p>
        </p:txBody>
      </p:sp>
      <p:pic>
        <p:nvPicPr>
          <p:cNvPr id="6" name="Picture 5">
            <a:extLst>
              <a:ext uri="{FF2B5EF4-FFF2-40B4-BE49-F238E27FC236}">
                <a16:creationId xmlns:a16="http://schemas.microsoft.com/office/drawing/2014/main" id="{35F1D26C-BAF0-772D-08C4-6422A85AF282}"/>
              </a:ext>
            </a:extLst>
          </p:cNvPr>
          <p:cNvPicPr>
            <a:picLocks noChangeAspect="1"/>
          </p:cNvPicPr>
          <p:nvPr/>
        </p:nvPicPr>
        <p:blipFill>
          <a:blip r:embed="rId3"/>
          <a:stretch>
            <a:fillRect/>
          </a:stretch>
        </p:blipFill>
        <p:spPr>
          <a:xfrm>
            <a:off x="393111" y="2484157"/>
            <a:ext cx="6475517" cy="3808578"/>
          </a:xfrm>
          <a:prstGeom prst="rect">
            <a:avLst/>
          </a:prstGeom>
        </p:spPr>
      </p:pic>
      <p:pic>
        <p:nvPicPr>
          <p:cNvPr id="7" name="Picture 6" descr="A cartoon of hands touching an egg&#10;&#10;AI-generated content may be incorrect.">
            <a:extLst>
              <a:ext uri="{FF2B5EF4-FFF2-40B4-BE49-F238E27FC236}">
                <a16:creationId xmlns:a16="http://schemas.microsoft.com/office/drawing/2014/main" id="{49D2D2BD-8621-B8BB-DFB5-61F7B7489F7D}"/>
              </a:ext>
            </a:extLst>
          </p:cNvPr>
          <p:cNvPicPr>
            <a:picLocks noChangeAspect="1"/>
          </p:cNvPicPr>
          <p:nvPr/>
        </p:nvPicPr>
        <p:blipFill>
          <a:blip r:embed="rId4"/>
          <a:stretch>
            <a:fillRect/>
          </a:stretch>
        </p:blipFill>
        <p:spPr>
          <a:xfrm>
            <a:off x="8237005" y="2655789"/>
            <a:ext cx="2302216" cy="1949625"/>
          </a:xfrm>
          <a:prstGeom prst="rect">
            <a:avLst/>
          </a:prstGeom>
        </p:spPr>
      </p:pic>
      <p:pic>
        <p:nvPicPr>
          <p:cNvPr id="9" name="Picture 8" descr="A blue and white dot&#10;&#10;AI-generated content may be incorrect.">
            <a:extLst>
              <a:ext uri="{FF2B5EF4-FFF2-40B4-BE49-F238E27FC236}">
                <a16:creationId xmlns:a16="http://schemas.microsoft.com/office/drawing/2014/main" id="{4C913952-A7F1-CDC5-0E3B-DCA41B3816AD}"/>
              </a:ext>
            </a:extLst>
          </p:cNvPr>
          <p:cNvPicPr>
            <a:picLocks noChangeAspect="1"/>
          </p:cNvPicPr>
          <p:nvPr/>
        </p:nvPicPr>
        <p:blipFill>
          <a:blip r:embed="rId5"/>
          <a:stretch>
            <a:fillRect/>
          </a:stretch>
        </p:blipFill>
        <p:spPr>
          <a:xfrm>
            <a:off x="7343212" y="5336546"/>
            <a:ext cx="4371155" cy="956189"/>
          </a:xfrm>
          <a:prstGeom prst="rect">
            <a:avLst/>
          </a:prstGeom>
        </p:spPr>
      </p:pic>
    </p:spTree>
    <p:extLst>
      <p:ext uri="{BB962C8B-B14F-4D97-AF65-F5344CB8AC3E}">
        <p14:creationId xmlns:p14="http://schemas.microsoft.com/office/powerpoint/2010/main" val="34632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34AB-D021-BF35-7B7D-5AC1891176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78C7C0-6B7B-FFC4-91ED-39CD10D26CB4}"/>
              </a:ext>
            </a:extLst>
          </p:cNvPr>
          <p:cNvPicPr>
            <a:picLocks noChangeAspect="1"/>
          </p:cNvPicPr>
          <p:nvPr/>
        </p:nvPicPr>
        <p:blipFill>
          <a:blip r:embed="rId3">
            <a:extLst>
              <a:ext uri="{28A0092B-C50C-407E-A947-70E740481C1C}">
                <a14:useLocalDpi xmlns:a14="http://schemas.microsoft.com/office/drawing/2010/main" val="0"/>
              </a:ext>
            </a:extLst>
          </a:blip>
          <a:srcRect t="9291"/>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ED5D5D5-8292-9C97-A4D3-34F15FB5D7C1}"/>
              </a:ext>
            </a:extLst>
          </p:cNvPr>
          <p:cNvSpPr txBox="1"/>
          <p:nvPr/>
        </p:nvSpPr>
        <p:spPr>
          <a:xfrm>
            <a:off x="365760" y="320040"/>
            <a:ext cx="3962400" cy="2308324"/>
          </a:xfrm>
          <a:prstGeom prst="rect">
            <a:avLst/>
          </a:prstGeom>
          <a:noFill/>
        </p:spPr>
        <p:txBody>
          <a:bodyPr wrap="square" rtlCol="0">
            <a:spAutoFit/>
          </a:bodyPr>
          <a:lstStyle/>
          <a:p>
            <a:r>
              <a:rPr lang="en-GB" sz="3600" dirty="0">
                <a:solidFill>
                  <a:schemeClr val="bg1"/>
                </a:solidFill>
              </a:rPr>
              <a:t>What do we want Experts at Hand to look like in Cornwall?</a:t>
            </a:r>
          </a:p>
        </p:txBody>
      </p:sp>
    </p:spTree>
    <p:extLst>
      <p:ext uri="{BB962C8B-B14F-4D97-AF65-F5344CB8AC3E}">
        <p14:creationId xmlns:p14="http://schemas.microsoft.com/office/powerpoint/2010/main" val="368173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4121D-8E03-2601-6678-710098907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C84BD-C032-52BF-96FF-4FA0A387CE96}"/>
              </a:ext>
            </a:extLst>
          </p:cNvPr>
          <p:cNvSpPr>
            <a:spLocks noGrp="1"/>
          </p:cNvSpPr>
          <p:nvPr>
            <p:ph type="title"/>
          </p:nvPr>
        </p:nvSpPr>
        <p:spPr>
          <a:xfrm>
            <a:off x="1285240" y="577630"/>
            <a:ext cx="8074815" cy="1618489"/>
          </a:xfrm>
        </p:spPr>
        <p:txBody>
          <a:bodyPr anchor="ctr">
            <a:normAutofit/>
          </a:bodyPr>
          <a:lstStyle/>
          <a:p>
            <a:r>
              <a:rPr lang="en-GB" sz="3400" dirty="0"/>
              <a:t>Cornwall’s SEND system spans a large and diverse education landscape across phases and settings</a:t>
            </a:r>
          </a:p>
        </p:txBody>
      </p:sp>
      <p:sp>
        <p:nvSpPr>
          <p:cNvPr id="15" name="Content Placeholder 2">
            <a:extLst>
              <a:ext uri="{FF2B5EF4-FFF2-40B4-BE49-F238E27FC236}">
                <a16:creationId xmlns:a16="http://schemas.microsoft.com/office/drawing/2014/main" id="{D3695A76-3943-8706-37C2-36EA8B080B72}"/>
              </a:ext>
            </a:extLst>
          </p:cNvPr>
          <p:cNvSpPr>
            <a:spLocks noGrp="1"/>
          </p:cNvSpPr>
          <p:nvPr>
            <p:ph idx="1"/>
          </p:nvPr>
        </p:nvSpPr>
        <p:spPr>
          <a:xfrm>
            <a:off x="1285240" y="2449207"/>
            <a:ext cx="8074815" cy="2800395"/>
          </a:xfrm>
        </p:spPr>
        <p:txBody>
          <a:bodyPr anchor="t">
            <a:noAutofit/>
          </a:bodyPr>
          <a:lstStyle/>
          <a:p>
            <a:pPr fontAlgn="t">
              <a:spcBef>
                <a:spcPts val="0"/>
              </a:spcBef>
              <a:spcAft>
                <a:spcPts val="600"/>
              </a:spcAft>
            </a:pPr>
            <a:r>
              <a:rPr lang="en-GB" sz="2000" b="1" dirty="0"/>
              <a:t>236</a:t>
            </a:r>
            <a:r>
              <a:rPr lang="en-GB" sz="2000" dirty="0"/>
              <a:t> primary schools</a:t>
            </a:r>
          </a:p>
          <a:p>
            <a:pPr fontAlgn="t">
              <a:spcBef>
                <a:spcPts val="0"/>
              </a:spcBef>
              <a:spcAft>
                <a:spcPts val="600"/>
              </a:spcAft>
            </a:pPr>
            <a:r>
              <a:rPr lang="en-GB" sz="2000" b="1" dirty="0"/>
              <a:t>31</a:t>
            </a:r>
            <a:r>
              <a:rPr lang="en-GB" sz="2000" dirty="0"/>
              <a:t> secondary schools (</a:t>
            </a:r>
            <a:r>
              <a:rPr lang="en-GB" sz="2000" b="1" dirty="0"/>
              <a:t>12</a:t>
            </a:r>
            <a:r>
              <a:rPr lang="en-GB" sz="2000" dirty="0"/>
              <a:t> with sixth forms)</a:t>
            </a:r>
          </a:p>
          <a:p>
            <a:pPr fontAlgn="t">
              <a:spcBef>
                <a:spcPts val="0"/>
              </a:spcBef>
              <a:spcAft>
                <a:spcPts val="600"/>
              </a:spcAft>
            </a:pPr>
            <a:r>
              <a:rPr lang="en-GB" sz="2000" b="1" dirty="0"/>
              <a:t>472</a:t>
            </a:r>
            <a:r>
              <a:rPr lang="en-GB" sz="2000" dirty="0"/>
              <a:t> Early Years providers</a:t>
            </a:r>
          </a:p>
          <a:p>
            <a:pPr fontAlgn="t">
              <a:spcBef>
                <a:spcPts val="0"/>
              </a:spcBef>
              <a:spcAft>
                <a:spcPts val="600"/>
              </a:spcAft>
            </a:pPr>
            <a:r>
              <a:rPr lang="en-GB" sz="2000" b="1" dirty="0"/>
              <a:t>6</a:t>
            </a:r>
            <a:r>
              <a:rPr lang="en-GB" sz="2000" dirty="0"/>
              <a:t> Alternative Provision Academies including </a:t>
            </a:r>
            <a:r>
              <a:rPr lang="en-GB" sz="2000" b="1" dirty="0"/>
              <a:t>1 </a:t>
            </a:r>
            <a:r>
              <a:rPr lang="en-GB" sz="2000" dirty="0"/>
              <a:t>hospital school</a:t>
            </a:r>
          </a:p>
          <a:p>
            <a:pPr fontAlgn="t">
              <a:spcBef>
                <a:spcPts val="0"/>
              </a:spcBef>
              <a:spcAft>
                <a:spcPts val="600"/>
              </a:spcAft>
            </a:pPr>
            <a:r>
              <a:rPr lang="en-GB" sz="2000" b="1" dirty="0"/>
              <a:t>5</a:t>
            </a:r>
            <a:r>
              <a:rPr lang="en-GB" sz="2000" dirty="0"/>
              <a:t> Special Schools with satellites </a:t>
            </a:r>
          </a:p>
          <a:p>
            <a:pPr fontAlgn="t">
              <a:spcBef>
                <a:spcPts val="0"/>
              </a:spcBef>
              <a:spcAft>
                <a:spcPts val="600"/>
              </a:spcAft>
            </a:pPr>
            <a:r>
              <a:rPr lang="en-GB" sz="2000" b="1" dirty="0"/>
              <a:t>6</a:t>
            </a:r>
            <a:r>
              <a:rPr lang="en-GB" sz="2000" dirty="0"/>
              <a:t> Independent schools</a:t>
            </a:r>
          </a:p>
          <a:p>
            <a:pPr fontAlgn="t">
              <a:spcBef>
                <a:spcPts val="0"/>
              </a:spcBef>
              <a:spcAft>
                <a:spcPts val="600"/>
              </a:spcAft>
            </a:pPr>
            <a:r>
              <a:rPr lang="en-GB" sz="2000" b="1" dirty="0"/>
              <a:t>8</a:t>
            </a:r>
            <a:r>
              <a:rPr lang="en-GB" sz="2000" dirty="0"/>
              <a:t> Independent special schools</a:t>
            </a:r>
          </a:p>
          <a:p>
            <a:pPr fontAlgn="t">
              <a:spcBef>
                <a:spcPts val="0"/>
              </a:spcBef>
              <a:spcAft>
                <a:spcPts val="600"/>
              </a:spcAft>
            </a:pPr>
            <a:r>
              <a:rPr lang="en-GB" sz="2000" b="1" dirty="0"/>
              <a:t>Primary</a:t>
            </a:r>
            <a:r>
              <a:rPr lang="en-GB" sz="2000" dirty="0"/>
              <a:t> – 82% academies/18% maintained</a:t>
            </a:r>
          </a:p>
          <a:p>
            <a:pPr fontAlgn="t">
              <a:spcBef>
                <a:spcPts val="0"/>
              </a:spcBef>
              <a:spcAft>
                <a:spcPts val="600"/>
              </a:spcAft>
            </a:pPr>
            <a:r>
              <a:rPr lang="en-GB" sz="2000" b="1" dirty="0"/>
              <a:t>Secondary</a:t>
            </a:r>
            <a:r>
              <a:rPr lang="en-GB" sz="2000" dirty="0"/>
              <a:t> – 84% academies/16% maintained</a:t>
            </a:r>
          </a:p>
          <a:p>
            <a:pPr fontAlgn="t">
              <a:spcBef>
                <a:spcPts val="0"/>
              </a:spcBef>
              <a:spcAft>
                <a:spcPts val="600"/>
              </a:spcAft>
            </a:pPr>
            <a:r>
              <a:rPr lang="en-GB" sz="2000" b="1" dirty="0"/>
              <a:t>Overall</a:t>
            </a:r>
            <a:r>
              <a:rPr lang="en-GB" sz="2000" dirty="0"/>
              <a:t> – 82% academies/18% maintained</a:t>
            </a:r>
          </a:p>
        </p:txBody>
      </p:sp>
      <p:pic>
        <p:nvPicPr>
          <p:cNvPr id="3" name="Picture 2">
            <a:extLst>
              <a:ext uri="{FF2B5EF4-FFF2-40B4-BE49-F238E27FC236}">
                <a16:creationId xmlns:a16="http://schemas.microsoft.com/office/drawing/2014/main" id="{5B19B7E0-D5E4-621D-9837-F7A942263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865" y="2196119"/>
            <a:ext cx="4189895" cy="792682"/>
          </a:xfrm>
          <a:prstGeom prst="rect">
            <a:avLst/>
          </a:prstGeom>
        </p:spPr>
      </p:pic>
    </p:spTree>
    <p:extLst>
      <p:ext uri="{BB962C8B-B14F-4D97-AF65-F5344CB8AC3E}">
        <p14:creationId xmlns:p14="http://schemas.microsoft.com/office/powerpoint/2010/main" val="61740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066B-4409-15D6-AA4C-16461B605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69EC3-3828-FAB8-4931-FAE4C71D1B07}"/>
              </a:ext>
            </a:extLst>
          </p:cNvPr>
          <p:cNvSpPr>
            <a:spLocks noGrp="1"/>
          </p:cNvSpPr>
          <p:nvPr>
            <p:ph type="title"/>
          </p:nvPr>
        </p:nvSpPr>
        <p:spPr>
          <a:xfrm>
            <a:off x="1190242" y="429750"/>
            <a:ext cx="8074815" cy="1618489"/>
          </a:xfrm>
        </p:spPr>
        <p:txBody>
          <a:bodyPr anchor="ctr">
            <a:normAutofit/>
          </a:bodyPr>
          <a:lstStyle/>
          <a:p>
            <a:r>
              <a:rPr lang="en-GB" sz="3400" dirty="0"/>
              <a:t>Health provision is complex across providers, so integrated planning matters for families’ experience</a:t>
            </a:r>
          </a:p>
        </p:txBody>
      </p:sp>
      <p:sp>
        <p:nvSpPr>
          <p:cNvPr id="3" name="Content Placeholder 2">
            <a:extLst>
              <a:ext uri="{FF2B5EF4-FFF2-40B4-BE49-F238E27FC236}">
                <a16:creationId xmlns:a16="http://schemas.microsoft.com/office/drawing/2014/main" id="{49603F9C-467D-F8C5-28BB-DE273B240214}"/>
              </a:ext>
            </a:extLst>
          </p:cNvPr>
          <p:cNvSpPr>
            <a:spLocks noGrp="1"/>
          </p:cNvSpPr>
          <p:nvPr>
            <p:ph idx="1"/>
          </p:nvPr>
        </p:nvSpPr>
        <p:spPr>
          <a:xfrm>
            <a:off x="1190242" y="2324203"/>
            <a:ext cx="8206006" cy="4345230"/>
          </a:xfrm>
        </p:spPr>
        <p:txBody>
          <a:bodyPr anchor="t">
            <a:normAutofit fontScale="62500" lnSpcReduction="20000"/>
          </a:bodyPr>
          <a:lstStyle/>
          <a:p>
            <a:pPr>
              <a:spcBef>
                <a:spcPts val="0"/>
              </a:spcBef>
              <a:spcAft>
                <a:spcPts val="600"/>
              </a:spcAft>
            </a:pPr>
            <a:r>
              <a:rPr lang="en-GB" sz="2900" b="1" dirty="0"/>
              <a:t>Three hospitals </a:t>
            </a:r>
            <a:r>
              <a:rPr lang="en-GB" sz="2900" dirty="0"/>
              <a:t>plus close working relationships with tertiary hospital in Bristol</a:t>
            </a:r>
            <a:endParaRPr lang="en-GB" sz="2900" dirty="0">
              <a:ea typeface="+mn-lt"/>
              <a:cs typeface="+mn-lt"/>
            </a:endParaRPr>
          </a:p>
          <a:p>
            <a:pPr lvl="1">
              <a:spcBef>
                <a:spcPts val="0"/>
              </a:spcBef>
              <a:spcAft>
                <a:spcPts val="600"/>
              </a:spcAft>
            </a:pPr>
            <a:r>
              <a:rPr lang="en-GB" sz="2900" dirty="0"/>
              <a:t>Royal Cornwall Hospital Trust delivers to the majority  based of acute need, with some community provision.</a:t>
            </a:r>
          </a:p>
          <a:p>
            <a:pPr lvl="1">
              <a:spcBef>
                <a:spcPts val="0"/>
              </a:spcBef>
              <a:spcAft>
                <a:spcPts val="600"/>
              </a:spcAft>
            </a:pPr>
            <a:r>
              <a:rPr lang="en-GB" sz="2900" dirty="0"/>
              <a:t>University Plymouth Hospital Trust working with children, young people and families in the east of the county</a:t>
            </a:r>
          </a:p>
          <a:p>
            <a:pPr lvl="1">
              <a:spcBef>
                <a:spcPts val="0"/>
              </a:spcBef>
              <a:spcAft>
                <a:spcPts val="600"/>
              </a:spcAft>
            </a:pPr>
            <a:r>
              <a:rPr lang="en-GB" sz="2900" dirty="0"/>
              <a:t>North Devon Hospital, managing some children in the north-east of the county. </a:t>
            </a:r>
          </a:p>
          <a:p>
            <a:pPr>
              <a:spcBef>
                <a:spcPts val="0"/>
              </a:spcBef>
              <a:spcAft>
                <a:spcPts val="600"/>
              </a:spcAft>
            </a:pPr>
            <a:r>
              <a:rPr lang="en-GB" sz="2900" b="1" dirty="0"/>
              <a:t>Tier Four Hospital – </a:t>
            </a:r>
            <a:r>
              <a:rPr lang="en-GB" sz="2900" dirty="0"/>
              <a:t>Sowenna </a:t>
            </a:r>
          </a:p>
          <a:p>
            <a:pPr>
              <a:spcBef>
                <a:spcPts val="0"/>
              </a:spcBef>
              <a:spcAft>
                <a:spcPts val="600"/>
              </a:spcAft>
            </a:pPr>
            <a:r>
              <a:rPr lang="en-GB" sz="2900" b="1" dirty="0"/>
              <a:t>One Community Trust</a:t>
            </a:r>
            <a:r>
              <a:rPr lang="en-GB" sz="2900" dirty="0"/>
              <a:t>, managing mental health and community services, including neurodevelopmental pathway and community nursing. </a:t>
            </a:r>
            <a:endParaRPr lang="en-US" sz="2900" dirty="0"/>
          </a:p>
          <a:p>
            <a:pPr>
              <a:spcBef>
                <a:spcPts val="0"/>
              </a:spcBef>
              <a:spcAft>
                <a:spcPts val="600"/>
              </a:spcAft>
            </a:pPr>
            <a:r>
              <a:rPr lang="en-GB" sz="2900" dirty="0"/>
              <a:t>However, some community provision, including paediatrics and therapies also managed in hospital trusts.</a:t>
            </a:r>
          </a:p>
          <a:p>
            <a:pPr>
              <a:spcBef>
                <a:spcPts val="0"/>
              </a:spcBef>
              <a:spcAft>
                <a:spcPts val="600"/>
              </a:spcAft>
            </a:pPr>
            <a:r>
              <a:rPr lang="en-GB" sz="2900" b="1" dirty="0"/>
              <a:t>One Urgent Treatment Centre </a:t>
            </a:r>
          </a:p>
          <a:p>
            <a:pPr>
              <a:spcBef>
                <a:spcPts val="0"/>
              </a:spcBef>
              <a:spcAft>
                <a:spcPts val="600"/>
              </a:spcAft>
            </a:pPr>
            <a:r>
              <a:rPr lang="en-GB" sz="2900" b="1" dirty="0"/>
              <a:t>10 Minor Injury Units </a:t>
            </a:r>
            <a:r>
              <a:rPr lang="en-GB" sz="2900" dirty="0"/>
              <a:t>(Bodmin, Bude, Camborne / Redruth, Falmouth, Helston, Launceston, Liskeard, Newquay, St Austell, and the Isles of Scilly)</a:t>
            </a:r>
          </a:p>
          <a:p>
            <a:pPr>
              <a:spcBef>
                <a:spcPts val="0"/>
              </a:spcBef>
              <a:spcAft>
                <a:spcPts val="600"/>
              </a:spcAft>
            </a:pPr>
            <a:r>
              <a:rPr lang="en-GB" sz="2900" b="1" dirty="0"/>
              <a:t>15 Integrated Neighbourhood Areas </a:t>
            </a:r>
            <a:r>
              <a:rPr lang="en-GB" sz="2900" dirty="0"/>
              <a:t>in Cornwall (clustering some PCNs), at various stages of development, with ambitious plans to roll out CYP MDTs across the next 2 years. </a:t>
            </a:r>
          </a:p>
        </p:txBody>
      </p:sp>
      <p:pic>
        <p:nvPicPr>
          <p:cNvPr id="5" name="Picture 4">
            <a:extLst>
              <a:ext uri="{FF2B5EF4-FFF2-40B4-BE49-F238E27FC236}">
                <a16:creationId xmlns:a16="http://schemas.microsoft.com/office/drawing/2014/main" id="{B346A43C-C59B-5E5D-A75C-7CE1981AC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507" y="1560334"/>
            <a:ext cx="3308263" cy="625887"/>
          </a:xfrm>
          <a:prstGeom prst="rect">
            <a:avLst/>
          </a:prstGeom>
        </p:spPr>
      </p:pic>
    </p:spTree>
    <p:extLst>
      <p:ext uri="{BB962C8B-B14F-4D97-AF65-F5344CB8AC3E}">
        <p14:creationId xmlns:p14="http://schemas.microsoft.com/office/powerpoint/2010/main" val="364564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D4E2-6871-903B-78CA-1D8430A9794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F7350D-0D21-5FD1-F361-B26C60214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0" y="-582162"/>
            <a:ext cx="12209100" cy="7582052"/>
          </a:xfrm>
          <a:prstGeom prst="rect">
            <a:avLst/>
          </a:prstGeom>
        </p:spPr>
      </p:pic>
      <p:sp>
        <p:nvSpPr>
          <p:cNvPr id="6" name="TextBox 5">
            <a:extLst>
              <a:ext uri="{FF2B5EF4-FFF2-40B4-BE49-F238E27FC236}">
                <a16:creationId xmlns:a16="http://schemas.microsoft.com/office/drawing/2014/main" id="{D466F398-B1DA-65CC-05B0-27F545E056A6}"/>
              </a:ext>
            </a:extLst>
          </p:cNvPr>
          <p:cNvSpPr txBox="1"/>
          <p:nvPr/>
        </p:nvSpPr>
        <p:spPr>
          <a:xfrm>
            <a:off x="636104" y="249919"/>
            <a:ext cx="3049564"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Cornwall</a:t>
            </a:r>
          </a:p>
          <a:p>
            <a:endParaRPr lang="en-GB" sz="2800" dirty="0">
              <a:solidFill>
                <a:schemeClr val="bg2"/>
              </a:solidFill>
            </a:endParaRPr>
          </a:p>
          <a:p>
            <a:r>
              <a:rPr lang="en-GB" sz="2800" dirty="0">
                <a:solidFill>
                  <a:schemeClr val="bg2"/>
                </a:solidFill>
              </a:rPr>
              <a:t>Behind every improvement is a child’s experience getting better, earlier and closer to home</a:t>
            </a:r>
          </a:p>
        </p:txBody>
      </p:sp>
      <p:sp>
        <p:nvSpPr>
          <p:cNvPr id="8" name="Flowchart: Connector 7">
            <a:extLst>
              <a:ext uri="{FF2B5EF4-FFF2-40B4-BE49-F238E27FC236}">
                <a16:creationId xmlns:a16="http://schemas.microsoft.com/office/drawing/2014/main" id="{47D058D3-F1B6-39D1-F606-57311506B7F0}"/>
              </a:ext>
            </a:extLst>
          </p:cNvPr>
          <p:cNvSpPr/>
          <p:nvPr/>
        </p:nvSpPr>
        <p:spPr>
          <a:xfrm>
            <a:off x="4914418" y="249919"/>
            <a:ext cx="5741940" cy="5724644"/>
          </a:xfrm>
          <a:prstGeom prst="flowChartConnector">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490A07F0-B1C0-582D-A06F-0BA5535F7018}"/>
              </a:ext>
            </a:extLst>
          </p:cNvPr>
          <p:cNvSpPr/>
          <p:nvPr/>
        </p:nvSpPr>
        <p:spPr>
          <a:xfrm>
            <a:off x="5314950" y="711584"/>
            <a:ext cx="4876800" cy="4862112"/>
          </a:xfrm>
          <a:prstGeom prst="flowChartConnector">
            <a:avLst/>
          </a:prstGeom>
          <a:solidFill>
            <a:srgbClr val="00909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a:extLst>
              <a:ext uri="{FF2B5EF4-FFF2-40B4-BE49-F238E27FC236}">
                <a16:creationId xmlns:a16="http://schemas.microsoft.com/office/drawing/2014/main" id="{8DB7B018-1CFC-C9F4-5ECD-332683144AC3}"/>
              </a:ext>
            </a:extLst>
          </p:cNvPr>
          <p:cNvSpPr/>
          <p:nvPr/>
        </p:nvSpPr>
        <p:spPr>
          <a:xfrm>
            <a:off x="5791200" y="1186400"/>
            <a:ext cx="3924300" cy="3912480"/>
          </a:xfrm>
          <a:prstGeom prst="flowChartConnector">
            <a:avLst/>
          </a:prstGeom>
          <a:solidFill>
            <a:srgbClr val="0087CD"/>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1C9F398-07D6-137A-AD8A-C6E459407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42" y="1609725"/>
            <a:ext cx="3119802" cy="3065830"/>
          </a:xfrm>
          <a:prstGeom prst="rect">
            <a:avLst/>
          </a:prstGeom>
        </p:spPr>
      </p:pic>
      <p:sp>
        <p:nvSpPr>
          <p:cNvPr id="24" name="TextBox 23">
            <a:extLst>
              <a:ext uri="{FF2B5EF4-FFF2-40B4-BE49-F238E27FC236}">
                <a16:creationId xmlns:a16="http://schemas.microsoft.com/office/drawing/2014/main" id="{3D5E46FA-F5E0-7D3B-158F-F5FB2E5D549E}"/>
              </a:ext>
            </a:extLst>
          </p:cNvPr>
          <p:cNvSpPr txBox="1"/>
          <p:nvPr/>
        </p:nvSpPr>
        <p:spPr>
          <a:xfrm>
            <a:off x="6328187" y="3691353"/>
            <a:ext cx="2974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Children / Families</a:t>
            </a:r>
          </a:p>
        </p:txBody>
      </p:sp>
      <p:sp>
        <p:nvSpPr>
          <p:cNvPr id="25" name="TextBox 24">
            <a:extLst>
              <a:ext uri="{FF2B5EF4-FFF2-40B4-BE49-F238E27FC236}">
                <a16:creationId xmlns:a16="http://schemas.microsoft.com/office/drawing/2014/main" id="{AA38BE45-E12E-9564-A89E-9E97A9EEAAAD}"/>
              </a:ext>
            </a:extLst>
          </p:cNvPr>
          <p:cNvSpPr txBox="1"/>
          <p:nvPr/>
        </p:nvSpPr>
        <p:spPr>
          <a:xfrm>
            <a:off x="6663170" y="1188259"/>
            <a:ext cx="22444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Curriculum</a:t>
            </a:r>
          </a:p>
        </p:txBody>
      </p:sp>
      <p:sp>
        <p:nvSpPr>
          <p:cNvPr id="26" name="TextBox 25">
            <a:extLst>
              <a:ext uri="{FF2B5EF4-FFF2-40B4-BE49-F238E27FC236}">
                <a16:creationId xmlns:a16="http://schemas.microsoft.com/office/drawing/2014/main" id="{E7BB9ED2-673F-304C-6C8E-6E3C0FF63716}"/>
              </a:ext>
            </a:extLst>
          </p:cNvPr>
          <p:cNvSpPr txBox="1"/>
          <p:nvPr/>
        </p:nvSpPr>
        <p:spPr>
          <a:xfrm>
            <a:off x="6620424" y="718160"/>
            <a:ext cx="22444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Campus</a:t>
            </a:r>
          </a:p>
        </p:txBody>
      </p:sp>
      <p:sp>
        <p:nvSpPr>
          <p:cNvPr id="27" name="TextBox 26">
            <a:extLst>
              <a:ext uri="{FF2B5EF4-FFF2-40B4-BE49-F238E27FC236}">
                <a16:creationId xmlns:a16="http://schemas.microsoft.com/office/drawing/2014/main" id="{8E1B0F57-E65C-6596-4F79-02FF2474B2ED}"/>
              </a:ext>
            </a:extLst>
          </p:cNvPr>
          <p:cNvSpPr txBox="1"/>
          <p:nvPr/>
        </p:nvSpPr>
        <p:spPr>
          <a:xfrm>
            <a:off x="6693146" y="253207"/>
            <a:ext cx="22444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Community</a:t>
            </a:r>
          </a:p>
        </p:txBody>
      </p:sp>
    </p:spTree>
    <p:extLst>
      <p:ext uri="{BB962C8B-B14F-4D97-AF65-F5344CB8AC3E}">
        <p14:creationId xmlns:p14="http://schemas.microsoft.com/office/powerpoint/2010/main" val="316089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620B-4E94-D9E9-9362-638A742ACEB2}"/>
              </a:ext>
            </a:extLst>
          </p:cNvPr>
          <p:cNvSpPr>
            <a:spLocks noGrp="1"/>
          </p:cNvSpPr>
          <p:nvPr>
            <p:ph type="title"/>
          </p:nvPr>
        </p:nvSpPr>
        <p:spPr>
          <a:xfrm>
            <a:off x="838200" y="150674"/>
            <a:ext cx="10515600" cy="1325563"/>
          </a:xfrm>
        </p:spPr>
        <p:txBody>
          <a:bodyPr/>
          <a:lstStyle/>
          <a:p>
            <a:pPr algn="ctr"/>
            <a:r>
              <a:rPr lang="en-GB" dirty="0"/>
              <a:t>SEND Centres of Excellence has given us a true head start on SEND Reform Planning</a:t>
            </a:r>
          </a:p>
        </p:txBody>
      </p:sp>
      <p:sp>
        <p:nvSpPr>
          <p:cNvPr id="3" name="Content Placeholder 2">
            <a:extLst>
              <a:ext uri="{FF2B5EF4-FFF2-40B4-BE49-F238E27FC236}">
                <a16:creationId xmlns:a16="http://schemas.microsoft.com/office/drawing/2014/main" id="{58A3E124-24A5-C1C1-87B9-8FBCEDC1ECD4}"/>
              </a:ext>
            </a:extLst>
          </p:cNvPr>
          <p:cNvSpPr>
            <a:spLocks noGrp="1"/>
          </p:cNvSpPr>
          <p:nvPr>
            <p:ph idx="1"/>
          </p:nvPr>
        </p:nvSpPr>
        <p:spPr>
          <a:xfrm>
            <a:off x="135832" y="1523309"/>
            <a:ext cx="3849757" cy="5281473"/>
          </a:xfrm>
          <a:solidFill>
            <a:schemeClr val="accent4">
              <a:lumMod val="40000"/>
              <a:lumOff val="60000"/>
            </a:schemeClr>
          </a:solidFill>
        </p:spPr>
        <p:txBody>
          <a:bodyPr>
            <a:noAutofit/>
          </a:bodyPr>
          <a:lstStyle/>
          <a:p>
            <a:r>
              <a:rPr lang="en-GB" sz="3200" dirty="0"/>
              <a:t>Ordinarily Available Provision</a:t>
            </a:r>
          </a:p>
          <a:p>
            <a:r>
              <a:rPr lang="en-GB" sz="3200" dirty="0"/>
              <a:t>Mid Cornwall Sufficiency Planning</a:t>
            </a:r>
          </a:p>
          <a:p>
            <a:r>
              <a:rPr lang="en-GB" sz="3200" dirty="0"/>
              <a:t>Inclusion Charter</a:t>
            </a:r>
          </a:p>
          <a:p>
            <a:r>
              <a:rPr lang="en-GB" sz="3200" dirty="0"/>
              <a:t>Peer Partnerships – including working with the NHS and experts at hand</a:t>
            </a:r>
          </a:p>
        </p:txBody>
      </p:sp>
      <p:sp>
        <p:nvSpPr>
          <p:cNvPr id="4" name="Content Placeholder 2">
            <a:extLst>
              <a:ext uri="{FF2B5EF4-FFF2-40B4-BE49-F238E27FC236}">
                <a16:creationId xmlns:a16="http://schemas.microsoft.com/office/drawing/2014/main" id="{61F00103-16B4-B838-8D45-C34DBB8D0B43}"/>
              </a:ext>
            </a:extLst>
          </p:cNvPr>
          <p:cNvSpPr txBox="1">
            <a:spLocks/>
          </p:cNvSpPr>
          <p:nvPr/>
        </p:nvSpPr>
        <p:spPr>
          <a:xfrm>
            <a:off x="4058481" y="1476237"/>
            <a:ext cx="7997687" cy="5328546"/>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t>Experts at Hand: Core Expectations</a:t>
            </a:r>
          </a:p>
          <a:p>
            <a:pPr marL="0" indent="0">
              <a:buNone/>
            </a:pPr>
            <a:r>
              <a:rPr lang="en-GB" sz="3200" dirty="0"/>
              <a:t>Clear delivery model with strong performance management</a:t>
            </a:r>
          </a:p>
          <a:p>
            <a:pPr marL="0" indent="0">
              <a:buNone/>
            </a:pPr>
            <a:r>
              <a:rPr lang="en-GB" sz="3200" dirty="0"/>
              <a:t>Decisions shaped by partners and local need</a:t>
            </a:r>
          </a:p>
          <a:p>
            <a:pPr marL="0" indent="0">
              <a:buNone/>
            </a:pPr>
            <a:r>
              <a:rPr lang="en-GB" sz="3200" dirty="0"/>
              <a:t>Integrated with existing SEND, health and AP services</a:t>
            </a:r>
          </a:p>
          <a:p>
            <a:pPr marL="0" indent="0">
              <a:buNone/>
            </a:pPr>
            <a:r>
              <a:rPr lang="en-GB" sz="3200" dirty="0"/>
              <a:t>Improved access to specialist expertise</a:t>
            </a:r>
          </a:p>
          <a:p>
            <a:pPr marL="0" indent="0">
              <a:buNone/>
            </a:pPr>
            <a:r>
              <a:rPr lang="en-GB" sz="3200" dirty="0"/>
              <a:t>Robust governance with a named SRO</a:t>
            </a:r>
          </a:p>
          <a:p>
            <a:pPr marL="0" indent="0">
              <a:buNone/>
            </a:pPr>
            <a:r>
              <a:rPr lang="en-GB" sz="3200" dirty="0"/>
              <a:t>Fair and consistent access for all settings</a:t>
            </a:r>
          </a:p>
        </p:txBody>
      </p:sp>
    </p:spTree>
    <p:extLst>
      <p:ext uri="{BB962C8B-B14F-4D97-AF65-F5344CB8AC3E}">
        <p14:creationId xmlns:p14="http://schemas.microsoft.com/office/powerpoint/2010/main" val="178989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C54C12-34CC-224F-A4AF-13391F5D9C7C}"/>
              </a:ext>
            </a:extLst>
          </p:cNvPr>
          <p:cNvPicPr>
            <a:picLocks noChangeAspect="1"/>
          </p:cNvPicPr>
          <p:nvPr/>
        </p:nvPicPr>
        <p:blipFill>
          <a:blip r:embed="rId3"/>
          <a:stretch>
            <a:fillRect/>
          </a:stretch>
        </p:blipFill>
        <p:spPr>
          <a:xfrm>
            <a:off x="1885557" y="65812"/>
            <a:ext cx="8420885" cy="6726376"/>
          </a:xfrm>
          <a:prstGeom prst="rect">
            <a:avLst/>
          </a:prstGeom>
        </p:spPr>
      </p:pic>
    </p:spTree>
    <p:extLst>
      <p:ext uri="{BB962C8B-B14F-4D97-AF65-F5344CB8AC3E}">
        <p14:creationId xmlns:p14="http://schemas.microsoft.com/office/powerpoint/2010/main" val="296270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F5137-5BAA-C5C9-C13F-269507D222B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6677C03-FB5B-59C6-81E2-4EA4FB15141B}"/>
              </a:ext>
            </a:extLst>
          </p:cNvPr>
          <p:cNvSpPr/>
          <p:nvPr/>
        </p:nvSpPr>
        <p:spPr>
          <a:xfrm>
            <a:off x="0" y="0"/>
            <a:ext cx="12226184" cy="6858000"/>
          </a:xfrm>
          <a:prstGeom prst="rect">
            <a:avLst/>
          </a:prstGeom>
          <a:solidFill>
            <a:srgbClr val="FCF2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grpSp>
        <p:nvGrpSpPr>
          <p:cNvPr id="23" name="Group 22">
            <a:extLst>
              <a:ext uri="{FF2B5EF4-FFF2-40B4-BE49-F238E27FC236}">
                <a16:creationId xmlns:a16="http://schemas.microsoft.com/office/drawing/2014/main" id="{1AA4CF71-4B7C-0576-225F-76CC416B62FA}"/>
              </a:ext>
            </a:extLst>
          </p:cNvPr>
          <p:cNvGrpSpPr/>
          <p:nvPr/>
        </p:nvGrpSpPr>
        <p:grpSpPr>
          <a:xfrm rot="2101465">
            <a:off x="6705035" y="5149630"/>
            <a:ext cx="4528749" cy="697610"/>
            <a:chOff x="437360" y="2451644"/>
            <a:chExt cx="11317279" cy="1743318"/>
          </a:xfrm>
        </p:grpSpPr>
        <p:pic>
          <p:nvPicPr>
            <p:cNvPr id="24" name="Picture 23" descr="A black line on a gray background&#10;&#10;AI-generated content may be incorrect.">
              <a:extLst>
                <a:ext uri="{FF2B5EF4-FFF2-40B4-BE49-F238E27FC236}">
                  <a16:creationId xmlns:a16="http://schemas.microsoft.com/office/drawing/2014/main" id="{0086A5DC-B416-19BC-5192-4858649D2C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90" b="88525" l="1936" r="98148">
                          <a14:foregroundMark x1="16751" y1="63934" x2="16751" y2="63934"/>
                          <a14:foregroundMark x1="18519" y1="57923" x2="27357" y2="42623"/>
                          <a14:foregroundMark x1="40152" y1="62842" x2="48822" y2="65574"/>
                          <a14:foregroundMark x1="48822" y1="65574" x2="49411" y2="63934"/>
                          <a14:foregroundMark x1="56902" y1="42623" x2="64310" y2="57377"/>
                          <a14:foregroundMark x1="64310" y1="57377" x2="64310" y2="57377"/>
                          <a14:foregroundMark x1="69444" y1="68852" x2="79461" y2="53005"/>
                          <a14:foregroundMark x1="79461" y1="53005" x2="79882" y2="51366"/>
                          <a14:foregroundMark x1="85101" y1="43169" x2="93013" y2="46448"/>
                          <a14:foregroundMark x1="95791" y1="60109" x2="98316" y2="65574"/>
                          <a14:foregroundMark x1="14478" y1="64481" x2="7576" y2="55738"/>
                          <a14:foregroundMark x1="7576" y1="55738" x2="5892" y2="49727"/>
                          <a14:foregroundMark x1="3199" y1="40984" x2="1936" y2="31694"/>
                        </a14:backgroundRemoval>
                      </a14:imgEffect>
                    </a14:imgLayer>
                  </a14:imgProps>
                </a:ext>
              </a:extLst>
            </a:blip>
            <a:stretch>
              <a:fillRect/>
            </a:stretch>
          </p:blipFill>
          <p:spPr>
            <a:xfrm>
              <a:off x="437360" y="2451644"/>
              <a:ext cx="11317279" cy="1743318"/>
            </a:xfrm>
            <a:prstGeom prst="rect">
              <a:avLst/>
            </a:prstGeom>
          </p:spPr>
        </p:pic>
        <p:sp>
          <p:nvSpPr>
            <p:cNvPr id="25" name="Free-form: Shape 24">
              <a:extLst>
                <a:ext uri="{FF2B5EF4-FFF2-40B4-BE49-F238E27FC236}">
                  <a16:creationId xmlns:a16="http://schemas.microsoft.com/office/drawing/2014/main" id="{2FC423B3-5360-C046-D9A8-9C2F5743F06A}"/>
                </a:ext>
              </a:extLst>
            </p:cNvPr>
            <p:cNvSpPr/>
            <p:nvPr/>
          </p:nvSpPr>
          <p:spPr>
            <a:xfrm>
              <a:off x="566928" y="2967724"/>
              <a:ext cx="11118068" cy="699019"/>
            </a:xfrm>
            <a:custGeom>
              <a:avLst/>
              <a:gdLst>
                <a:gd name="csX0" fmla="*/ 0 w 10762488"/>
                <a:gd name="csY0" fmla="*/ 9146 h 676663"/>
                <a:gd name="csX1" fmla="*/ 1554480 w 10762488"/>
                <a:gd name="csY1" fmla="*/ 676658 h 676663"/>
                <a:gd name="csX2" fmla="*/ 3090672 w 10762488"/>
                <a:gd name="csY2" fmla="*/ 2 h 676663"/>
                <a:gd name="csX3" fmla="*/ 4617720 w 10762488"/>
                <a:gd name="csY3" fmla="*/ 667514 h 676663"/>
                <a:gd name="csX4" fmla="*/ 6144768 w 10762488"/>
                <a:gd name="csY4" fmla="*/ 9146 h 676663"/>
                <a:gd name="csX5" fmla="*/ 7680960 w 10762488"/>
                <a:gd name="csY5" fmla="*/ 667514 h 676663"/>
                <a:gd name="csX6" fmla="*/ 9217152 w 10762488"/>
                <a:gd name="csY6" fmla="*/ 9146 h 676663"/>
                <a:gd name="csX7" fmla="*/ 10762488 w 10762488"/>
                <a:gd name="csY7" fmla="*/ 667514 h 676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762488" h="676663">
                  <a:moveTo>
                    <a:pt x="0" y="9146"/>
                  </a:moveTo>
                  <a:cubicBezTo>
                    <a:pt x="519684" y="343664"/>
                    <a:pt x="1039368" y="678182"/>
                    <a:pt x="1554480" y="676658"/>
                  </a:cubicBezTo>
                  <a:cubicBezTo>
                    <a:pt x="2069592" y="675134"/>
                    <a:pt x="2580132" y="1526"/>
                    <a:pt x="3090672" y="2"/>
                  </a:cubicBezTo>
                  <a:cubicBezTo>
                    <a:pt x="3601212" y="-1522"/>
                    <a:pt x="4108704" y="665990"/>
                    <a:pt x="4617720" y="667514"/>
                  </a:cubicBezTo>
                  <a:cubicBezTo>
                    <a:pt x="5126736" y="669038"/>
                    <a:pt x="5634228" y="9146"/>
                    <a:pt x="6144768" y="9146"/>
                  </a:cubicBezTo>
                  <a:cubicBezTo>
                    <a:pt x="6655308" y="9146"/>
                    <a:pt x="7168896" y="667514"/>
                    <a:pt x="7680960" y="667514"/>
                  </a:cubicBezTo>
                  <a:cubicBezTo>
                    <a:pt x="8193024" y="667514"/>
                    <a:pt x="8703564" y="9146"/>
                    <a:pt x="9217152" y="9146"/>
                  </a:cubicBezTo>
                  <a:cubicBezTo>
                    <a:pt x="9730740" y="9146"/>
                    <a:pt x="10246614" y="338330"/>
                    <a:pt x="10762488" y="667514"/>
                  </a:cubicBezTo>
                </a:path>
              </a:pathLst>
            </a:custGeom>
            <a:noFill/>
            <a:ln>
              <a:solidFill>
                <a:schemeClr val="accent5"/>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grpSp>
      <p:grpSp>
        <p:nvGrpSpPr>
          <p:cNvPr id="10" name="Group 9">
            <a:extLst>
              <a:ext uri="{FF2B5EF4-FFF2-40B4-BE49-F238E27FC236}">
                <a16:creationId xmlns:a16="http://schemas.microsoft.com/office/drawing/2014/main" id="{21817A8B-0FE4-018A-FFA0-74A1D429C7BA}"/>
              </a:ext>
            </a:extLst>
          </p:cNvPr>
          <p:cNvGrpSpPr/>
          <p:nvPr/>
        </p:nvGrpSpPr>
        <p:grpSpPr>
          <a:xfrm>
            <a:off x="9521010" y="1621036"/>
            <a:ext cx="4528749" cy="697610"/>
            <a:chOff x="437360" y="2451644"/>
            <a:chExt cx="11317279" cy="1743318"/>
          </a:xfrm>
        </p:grpSpPr>
        <p:pic>
          <p:nvPicPr>
            <p:cNvPr id="11" name="Picture 10" descr="A black line on a gray background&#10;&#10;AI-generated content may be incorrect.">
              <a:extLst>
                <a:ext uri="{FF2B5EF4-FFF2-40B4-BE49-F238E27FC236}">
                  <a16:creationId xmlns:a16="http://schemas.microsoft.com/office/drawing/2014/main" id="{A6EEB8BE-810D-3DF2-EDBE-84F18B315E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90" b="88525" l="1936" r="98148">
                          <a14:foregroundMark x1="16751" y1="63934" x2="16751" y2="63934"/>
                          <a14:foregroundMark x1="18519" y1="57923" x2="27357" y2="42623"/>
                          <a14:foregroundMark x1="40152" y1="62842" x2="48822" y2="65574"/>
                          <a14:foregroundMark x1="48822" y1="65574" x2="49411" y2="63934"/>
                          <a14:foregroundMark x1="56902" y1="42623" x2="64310" y2="57377"/>
                          <a14:foregroundMark x1="64310" y1="57377" x2="64310" y2="57377"/>
                          <a14:foregroundMark x1="69444" y1="68852" x2="79461" y2="53005"/>
                          <a14:foregroundMark x1="79461" y1="53005" x2="79882" y2="51366"/>
                          <a14:foregroundMark x1="85101" y1="43169" x2="93013" y2="46448"/>
                          <a14:foregroundMark x1="95791" y1="60109" x2="98316" y2="65574"/>
                          <a14:foregroundMark x1="14478" y1="64481" x2="7576" y2="55738"/>
                          <a14:foregroundMark x1="7576" y1="55738" x2="5892" y2="49727"/>
                          <a14:foregroundMark x1="3199" y1="40984" x2="1936" y2="31694"/>
                        </a14:backgroundRemoval>
                      </a14:imgEffect>
                    </a14:imgLayer>
                  </a14:imgProps>
                </a:ext>
              </a:extLst>
            </a:blip>
            <a:stretch>
              <a:fillRect/>
            </a:stretch>
          </p:blipFill>
          <p:spPr>
            <a:xfrm>
              <a:off x="437360" y="2451644"/>
              <a:ext cx="11317279" cy="1743318"/>
            </a:xfrm>
            <a:prstGeom prst="rect">
              <a:avLst/>
            </a:prstGeom>
          </p:spPr>
        </p:pic>
        <p:sp>
          <p:nvSpPr>
            <p:cNvPr id="12" name="Free-form: Shape 11">
              <a:extLst>
                <a:ext uri="{FF2B5EF4-FFF2-40B4-BE49-F238E27FC236}">
                  <a16:creationId xmlns:a16="http://schemas.microsoft.com/office/drawing/2014/main" id="{C4578D81-784E-283E-7BF2-BCDCEE81E06B}"/>
                </a:ext>
              </a:extLst>
            </p:cNvPr>
            <p:cNvSpPr/>
            <p:nvPr/>
          </p:nvSpPr>
          <p:spPr>
            <a:xfrm>
              <a:off x="566928" y="2967724"/>
              <a:ext cx="11118068" cy="699019"/>
            </a:xfrm>
            <a:custGeom>
              <a:avLst/>
              <a:gdLst>
                <a:gd name="csX0" fmla="*/ 0 w 10762488"/>
                <a:gd name="csY0" fmla="*/ 9146 h 676663"/>
                <a:gd name="csX1" fmla="*/ 1554480 w 10762488"/>
                <a:gd name="csY1" fmla="*/ 676658 h 676663"/>
                <a:gd name="csX2" fmla="*/ 3090672 w 10762488"/>
                <a:gd name="csY2" fmla="*/ 2 h 676663"/>
                <a:gd name="csX3" fmla="*/ 4617720 w 10762488"/>
                <a:gd name="csY3" fmla="*/ 667514 h 676663"/>
                <a:gd name="csX4" fmla="*/ 6144768 w 10762488"/>
                <a:gd name="csY4" fmla="*/ 9146 h 676663"/>
                <a:gd name="csX5" fmla="*/ 7680960 w 10762488"/>
                <a:gd name="csY5" fmla="*/ 667514 h 676663"/>
                <a:gd name="csX6" fmla="*/ 9217152 w 10762488"/>
                <a:gd name="csY6" fmla="*/ 9146 h 676663"/>
                <a:gd name="csX7" fmla="*/ 10762488 w 10762488"/>
                <a:gd name="csY7" fmla="*/ 667514 h 676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762488" h="676663">
                  <a:moveTo>
                    <a:pt x="0" y="9146"/>
                  </a:moveTo>
                  <a:cubicBezTo>
                    <a:pt x="519684" y="343664"/>
                    <a:pt x="1039368" y="678182"/>
                    <a:pt x="1554480" y="676658"/>
                  </a:cubicBezTo>
                  <a:cubicBezTo>
                    <a:pt x="2069592" y="675134"/>
                    <a:pt x="2580132" y="1526"/>
                    <a:pt x="3090672" y="2"/>
                  </a:cubicBezTo>
                  <a:cubicBezTo>
                    <a:pt x="3601212" y="-1522"/>
                    <a:pt x="4108704" y="665990"/>
                    <a:pt x="4617720" y="667514"/>
                  </a:cubicBezTo>
                  <a:cubicBezTo>
                    <a:pt x="5126736" y="669038"/>
                    <a:pt x="5634228" y="9146"/>
                    <a:pt x="6144768" y="9146"/>
                  </a:cubicBezTo>
                  <a:cubicBezTo>
                    <a:pt x="6655308" y="9146"/>
                    <a:pt x="7168896" y="667514"/>
                    <a:pt x="7680960" y="667514"/>
                  </a:cubicBezTo>
                  <a:cubicBezTo>
                    <a:pt x="8193024" y="667514"/>
                    <a:pt x="8703564" y="9146"/>
                    <a:pt x="9217152" y="9146"/>
                  </a:cubicBezTo>
                  <a:cubicBezTo>
                    <a:pt x="9730740" y="9146"/>
                    <a:pt x="10246614" y="338330"/>
                    <a:pt x="10762488" y="667514"/>
                  </a:cubicBezTo>
                </a:path>
              </a:pathLst>
            </a:custGeom>
            <a:noFill/>
            <a:ln>
              <a:solidFill>
                <a:schemeClr val="accent5"/>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grpSp>
      <p:grpSp>
        <p:nvGrpSpPr>
          <p:cNvPr id="13" name="Group 12">
            <a:extLst>
              <a:ext uri="{FF2B5EF4-FFF2-40B4-BE49-F238E27FC236}">
                <a16:creationId xmlns:a16="http://schemas.microsoft.com/office/drawing/2014/main" id="{77A561ED-9F11-3F66-D606-FA6E010B395B}"/>
              </a:ext>
            </a:extLst>
          </p:cNvPr>
          <p:cNvGrpSpPr/>
          <p:nvPr/>
        </p:nvGrpSpPr>
        <p:grpSpPr>
          <a:xfrm rot="8121271" flipV="1">
            <a:off x="6640846" y="4481664"/>
            <a:ext cx="4329292" cy="697610"/>
            <a:chOff x="437360" y="2451645"/>
            <a:chExt cx="10818839" cy="1743318"/>
          </a:xfrm>
        </p:grpSpPr>
        <p:pic>
          <p:nvPicPr>
            <p:cNvPr id="14" name="Picture 13" descr="A black line on a gray background&#10;&#10;AI-generated content may be incorrect.">
              <a:extLst>
                <a:ext uri="{FF2B5EF4-FFF2-40B4-BE49-F238E27FC236}">
                  <a16:creationId xmlns:a16="http://schemas.microsoft.com/office/drawing/2014/main" id="{40BA34DB-43B3-49CA-7F8B-881C6BA312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90" b="88525" l="1936" r="98148">
                          <a14:foregroundMark x1="16751" y1="63934" x2="16751" y2="63934"/>
                          <a14:foregroundMark x1="18519" y1="57923" x2="27357" y2="42623"/>
                          <a14:foregroundMark x1="40152" y1="62842" x2="48822" y2="65574"/>
                          <a14:foregroundMark x1="48822" y1="65574" x2="49411" y2="63934"/>
                          <a14:foregroundMark x1="56902" y1="42623" x2="64310" y2="57377"/>
                          <a14:foregroundMark x1="64310" y1="57377" x2="64310" y2="57377"/>
                          <a14:foregroundMark x1="69444" y1="68852" x2="79461" y2="53005"/>
                          <a14:foregroundMark x1="79461" y1="53005" x2="79882" y2="51366"/>
                          <a14:foregroundMark x1="85101" y1="43169" x2="93013" y2="46448"/>
                          <a14:foregroundMark x1="95791" y1="60109" x2="98316" y2="65574"/>
                          <a14:foregroundMark x1="14478" y1="64481" x2="7576" y2="55738"/>
                          <a14:foregroundMark x1="7576" y1="55738" x2="5892" y2="49727"/>
                          <a14:foregroundMark x1="3199" y1="40984" x2="1936" y2="31694"/>
                        </a14:backgroundRemoval>
                      </a14:imgEffect>
                    </a14:imgLayer>
                  </a14:imgProps>
                </a:ext>
              </a:extLst>
            </a:blip>
            <a:srcRect r="76048"/>
            <a:stretch>
              <a:fillRect/>
            </a:stretch>
          </p:blipFill>
          <p:spPr>
            <a:xfrm>
              <a:off x="437360" y="2451645"/>
              <a:ext cx="2710680" cy="1743318"/>
            </a:xfrm>
            <a:prstGeom prst="rect">
              <a:avLst/>
            </a:prstGeom>
          </p:spPr>
        </p:pic>
        <p:sp>
          <p:nvSpPr>
            <p:cNvPr id="16" name="Free-form: Shape 15">
              <a:extLst>
                <a:ext uri="{FF2B5EF4-FFF2-40B4-BE49-F238E27FC236}">
                  <a16:creationId xmlns:a16="http://schemas.microsoft.com/office/drawing/2014/main" id="{E381FD0C-63C8-5C66-DABE-F713E489A2AB}"/>
                </a:ext>
              </a:extLst>
            </p:cNvPr>
            <p:cNvSpPr/>
            <p:nvPr/>
          </p:nvSpPr>
          <p:spPr>
            <a:xfrm>
              <a:off x="566929" y="2967722"/>
              <a:ext cx="10689270" cy="699019"/>
            </a:xfrm>
            <a:custGeom>
              <a:avLst/>
              <a:gdLst>
                <a:gd name="csX0" fmla="*/ 0 w 10762488"/>
                <a:gd name="csY0" fmla="*/ 9146 h 676663"/>
                <a:gd name="csX1" fmla="*/ 1554480 w 10762488"/>
                <a:gd name="csY1" fmla="*/ 676658 h 676663"/>
                <a:gd name="csX2" fmla="*/ 3090672 w 10762488"/>
                <a:gd name="csY2" fmla="*/ 2 h 676663"/>
                <a:gd name="csX3" fmla="*/ 4617720 w 10762488"/>
                <a:gd name="csY3" fmla="*/ 667514 h 676663"/>
                <a:gd name="csX4" fmla="*/ 6144768 w 10762488"/>
                <a:gd name="csY4" fmla="*/ 9146 h 676663"/>
                <a:gd name="csX5" fmla="*/ 7680960 w 10762488"/>
                <a:gd name="csY5" fmla="*/ 667514 h 676663"/>
                <a:gd name="csX6" fmla="*/ 9217152 w 10762488"/>
                <a:gd name="csY6" fmla="*/ 9146 h 676663"/>
                <a:gd name="csX7" fmla="*/ 10762488 w 10762488"/>
                <a:gd name="csY7" fmla="*/ 667514 h 676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762488" h="676663">
                  <a:moveTo>
                    <a:pt x="0" y="9146"/>
                  </a:moveTo>
                  <a:cubicBezTo>
                    <a:pt x="519684" y="343664"/>
                    <a:pt x="1039368" y="678182"/>
                    <a:pt x="1554480" y="676658"/>
                  </a:cubicBezTo>
                  <a:cubicBezTo>
                    <a:pt x="2069592" y="675134"/>
                    <a:pt x="2580132" y="1526"/>
                    <a:pt x="3090672" y="2"/>
                  </a:cubicBezTo>
                  <a:cubicBezTo>
                    <a:pt x="3601212" y="-1522"/>
                    <a:pt x="4108704" y="665990"/>
                    <a:pt x="4617720" y="667514"/>
                  </a:cubicBezTo>
                  <a:cubicBezTo>
                    <a:pt x="5126736" y="669038"/>
                    <a:pt x="5634228" y="9146"/>
                    <a:pt x="6144768" y="9146"/>
                  </a:cubicBezTo>
                  <a:cubicBezTo>
                    <a:pt x="6655308" y="9146"/>
                    <a:pt x="7168896" y="667514"/>
                    <a:pt x="7680960" y="667514"/>
                  </a:cubicBezTo>
                  <a:cubicBezTo>
                    <a:pt x="8193024" y="667514"/>
                    <a:pt x="8703564" y="9146"/>
                    <a:pt x="9217152" y="9146"/>
                  </a:cubicBezTo>
                  <a:cubicBezTo>
                    <a:pt x="9730740" y="9146"/>
                    <a:pt x="10246614" y="338330"/>
                    <a:pt x="10762488" y="667514"/>
                  </a:cubicBezTo>
                </a:path>
              </a:pathLst>
            </a:custGeom>
            <a:noFill/>
            <a:ln>
              <a:solidFill>
                <a:schemeClr val="accent5"/>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grpSp>
      <p:grpSp>
        <p:nvGrpSpPr>
          <p:cNvPr id="4" name="Group 3">
            <a:extLst>
              <a:ext uri="{FF2B5EF4-FFF2-40B4-BE49-F238E27FC236}">
                <a16:creationId xmlns:a16="http://schemas.microsoft.com/office/drawing/2014/main" id="{42B9433B-B2A0-6B53-86AB-0D03B5FF82DB}"/>
              </a:ext>
            </a:extLst>
          </p:cNvPr>
          <p:cNvGrpSpPr/>
          <p:nvPr/>
        </p:nvGrpSpPr>
        <p:grpSpPr>
          <a:xfrm rot="2576111">
            <a:off x="6390707" y="3368354"/>
            <a:ext cx="4329292" cy="697610"/>
            <a:chOff x="437360" y="2451645"/>
            <a:chExt cx="10818839" cy="1743318"/>
          </a:xfrm>
        </p:grpSpPr>
        <p:pic>
          <p:nvPicPr>
            <p:cNvPr id="8" name="Picture 7" descr="A black line on a gray background&#10;&#10;AI-generated content may be incorrect.">
              <a:extLst>
                <a:ext uri="{FF2B5EF4-FFF2-40B4-BE49-F238E27FC236}">
                  <a16:creationId xmlns:a16="http://schemas.microsoft.com/office/drawing/2014/main" id="{941F2895-FE45-8E0D-C5E2-C7CE6DDC00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90" b="88525" l="1936" r="98148">
                          <a14:foregroundMark x1="16751" y1="63934" x2="16751" y2="63934"/>
                          <a14:foregroundMark x1="18519" y1="57923" x2="27357" y2="42623"/>
                          <a14:foregroundMark x1="40152" y1="62842" x2="48822" y2="65574"/>
                          <a14:foregroundMark x1="48822" y1="65574" x2="49411" y2="63934"/>
                          <a14:foregroundMark x1="56902" y1="42623" x2="64310" y2="57377"/>
                          <a14:foregroundMark x1="64310" y1="57377" x2="64310" y2="57377"/>
                          <a14:foregroundMark x1="69444" y1="68852" x2="79461" y2="53005"/>
                          <a14:foregroundMark x1="79461" y1="53005" x2="79882" y2="51366"/>
                          <a14:foregroundMark x1="85101" y1="43169" x2="93013" y2="46448"/>
                          <a14:foregroundMark x1="95791" y1="60109" x2="98316" y2="65574"/>
                          <a14:foregroundMark x1="14478" y1="64481" x2="7576" y2="55738"/>
                          <a14:foregroundMark x1="7576" y1="55738" x2="5892" y2="49727"/>
                          <a14:foregroundMark x1="3199" y1="40984" x2="1936" y2="31694"/>
                        </a14:backgroundRemoval>
                      </a14:imgEffect>
                    </a14:imgLayer>
                  </a14:imgProps>
                </a:ext>
              </a:extLst>
            </a:blip>
            <a:srcRect r="76048"/>
            <a:stretch>
              <a:fillRect/>
            </a:stretch>
          </p:blipFill>
          <p:spPr>
            <a:xfrm>
              <a:off x="437360" y="2451645"/>
              <a:ext cx="2710680" cy="1743318"/>
            </a:xfrm>
            <a:prstGeom prst="rect">
              <a:avLst/>
            </a:prstGeom>
          </p:spPr>
        </p:pic>
        <p:sp>
          <p:nvSpPr>
            <p:cNvPr id="9" name="Free-form: Shape 8">
              <a:extLst>
                <a:ext uri="{FF2B5EF4-FFF2-40B4-BE49-F238E27FC236}">
                  <a16:creationId xmlns:a16="http://schemas.microsoft.com/office/drawing/2014/main" id="{DF018748-1415-E767-D8C7-8BF3D2A39903}"/>
                </a:ext>
              </a:extLst>
            </p:cNvPr>
            <p:cNvSpPr/>
            <p:nvPr/>
          </p:nvSpPr>
          <p:spPr>
            <a:xfrm>
              <a:off x="566929" y="2967722"/>
              <a:ext cx="10689270" cy="699019"/>
            </a:xfrm>
            <a:custGeom>
              <a:avLst/>
              <a:gdLst>
                <a:gd name="csX0" fmla="*/ 0 w 10762488"/>
                <a:gd name="csY0" fmla="*/ 9146 h 676663"/>
                <a:gd name="csX1" fmla="*/ 1554480 w 10762488"/>
                <a:gd name="csY1" fmla="*/ 676658 h 676663"/>
                <a:gd name="csX2" fmla="*/ 3090672 w 10762488"/>
                <a:gd name="csY2" fmla="*/ 2 h 676663"/>
                <a:gd name="csX3" fmla="*/ 4617720 w 10762488"/>
                <a:gd name="csY3" fmla="*/ 667514 h 676663"/>
                <a:gd name="csX4" fmla="*/ 6144768 w 10762488"/>
                <a:gd name="csY4" fmla="*/ 9146 h 676663"/>
                <a:gd name="csX5" fmla="*/ 7680960 w 10762488"/>
                <a:gd name="csY5" fmla="*/ 667514 h 676663"/>
                <a:gd name="csX6" fmla="*/ 9217152 w 10762488"/>
                <a:gd name="csY6" fmla="*/ 9146 h 676663"/>
                <a:gd name="csX7" fmla="*/ 10762488 w 10762488"/>
                <a:gd name="csY7" fmla="*/ 667514 h 676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762488" h="676663">
                  <a:moveTo>
                    <a:pt x="0" y="9146"/>
                  </a:moveTo>
                  <a:cubicBezTo>
                    <a:pt x="519684" y="343664"/>
                    <a:pt x="1039368" y="678182"/>
                    <a:pt x="1554480" y="676658"/>
                  </a:cubicBezTo>
                  <a:cubicBezTo>
                    <a:pt x="2069592" y="675134"/>
                    <a:pt x="2580132" y="1526"/>
                    <a:pt x="3090672" y="2"/>
                  </a:cubicBezTo>
                  <a:cubicBezTo>
                    <a:pt x="3601212" y="-1522"/>
                    <a:pt x="4108704" y="665990"/>
                    <a:pt x="4617720" y="667514"/>
                  </a:cubicBezTo>
                  <a:cubicBezTo>
                    <a:pt x="5126736" y="669038"/>
                    <a:pt x="5634228" y="9146"/>
                    <a:pt x="6144768" y="9146"/>
                  </a:cubicBezTo>
                  <a:cubicBezTo>
                    <a:pt x="6655308" y="9146"/>
                    <a:pt x="7168896" y="667514"/>
                    <a:pt x="7680960" y="667514"/>
                  </a:cubicBezTo>
                  <a:cubicBezTo>
                    <a:pt x="8193024" y="667514"/>
                    <a:pt x="8703564" y="9146"/>
                    <a:pt x="9217152" y="9146"/>
                  </a:cubicBezTo>
                  <a:cubicBezTo>
                    <a:pt x="9730740" y="9146"/>
                    <a:pt x="10246614" y="338330"/>
                    <a:pt x="10762488" y="667514"/>
                  </a:cubicBezTo>
                </a:path>
              </a:pathLst>
            </a:custGeom>
            <a:noFill/>
            <a:ln>
              <a:solidFill>
                <a:schemeClr val="accent5"/>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grpSp>
      <p:sp>
        <p:nvSpPr>
          <p:cNvPr id="3" name="TextBox 2">
            <a:extLst>
              <a:ext uri="{FF2B5EF4-FFF2-40B4-BE49-F238E27FC236}">
                <a16:creationId xmlns:a16="http://schemas.microsoft.com/office/drawing/2014/main" id="{6E83BBE7-5B3B-0B3C-5BE0-C0E7923EDEF6}"/>
              </a:ext>
            </a:extLst>
          </p:cNvPr>
          <p:cNvSpPr txBox="1"/>
          <p:nvPr/>
        </p:nvSpPr>
        <p:spPr>
          <a:xfrm>
            <a:off x="1887134" y="1005620"/>
            <a:ext cx="8259372" cy="323165"/>
          </a:xfrm>
          <a:prstGeom prst="rect">
            <a:avLst/>
          </a:prstGeom>
          <a:noFill/>
        </p:spPr>
        <p:txBody>
          <a:bodyPr wrap="square">
            <a:spAutoFit/>
          </a:bodyPr>
          <a:lstStyle/>
          <a:p>
            <a:pPr defTabSz="685800">
              <a:defRPr/>
            </a:pPr>
            <a:r>
              <a:rPr lang="en-GB" sz="1500" b="1" dirty="0">
                <a:solidFill>
                  <a:srgbClr val="A02B93"/>
                </a:solidFill>
                <a:latin typeface="Aptos Display" panose="020F0302020204030204"/>
              </a:rPr>
              <a:t>SEND Reform – </a:t>
            </a:r>
            <a:r>
              <a:rPr lang="en-GB" sz="1500" dirty="0">
                <a:solidFill>
                  <a:prstClr val="black"/>
                </a:solidFill>
                <a:latin typeface="Aptos Display" panose="020F0302020204030204"/>
              </a:rPr>
              <a:t>The school cluster &amp; what gets better for children</a:t>
            </a:r>
          </a:p>
        </p:txBody>
      </p:sp>
      <p:sp>
        <p:nvSpPr>
          <p:cNvPr id="127" name="TextBox 126">
            <a:extLst>
              <a:ext uri="{FF2B5EF4-FFF2-40B4-BE49-F238E27FC236}">
                <a16:creationId xmlns:a16="http://schemas.microsoft.com/office/drawing/2014/main" id="{6F099A17-9AE8-EF56-E1B5-293D88C78F14}"/>
              </a:ext>
            </a:extLst>
          </p:cNvPr>
          <p:cNvSpPr txBox="1"/>
          <p:nvPr/>
        </p:nvSpPr>
        <p:spPr>
          <a:xfrm>
            <a:off x="9721700" y="1453528"/>
            <a:ext cx="845521"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900">
                <a:solidFill>
                  <a:srgbClr val="A02B93"/>
                </a:solidFill>
                <a:latin typeface="Aptos" panose="020B0004020202020204"/>
              </a:rPr>
              <a:t>EARLY YEARS</a:t>
            </a:r>
            <a:endParaRPr lang="en-GB" sz="900" b="0">
              <a:solidFill>
                <a:srgbClr val="A02B93"/>
              </a:solidFill>
              <a:latin typeface="Aptos" panose="020B0004020202020204"/>
            </a:endParaRPr>
          </a:p>
        </p:txBody>
      </p:sp>
      <p:sp>
        <p:nvSpPr>
          <p:cNvPr id="128" name="TextBox 127">
            <a:extLst>
              <a:ext uri="{FF2B5EF4-FFF2-40B4-BE49-F238E27FC236}">
                <a16:creationId xmlns:a16="http://schemas.microsoft.com/office/drawing/2014/main" id="{63440BB4-0CBE-9815-022F-92F07E63DC68}"/>
              </a:ext>
            </a:extLst>
          </p:cNvPr>
          <p:cNvSpPr txBox="1"/>
          <p:nvPr/>
        </p:nvSpPr>
        <p:spPr>
          <a:xfrm>
            <a:off x="6917855" y="1506403"/>
            <a:ext cx="2815916" cy="789329"/>
          </a:xfrm>
          <a:prstGeom prst="roundRect">
            <a:avLst>
              <a:gd name="adj" fmla="val 12606"/>
            </a:avLst>
          </a:prstGeom>
          <a:solidFill>
            <a:schemeClr val="bg1"/>
          </a:solidFill>
          <a:ln w="19050" cap="flat" cmpd="sng" algn="ctr">
            <a:solidFill>
              <a:schemeClr val="accent5"/>
            </a:solidFill>
            <a:prstDash val="solid"/>
            <a:miter lim="800000"/>
          </a:ln>
          <a:effectLst>
            <a:outerShdw blurRad="50800" dist="38100" dir="2700000" algn="tl" rotWithShape="0">
              <a:prstClr val="black">
                <a:alpha val="40000"/>
              </a:prstClr>
            </a:outerShdw>
          </a:effectLst>
        </p:spPr>
        <p:txBody>
          <a:bodyPr rtlCol="0" anchor="ctr"/>
          <a:lstStyle>
            <a:defPPr>
              <a:defRPr lang="en-GB"/>
            </a:defPPr>
            <a:lvl1pPr>
              <a:buNone/>
              <a:defRPr sz="1200" b="1"/>
            </a:lvl1pPr>
          </a:lstStyle>
          <a:p>
            <a:pPr algn="ctr" defTabSz="685800">
              <a:defRPr/>
            </a:pPr>
            <a:r>
              <a:rPr lang="en-GB" sz="900" b="0">
                <a:solidFill>
                  <a:prstClr val="black"/>
                </a:solidFill>
                <a:latin typeface="Aptos" panose="020B0004020202020204"/>
              </a:rPr>
              <a:t>Needs or developmental delays are identified </a:t>
            </a:r>
            <a:r>
              <a:rPr lang="en-GB" sz="900">
                <a:solidFill>
                  <a:srgbClr val="A02B93"/>
                </a:solidFill>
                <a:latin typeface="Aptos" panose="020B0004020202020204"/>
              </a:rPr>
              <a:t>early and supported within weeks</a:t>
            </a:r>
            <a:r>
              <a:rPr lang="en-GB" sz="900" b="0">
                <a:solidFill>
                  <a:prstClr val="black"/>
                </a:solidFill>
                <a:latin typeface="Aptos" panose="020B0004020202020204"/>
              </a:rPr>
              <a:t>. Children arrive at Reception </a:t>
            </a:r>
            <a:r>
              <a:rPr lang="en-GB" sz="900">
                <a:solidFill>
                  <a:srgbClr val="A02B93"/>
                </a:solidFill>
                <a:latin typeface="Aptos" panose="020B0004020202020204"/>
              </a:rPr>
              <a:t>ready to learn</a:t>
            </a:r>
            <a:r>
              <a:rPr lang="en-GB" sz="900">
                <a:solidFill>
                  <a:prstClr val="black"/>
                </a:solidFill>
                <a:latin typeface="Aptos" panose="020B0004020202020204"/>
              </a:rPr>
              <a:t>, </a:t>
            </a:r>
            <a:r>
              <a:rPr lang="en-GB" sz="900" b="0">
                <a:solidFill>
                  <a:prstClr val="black"/>
                </a:solidFill>
                <a:latin typeface="Aptos" panose="020B0004020202020204"/>
              </a:rPr>
              <a:t>with </a:t>
            </a:r>
            <a:r>
              <a:rPr lang="en-GB" sz="900">
                <a:solidFill>
                  <a:srgbClr val="A02B93"/>
                </a:solidFill>
                <a:latin typeface="Aptos" panose="020B0004020202020204"/>
              </a:rPr>
              <a:t>support already in place</a:t>
            </a:r>
            <a:r>
              <a:rPr lang="en-GB" sz="900" b="0">
                <a:solidFill>
                  <a:prstClr val="black"/>
                </a:solidFill>
                <a:latin typeface="Aptos" panose="020B0004020202020204"/>
              </a:rPr>
              <a:t>. Families </a:t>
            </a:r>
            <a:r>
              <a:rPr lang="en-GB" sz="900">
                <a:solidFill>
                  <a:srgbClr val="A02B93"/>
                </a:solidFill>
                <a:latin typeface="Aptos" panose="020B0004020202020204"/>
              </a:rPr>
              <a:t>no longer need to fight </a:t>
            </a:r>
            <a:r>
              <a:rPr lang="en-GB" sz="900" b="0">
                <a:solidFill>
                  <a:prstClr val="black"/>
                </a:solidFill>
                <a:latin typeface="Aptos" panose="020B0004020202020204"/>
              </a:rPr>
              <a:t>for legally-binding support when school starts.</a:t>
            </a:r>
          </a:p>
        </p:txBody>
      </p:sp>
      <p:sp>
        <p:nvSpPr>
          <p:cNvPr id="6" name="TextBox 5">
            <a:extLst>
              <a:ext uri="{FF2B5EF4-FFF2-40B4-BE49-F238E27FC236}">
                <a16:creationId xmlns:a16="http://schemas.microsoft.com/office/drawing/2014/main" id="{DB00377F-4B12-6081-5A34-D02C302FF2F4}"/>
              </a:ext>
            </a:extLst>
          </p:cNvPr>
          <p:cNvSpPr txBox="1"/>
          <p:nvPr/>
        </p:nvSpPr>
        <p:spPr>
          <a:xfrm>
            <a:off x="6665570" y="2974373"/>
            <a:ext cx="1120691"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900">
                <a:solidFill>
                  <a:srgbClr val="744EC2"/>
                </a:solidFill>
                <a:latin typeface="Aptos" panose="020B0004020202020204"/>
              </a:rPr>
              <a:t>PRIMARY</a:t>
            </a:r>
            <a:endParaRPr lang="en-GB" sz="900" b="0">
              <a:solidFill>
                <a:srgbClr val="744EC2"/>
              </a:solidFill>
              <a:latin typeface="Aptos" panose="020B0004020202020204"/>
            </a:endParaRPr>
          </a:p>
        </p:txBody>
      </p:sp>
      <p:sp>
        <p:nvSpPr>
          <p:cNvPr id="7" name="TextBox 6">
            <a:extLst>
              <a:ext uri="{FF2B5EF4-FFF2-40B4-BE49-F238E27FC236}">
                <a16:creationId xmlns:a16="http://schemas.microsoft.com/office/drawing/2014/main" id="{ABAAD05F-3C4B-A52E-90B7-C2686C95516A}"/>
              </a:ext>
            </a:extLst>
          </p:cNvPr>
          <p:cNvSpPr txBox="1"/>
          <p:nvPr/>
        </p:nvSpPr>
        <p:spPr>
          <a:xfrm>
            <a:off x="7632229" y="2494674"/>
            <a:ext cx="2815916" cy="789329"/>
          </a:xfrm>
          <a:prstGeom prst="roundRect">
            <a:avLst>
              <a:gd name="adj" fmla="val 12651"/>
            </a:avLst>
          </a:prstGeom>
          <a:solidFill>
            <a:schemeClr val="bg1"/>
          </a:solidFill>
          <a:ln w="19050" cap="flat" cmpd="sng" algn="ctr">
            <a:solidFill>
              <a:srgbClr val="744EC2"/>
            </a:solidFill>
            <a:prstDash val="solid"/>
            <a:miter lim="800000"/>
          </a:ln>
          <a:effectLst>
            <a:outerShdw blurRad="50800" dist="38100" dir="2700000" algn="tl" rotWithShape="0">
              <a:prstClr val="black">
                <a:alpha val="40000"/>
              </a:prstClr>
            </a:outerShdw>
          </a:effectLst>
        </p:spPr>
        <p:txBody>
          <a:bodyPr rtlCol="0" anchor="ctr"/>
          <a:lstStyle>
            <a:defPPr>
              <a:defRPr lang="en-GB"/>
            </a:defPPr>
            <a:lvl1pPr>
              <a:buNone/>
              <a:defRPr sz="1200" b="1"/>
            </a:lvl1pPr>
          </a:lstStyle>
          <a:p>
            <a:pPr algn="ctr" defTabSz="685800">
              <a:defRPr/>
            </a:pPr>
            <a:r>
              <a:rPr lang="en-GB" sz="900" b="0">
                <a:solidFill>
                  <a:prstClr val="black"/>
                </a:solidFill>
                <a:latin typeface="Aptos" panose="020B0004020202020204"/>
              </a:rPr>
              <a:t>Adjustment of support is </a:t>
            </a:r>
            <a:r>
              <a:rPr lang="en-GB" sz="900">
                <a:solidFill>
                  <a:srgbClr val="744EC2"/>
                </a:solidFill>
                <a:latin typeface="Aptos" panose="020B0004020202020204"/>
              </a:rPr>
              <a:t>flexible and responsive</a:t>
            </a:r>
            <a:r>
              <a:rPr lang="en-GB" sz="900" b="0">
                <a:solidFill>
                  <a:srgbClr val="744EC2"/>
                </a:solidFill>
                <a:latin typeface="Aptos" panose="020B0004020202020204"/>
              </a:rPr>
              <a:t> </a:t>
            </a:r>
            <a:r>
              <a:rPr lang="en-GB" sz="900" b="0">
                <a:solidFill>
                  <a:prstClr val="black"/>
                </a:solidFill>
                <a:latin typeface="Aptos" panose="020B0004020202020204"/>
              </a:rPr>
              <a:t>but </a:t>
            </a:r>
            <a:r>
              <a:rPr lang="en-GB" sz="900">
                <a:solidFill>
                  <a:srgbClr val="744EC2"/>
                </a:solidFill>
                <a:latin typeface="Aptos" panose="020B0004020202020204"/>
              </a:rPr>
              <a:t>rooted in preparation for adulthood</a:t>
            </a:r>
            <a:r>
              <a:rPr lang="en-GB" sz="900" b="0">
                <a:solidFill>
                  <a:prstClr val="black"/>
                </a:solidFill>
                <a:latin typeface="Aptos" panose="020B0004020202020204"/>
              </a:rPr>
              <a:t>. Inclusion bases mean children </a:t>
            </a:r>
            <a:r>
              <a:rPr lang="en-GB" sz="900">
                <a:solidFill>
                  <a:srgbClr val="744EC2"/>
                </a:solidFill>
                <a:latin typeface="Aptos" panose="020B0004020202020204"/>
              </a:rPr>
              <a:t>learn close to home </a:t>
            </a:r>
            <a:r>
              <a:rPr lang="en-GB" sz="900" b="0">
                <a:solidFill>
                  <a:prstClr val="black"/>
                </a:solidFill>
                <a:latin typeface="Aptos" panose="020B0004020202020204"/>
              </a:rPr>
              <a:t>and can see friends after school. A network of experts prepares more children for </a:t>
            </a:r>
            <a:r>
              <a:rPr lang="en-GB" sz="900">
                <a:solidFill>
                  <a:srgbClr val="744EC2"/>
                </a:solidFill>
                <a:latin typeface="Aptos" panose="020B0004020202020204"/>
              </a:rPr>
              <a:t>mainstream secondary</a:t>
            </a:r>
            <a:r>
              <a:rPr lang="en-GB" sz="900" b="0">
                <a:solidFill>
                  <a:prstClr val="black"/>
                </a:solidFill>
                <a:latin typeface="Aptos" panose="020B0004020202020204"/>
              </a:rPr>
              <a:t>.</a:t>
            </a:r>
            <a:endParaRPr lang="en-GB" sz="900">
              <a:solidFill>
                <a:srgbClr val="ACA6E0"/>
              </a:solidFill>
              <a:latin typeface="Aptos" panose="020B0004020202020204"/>
            </a:endParaRPr>
          </a:p>
        </p:txBody>
      </p:sp>
      <p:sp>
        <p:nvSpPr>
          <p:cNvPr id="17" name="TextBox 16">
            <a:extLst>
              <a:ext uri="{FF2B5EF4-FFF2-40B4-BE49-F238E27FC236}">
                <a16:creationId xmlns:a16="http://schemas.microsoft.com/office/drawing/2014/main" id="{BE1C37B4-6EB1-6D38-00D6-1E8C4F0C38CF}"/>
              </a:ext>
            </a:extLst>
          </p:cNvPr>
          <p:cNvSpPr txBox="1"/>
          <p:nvPr/>
        </p:nvSpPr>
        <p:spPr>
          <a:xfrm>
            <a:off x="9336163" y="4011053"/>
            <a:ext cx="1523253"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900">
                <a:solidFill>
                  <a:srgbClr val="46608A"/>
                </a:solidFill>
                <a:latin typeface="Aptos" panose="020B0004020202020204"/>
              </a:rPr>
              <a:t>SECONDARY</a:t>
            </a:r>
          </a:p>
        </p:txBody>
      </p:sp>
      <p:sp>
        <p:nvSpPr>
          <p:cNvPr id="18" name="TextBox 17">
            <a:extLst>
              <a:ext uri="{FF2B5EF4-FFF2-40B4-BE49-F238E27FC236}">
                <a16:creationId xmlns:a16="http://schemas.microsoft.com/office/drawing/2014/main" id="{B8CD5759-E6BA-7913-4733-946B30D29591}"/>
              </a:ext>
            </a:extLst>
          </p:cNvPr>
          <p:cNvSpPr txBox="1"/>
          <p:nvPr/>
        </p:nvSpPr>
        <p:spPr>
          <a:xfrm>
            <a:off x="6917854" y="3483718"/>
            <a:ext cx="2815915" cy="787782"/>
          </a:xfrm>
          <a:prstGeom prst="roundRect">
            <a:avLst>
              <a:gd name="adj" fmla="val 8356"/>
            </a:avLst>
          </a:prstGeom>
          <a:solidFill>
            <a:schemeClr val="bg1"/>
          </a:solidFill>
          <a:ln w="19050" cap="flat" cmpd="sng" algn="ctr">
            <a:solidFill>
              <a:srgbClr val="46608A"/>
            </a:solidFill>
            <a:prstDash val="solid"/>
            <a:miter lim="800000"/>
          </a:ln>
          <a:effectLst>
            <a:outerShdw blurRad="50800" dist="38100" dir="2700000" algn="tl" rotWithShape="0">
              <a:prstClr val="black">
                <a:alpha val="40000"/>
              </a:prstClr>
            </a:outerShdw>
          </a:effectLst>
        </p:spPr>
        <p:txBody>
          <a:bodyPr rtlCol="0" anchor="ctr"/>
          <a:lstStyle>
            <a:defPPr>
              <a:defRPr lang="en-GB"/>
            </a:defPPr>
            <a:lvl1pPr>
              <a:buNone/>
              <a:defRPr sz="1200" b="1"/>
            </a:lvl1pPr>
          </a:lstStyle>
          <a:p>
            <a:pPr algn="ctr" defTabSz="685800">
              <a:defRPr/>
            </a:pPr>
            <a:r>
              <a:rPr lang="en-GB" sz="900" b="0">
                <a:solidFill>
                  <a:prstClr val="black"/>
                </a:solidFill>
                <a:latin typeface="Aptos" panose="020B0004020202020204"/>
              </a:rPr>
              <a:t>Transition to secondary is </a:t>
            </a:r>
            <a:r>
              <a:rPr lang="en-GB" sz="900">
                <a:solidFill>
                  <a:srgbClr val="46608A"/>
                </a:solidFill>
                <a:latin typeface="Aptos" panose="020B0004020202020204"/>
              </a:rPr>
              <a:t>smooth</a:t>
            </a:r>
            <a:r>
              <a:rPr lang="en-GB" sz="900">
                <a:solidFill>
                  <a:prstClr val="black"/>
                </a:solidFill>
                <a:latin typeface="Aptos" panose="020B0004020202020204"/>
              </a:rPr>
              <a:t> </a:t>
            </a:r>
            <a:r>
              <a:rPr lang="en-GB" sz="900" b="0">
                <a:solidFill>
                  <a:prstClr val="black"/>
                </a:solidFill>
                <a:latin typeface="Aptos" panose="020B0004020202020204"/>
              </a:rPr>
              <a:t>and local. Children </a:t>
            </a:r>
            <a:r>
              <a:rPr lang="en-GB" sz="900">
                <a:solidFill>
                  <a:srgbClr val="46608A"/>
                </a:solidFill>
                <a:latin typeface="Aptos" panose="020B0004020202020204"/>
              </a:rPr>
              <a:t>become young adults </a:t>
            </a:r>
            <a:r>
              <a:rPr lang="en-GB" sz="900" b="0">
                <a:solidFill>
                  <a:prstClr val="black"/>
                </a:solidFill>
                <a:latin typeface="Aptos" panose="020B0004020202020204"/>
              </a:rPr>
              <a:t>by learning skills that prepare them for </a:t>
            </a:r>
            <a:r>
              <a:rPr lang="en-GB" sz="900">
                <a:solidFill>
                  <a:srgbClr val="46608A"/>
                </a:solidFill>
                <a:latin typeface="Aptos" panose="020B0004020202020204"/>
              </a:rPr>
              <a:t>life beyond school</a:t>
            </a:r>
            <a:r>
              <a:rPr lang="en-GB" sz="900" b="0">
                <a:solidFill>
                  <a:prstClr val="black"/>
                </a:solidFill>
                <a:latin typeface="Aptos" panose="020B0004020202020204"/>
              </a:rPr>
              <a:t>. Support is provided but underpinned by </a:t>
            </a:r>
            <a:r>
              <a:rPr lang="en-GB" sz="900">
                <a:solidFill>
                  <a:srgbClr val="46608A"/>
                </a:solidFill>
                <a:latin typeface="Aptos" panose="020B0004020202020204"/>
              </a:rPr>
              <a:t>achievement and independence</a:t>
            </a:r>
            <a:r>
              <a:rPr lang="en-GB" sz="900">
                <a:solidFill>
                  <a:prstClr val="black"/>
                </a:solidFill>
                <a:latin typeface="Aptos" panose="020B0004020202020204"/>
              </a:rPr>
              <a:t>. </a:t>
            </a:r>
            <a:r>
              <a:rPr lang="en-GB" sz="900" b="0">
                <a:solidFill>
                  <a:prstClr val="black"/>
                </a:solidFill>
                <a:latin typeface="Aptos" panose="020B0004020202020204"/>
              </a:rPr>
              <a:t>Exclusions &amp; suspensions </a:t>
            </a:r>
            <a:r>
              <a:rPr lang="en-GB" sz="900">
                <a:solidFill>
                  <a:srgbClr val="46608A"/>
                </a:solidFill>
                <a:latin typeface="Aptos" panose="020B0004020202020204"/>
              </a:rPr>
              <a:t>reduce</a:t>
            </a:r>
            <a:r>
              <a:rPr lang="en-GB" sz="900">
                <a:solidFill>
                  <a:prstClr val="black"/>
                </a:solidFill>
                <a:latin typeface="Aptos" panose="020B0004020202020204"/>
              </a:rPr>
              <a:t>.</a:t>
            </a:r>
            <a:endParaRPr lang="en-GB" sz="900" b="0">
              <a:solidFill>
                <a:prstClr val="black"/>
              </a:solidFill>
              <a:latin typeface="Aptos" panose="020B0004020202020204"/>
            </a:endParaRPr>
          </a:p>
        </p:txBody>
      </p:sp>
      <p:sp>
        <p:nvSpPr>
          <p:cNvPr id="26" name="TextBox 25">
            <a:extLst>
              <a:ext uri="{FF2B5EF4-FFF2-40B4-BE49-F238E27FC236}">
                <a16:creationId xmlns:a16="http://schemas.microsoft.com/office/drawing/2014/main" id="{9092B928-25FF-7AE6-3813-CE3EDA05C56F}"/>
              </a:ext>
            </a:extLst>
          </p:cNvPr>
          <p:cNvSpPr txBox="1"/>
          <p:nvPr/>
        </p:nvSpPr>
        <p:spPr>
          <a:xfrm>
            <a:off x="6445049" y="5051166"/>
            <a:ext cx="1684959"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900">
                <a:solidFill>
                  <a:srgbClr val="2DABBB"/>
                </a:solidFill>
                <a:latin typeface="Aptos" panose="020B0004020202020204"/>
              </a:rPr>
              <a:t>POST-16</a:t>
            </a:r>
            <a:endParaRPr lang="en-GB" sz="900" b="0">
              <a:solidFill>
                <a:srgbClr val="2DABBB"/>
              </a:solidFill>
              <a:latin typeface="Aptos" panose="020B0004020202020204"/>
            </a:endParaRPr>
          </a:p>
        </p:txBody>
      </p:sp>
      <p:sp>
        <p:nvSpPr>
          <p:cNvPr id="27" name="TextBox 26">
            <a:extLst>
              <a:ext uri="{FF2B5EF4-FFF2-40B4-BE49-F238E27FC236}">
                <a16:creationId xmlns:a16="http://schemas.microsoft.com/office/drawing/2014/main" id="{78239E71-8EC4-DF4D-3D57-B0DC6B57FF93}"/>
              </a:ext>
            </a:extLst>
          </p:cNvPr>
          <p:cNvSpPr txBox="1"/>
          <p:nvPr/>
        </p:nvSpPr>
        <p:spPr>
          <a:xfrm>
            <a:off x="7632229" y="4487888"/>
            <a:ext cx="2815914" cy="787782"/>
          </a:xfrm>
          <a:prstGeom prst="roundRect">
            <a:avLst>
              <a:gd name="adj" fmla="val 8635"/>
            </a:avLst>
          </a:prstGeom>
          <a:solidFill>
            <a:schemeClr val="bg1"/>
          </a:solidFill>
          <a:ln w="19050" cap="flat" cmpd="sng" algn="ctr">
            <a:solidFill>
              <a:srgbClr val="2DABBB"/>
            </a:solidFill>
            <a:prstDash val="solid"/>
            <a:miter lim="800000"/>
          </a:ln>
          <a:effectLst>
            <a:outerShdw blurRad="50800" dist="38100" dir="2700000" algn="tl" rotWithShape="0">
              <a:prstClr val="black">
                <a:alpha val="40000"/>
              </a:prstClr>
            </a:outerShdw>
          </a:effectLst>
        </p:spPr>
        <p:txBody>
          <a:bodyPr rtlCol="0" anchor="ctr"/>
          <a:lstStyle>
            <a:defPPr>
              <a:defRPr lang="en-GB"/>
            </a:defPPr>
            <a:lvl1pPr>
              <a:buNone/>
              <a:defRPr sz="1200" b="1"/>
            </a:lvl1pPr>
          </a:lstStyle>
          <a:p>
            <a:pPr algn="ctr" defTabSz="685800">
              <a:defRPr/>
            </a:pPr>
            <a:r>
              <a:rPr lang="en-GB" sz="900" b="0">
                <a:solidFill>
                  <a:prstClr val="black"/>
                </a:solidFill>
                <a:latin typeface="Aptos" panose="020B0004020202020204"/>
              </a:rPr>
              <a:t>More young people </a:t>
            </a:r>
            <a:r>
              <a:rPr lang="en-GB" sz="900">
                <a:solidFill>
                  <a:srgbClr val="2DABBB"/>
                </a:solidFill>
                <a:latin typeface="Aptos" panose="020B0004020202020204"/>
              </a:rPr>
              <a:t>enter education, employment or training</a:t>
            </a:r>
            <a:r>
              <a:rPr lang="en-GB" sz="900" b="0">
                <a:solidFill>
                  <a:prstClr val="black"/>
                </a:solidFill>
                <a:latin typeface="Aptos" panose="020B0004020202020204"/>
              </a:rPr>
              <a:t>. Support shifts from adapting the environment to </a:t>
            </a:r>
            <a:r>
              <a:rPr lang="en-GB" sz="900">
                <a:solidFill>
                  <a:srgbClr val="2DABBB"/>
                </a:solidFill>
                <a:latin typeface="Aptos" panose="020B0004020202020204"/>
              </a:rPr>
              <a:t>adapting to the environment</a:t>
            </a:r>
            <a:r>
              <a:rPr lang="en-GB" sz="900">
                <a:solidFill>
                  <a:prstClr val="black"/>
                </a:solidFill>
                <a:latin typeface="Aptos" panose="020B0004020202020204"/>
              </a:rPr>
              <a:t>. </a:t>
            </a:r>
            <a:r>
              <a:rPr lang="en-GB" sz="900" b="0">
                <a:solidFill>
                  <a:prstClr val="black"/>
                </a:solidFill>
                <a:latin typeface="Aptos" panose="020B0004020202020204"/>
              </a:rPr>
              <a:t>Adulthood is a well-prepared </a:t>
            </a:r>
            <a:r>
              <a:rPr lang="en-GB" sz="900">
                <a:solidFill>
                  <a:srgbClr val="2DABBB"/>
                </a:solidFill>
                <a:latin typeface="Aptos" panose="020B0004020202020204"/>
              </a:rPr>
              <a:t>step forward</a:t>
            </a:r>
            <a:r>
              <a:rPr lang="en-GB" sz="900">
                <a:solidFill>
                  <a:prstClr val="black"/>
                </a:solidFill>
                <a:latin typeface="Aptos" panose="020B0004020202020204"/>
              </a:rPr>
              <a:t>, </a:t>
            </a:r>
            <a:r>
              <a:rPr lang="en-GB" sz="900" b="0">
                <a:solidFill>
                  <a:prstClr val="black"/>
                </a:solidFill>
                <a:latin typeface="Aptos" panose="020B0004020202020204"/>
              </a:rPr>
              <a:t>rather than a cliff-edge.</a:t>
            </a:r>
          </a:p>
        </p:txBody>
      </p:sp>
      <p:pic>
        <p:nvPicPr>
          <p:cNvPr id="36" name="Picture 35">
            <a:extLst>
              <a:ext uri="{FF2B5EF4-FFF2-40B4-BE49-F238E27FC236}">
                <a16:creationId xmlns:a16="http://schemas.microsoft.com/office/drawing/2014/main" id="{E0204775-96A2-F3B8-EE46-A067FBAAE292}"/>
              </a:ext>
            </a:extLst>
          </p:cNvPr>
          <p:cNvPicPr>
            <a:picLocks noChangeAspect="1"/>
          </p:cNvPicPr>
          <p:nvPr/>
        </p:nvPicPr>
        <p:blipFill>
          <a:blip r:embed="rId5"/>
          <a:stretch>
            <a:fillRect/>
          </a:stretch>
        </p:blipFill>
        <p:spPr>
          <a:xfrm>
            <a:off x="10127414" y="919019"/>
            <a:ext cx="429084" cy="415882"/>
          </a:xfrm>
          <a:prstGeom prst="rect">
            <a:avLst/>
          </a:prstGeom>
        </p:spPr>
      </p:pic>
      <p:sp>
        <p:nvSpPr>
          <p:cNvPr id="2" name="Oval 1">
            <a:extLst>
              <a:ext uri="{FF2B5EF4-FFF2-40B4-BE49-F238E27FC236}">
                <a16:creationId xmlns:a16="http://schemas.microsoft.com/office/drawing/2014/main" id="{4C068D22-7042-1B67-39C1-B667E16D96AE}"/>
              </a:ext>
            </a:extLst>
          </p:cNvPr>
          <p:cNvSpPr/>
          <p:nvPr/>
        </p:nvSpPr>
        <p:spPr>
          <a:xfrm>
            <a:off x="9916809" y="1732324"/>
            <a:ext cx="486054" cy="486054"/>
          </a:xfrm>
          <a:prstGeom prst="ellipse">
            <a:avLst/>
          </a:prstGeom>
          <a:solidFill>
            <a:schemeClr val="bg1">
              <a:lumMod val="95000"/>
            </a:schemeClr>
          </a:solidFill>
          <a:ln>
            <a:solidFill>
              <a:schemeClr val="accent5"/>
            </a:solidFill>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pic>
        <p:nvPicPr>
          <p:cNvPr id="15" name="Picture 14" descr="A cartoon of a child playing with blocks&#10;&#10;AI-generated content may be incorrect.">
            <a:extLst>
              <a:ext uri="{FF2B5EF4-FFF2-40B4-BE49-F238E27FC236}">
                <a16:creationId xmlns:a16="http://schemas.microsoft.com/office/drawing/2014/main" id="{95E32338-D985-0E22-240A-11E6898966FB}"/>
              </a:ext>
            </a:extLst>
          </p:cNvPr>
          <p:cNvPicPr>
            <a:picLocks noChangeAspect="1"/>
          </p:cNvPicPr>
          <p:nvPr/>
        </p:nvPicPr>
        <p:blipFill>
          <a:blip r:embed="rId6"/>
          <a:stretch>
            <a:fillRect/>
          </a:stretch>
        </p:blipFill>
        <p:spPr>
          <a:xfrm>
            <a:off x="9983084" y="1790778"/>
            <a:ext cx="322752" cy="322752"/>
          </a:xfrm>
          <a:prstGeom prst="rect">
            <a:avLst/>
          </a:prstGeom>
        </p:spPr>
      </p:pic>
      <p:sp>
        <p:nvSpPr>
          <p:cNvPr id="19" name="Oval 18">
            <a:extLst>
              <a:ext uri="{FF2B5EF4-FFF2-40B4-BE49-F238E27FC236}">
                <a16:creationId xmlns:a16="http://schemas.microsoft.com/office/drawing/2014/main" id="{1BCA28ED-8E40-F31F-5813-0D49FAB2FC7F}"/>
              </a:ext>
            </a:extLst>
          </p:cNvPr>
          <p:cNvSpPr/>
          <p:nvPr/>
        </p:nvSpPr>
        <p:spPr>
          <a:xfrm>
            <a:off x="6982887" y="2473214"/>
            <a:ext cx="486054" cy="486054"/>
          </a:xfrm>
          <a:prstGeom prst="ellipse">
            <a:avLst/>
          </a:prstGeom>
          <a:solidFill>
            <a:schemeClr val="bg1">
              <a:lumMod val="95000"/>
            </a:schemeClr>
          </a:solidFill>
          <a:ln>
            <a:solidFill>
              <a:srgbClr val="744EC2"/>
            </a:solidFill>
          </a:ln>
          <a:effectLst>
            <a:glow rad="63500">
              <a:srgbClr val="744EC2">
                <a:alpha val="40000"/>
              </a:srgb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sp>
        <p:nvSpPr>
          <p:cNvPr id="37" name="Oval 36">
            <a:extLst>
              <a:ext uri="{FF2B5EF4-FFF2-40B4-BE49-F238E27FC236}">
                <a16:creationId xmlns:a16="http://schemas.microsoft.com/office/drawing/2014/main" id="{555A3F39-2A4B-EC35-0E36-F6E77F2729E3}"/>
              </a:ext>
            </a:extLst>
          </p:cNvPr>
          <p:cNvSpPr/>
          <p:nvPr/>
        </p:nvSpPr>
        <p:spPr>
          <a:xfrm>
            <a:off x="9854762" y="3528068"/>
            <a:ext cx="486054" cy="486054"/>
          </a:xfrm>
          <a:prstGeom prst="ellipse">
            <a:avLst/>
          </a:prstGeom>
          <a:solidFill>
            <a:schemeClr val="bg1">
              <a:lumMod val="95000"/>
            </a:schemeClr>
          </a:solidFill>
          <a:ln>
            <a:solidFill>
              <a:srgbClr val="46608A"/>
            </a:solidFill>
          </a:ln>
          <a:effectLst>
            <a:glow rad="63500">
              <a:srgbClr val="46608A">
                <a:alpha val="40000"/>
              </a:srgb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pic>
        <p:nvPicPr>
          <p:cNvPr id="42" name="Picture 41" descr="A cartoon of a child and child running&#10;&#10;AI-generated content may be incorrect.">
            <a:extLst>
              <a:ext uri="{FF2B5EF4-FFF2-40B4-BE49-F238E27FC236}">
                <a16:creationId xmlns:a16="http://schemas.microsoft.com/office/drawing/2014/main" id="{4415D7C2-4F81-BFA6-F323-263AED67B1C1}"/>
              </a:ext>
            </a:extLst>
          </p:cNvPr>
          <p:cNvPicPr>
            <a:picLocks noChangeAspect="1"/>
          </p:cNvPicPr>
          <p:nvPr/>
        </p:nvPicPr>
        <p:blipFill>
          <a:blip r:embed="rId7"/>
          <a:stretch>
            <a:fillRect/>
          </a:stretch>
        </p:blipFill>
        <p:spPr>
          <a:xfrm>
            <a:off x="7048311" y="2540725"/>
            <a:ext cx="328613" cy="328613"/>
          </a:xfrm>
          <a:prstGeom prst="rect">
            <a:avLst/>
          </a:prstGeom>
        </p:spPr>
      </p:pic>
      <p:sp>
        <p:nvSpPr>
          <p:cNvPr id="43" name="Oval 42">
            <a:extLst>
              <a:ext uri="{FF2B5EF4-FFF2-40B4-BE49-F238E27FC236}">
                <a16:creationId xmlns:a16="http://schemas.microsoft.com/office/drawing/2014/main" id="{8136187E-D015-E4B0-5027-A320CC6C00C0}"/>
              </a:ext>
            </a:extLst>
          </p:cNvPr>
          <p:cNvSpPr/>
          <p:nvPr/>
        </p:nvSpPr>
        <p:spPr>
          <a:xfrm>
            <a:off x="7042427" y="4549065"/>
            <a:ext cx="486054" cy="486054"/>
          </a:xfrm>
          <a:prstGeom prst="ellipse">
            <a:avLst/>
          </a:prstGeom>
          <a:solidFill>
            <a:schemeClr val="bg1">
              <a:lumMod val="95000"/>
            </a:schemeClr>
          </a:solidFill>
          <a:ln>
            <a:solidFill>
              <a:srgbClr val="2DABBB"/>
            </a:solidFill>
          </a:ln>
          <a:effectLst>
            <a:glow rad="63500">
              <a:srgbClr val="2DABBB">
                <a:alpha val="40000"/>
              </a:srgb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pic>
        <p:nvPicPr>
          <p:cNvPr id="45" name="Picture 44" descr="A cartoon of a person smiling&#10;&#10;AI-generated content may be incorrect.">
            <a:extLst>
              <a:ext uri="{FF2B5EF4-FFF2-40B4-BE49-F238E27FC236}">
                <a16:creationId xmlns:a16="http://schemas.microsoft.com/office/drawing/2014/main" id="{E9881512-B9BA-02AB-EC35-E99DC9917BF5}"/>
              </a:ext>
            </a:extLst>
          </p:cNvPr>
          <p:cNvPicPr>
            <a:picLocks noChangeAspect="1"/>
          </p:cNvPicPr>
          <p:nvPr/>
        </p:nvPicPr>
        <p:blipFill>
          <a:blip r:embed="rId8"/>
          <a:stretch>
            <a:fillRect/>
          </a:stretch>
        </p:blipFill>
        <p:spPr>
          <a:xfrm>
            <a:off x="7121148" y="4610296"/>
            <a:ext cx="328613" cy="328613"/>
          </a:xfrm>
          <a:prstGeom prst="rect">
            <a:avLst/>
          </a:prstGeom>
        </p:spPr>
      </p:pic>
      <p:pic>
        <p:nvPicPr>
          <p:cNvPr id="51" name="Picture 50" descr="A cartoon of a person with long hair&#10;&#10;AI-generated content may be incorrect.">
            <a:extLst>
              <a:ext uri="{FF2B5EF4-FFF2-40B4-BE49-F238E27FC236}">
                <a16:creationId xmlns:a16="http://schemas.microsoft.com/office/drawing/2014/main" id="{489E4F4B-329E-65B2-C117-D82E38EE71D0}"/>
              </a:ext>
            </a:extLst>
          </p:cNvPr>
          <p:cNvPicPr>
            <a:picLocks noChangeAspect="1"/>
          </p:cNvPicPr>
          <p:nvPr/>
        </p:nvPicPr>
        <p:blipFill>
          <a:blip r:embed="rId9"/>
          <a:stretch>
            <a:fillRect/>
          </a:stretch>
        </p:blipFill>
        <p:spPr>
          <a:xfrm>
            <a:off x="9919195" y="3575011"/>
            <a:ext cx="357188" cy="357188"/>
          </a:xfrm>
          <a:prstGeom prst="rect">
            <a:avLst/>
          </a:prstGeom>
        </p:spPr>
      </p:pic>
      <p:sp>
        <p:nvSpPr>
          <p:cNvPr id="39" name="Oval 38">
            <a:extLst>
              <a:ext uri="{FF2B5EF4-FFF2-40B4-BE49-F238E27FC236}">
                <a16:creationId xmlns:a16="http://schemas.microsoft.com/office/drawing/2014/main" id="{876D5709-8AA8-5521-2259-5B9B8AFB6BA8}"/>
              </a:ext>
            </a:extLst>
          </p:cNvPr>
          <p:cNvSpPr/>
          <p:nvPr/>
        </p:nvSpPr>
        <p:spPr>
          <a:xfrm>
            <a:off x="9085691" y="5371122"/>
            <a:ext cx="486054" cy="486054"/>
          </a:xfrm>
          <a:prstGeom prst="ellipse">
            <a:avLst/>
          </a:prstGeom>
          <a:solidFill>
            <a:schemeClr val="bg1">
              <a:lumMod val="95000"/>
            </a:schemeClr>
          </a:solidFill>
          <a:ln>
            <a:solidFill>
              <a:schemeClr val="accent6">
                <a:lumMod val="75000"/>
              </a:schemeClr>
            </a:solidFill>
          </a:ln>
          <a:effectLst>
            <a:glow rad="63500">
              <a:schemeClr val="accent6">
                <a:lumMod val="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pic>
        <p:nvPicPr>
          <p:cNvPr id="35" name="Picture 34" descr="A cartoon of a smiling child&#10;&#10;AI-generated content may be incorrect.">
            <a:extLst>
              <a:ext uri="{FF2B5EF4-FFF2-40B4-BE49-F238E27FC236}">
                <a16:creationId xmlns:a16="http://schemas.microsoft.com/office/drawing/2014/main" id="{B4E6ED39-CEFF-0A53-E3D8-08D4E3D30541}"/>
              </a:ext>
            </a:extLst>
          </p:cNvPr>
          <p:cNvPicPr>
            <a:picLocks noChangeAspect="1"/>
          </p:cNvPicPr>
          <p:nvPr/>
        </p:nvPicPr>
        <p:blipFill>
          <a:blip r:embed="rId10"/>
          <a:stretch>
            <a:fillRect/>
          </a:stretch>
        </p:blipFill>
        <p:spPr>
          <a:xfrm>
            <a:off x="9132075" y="5402175"/>
            <a:ext cx="396809" cy="396809"/>
          </a:xfrm>
          <a:prstGeom prst="rect">
            <a:avLst/>
          </a:prstGeom>
        </p:spPr>
      </p:pic>
      <p:sp>
        <p:nvSpPr>
          <p:cNvPr id="40" name="Rectangle 39">
            <a:extLst>
              <a:ext uri="{FF2B5EF4-FFF2-40B4-BE49-F238E27FC236}">
                <a16:creationId xmlns:a16="http://schemas.microsoft.com/office/drawing/2014/main" id="{31B53F03-2BC1-688D-B550-0412B79E0793}"/>
              </a:ext>
            </a:extLst>
          </p:cNvPr>
          <p:cNvSpPr/>
          <p:nvPr/>
        </p:nvSpPr>
        <p:spPr>
          <a:xfrm>
            <a:off x="7632218" y="4300538"/>
            <a:ext cx="2101550" cy="164306"/>
          </a:xfrm>
          <a:prstGeom prst="rect">
            <a:avLst/>
          </a:prstGeom>
          <a:solidFill>
            <a:srgbClr val="FCF2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sp>
        <p:nvSpPr>
          <p:cNvPr id="41" name="Rectangle 40">
            <a:extLst>
              <a:ext uri="{FF2B5EF4-FFF2-40B4-BE49-F238E27FC236}">
                <a16:creationId xmlns:a16="http://schemas.microsoft.com/office/drawing/2014/main" id="{B0B45A91-9DE4-B5A1-062D-B3E426CD4502}"/>
              </a:ext>
            </a:extLst>
          </p:cNvPr>
          <p:cNvSpPr/>
          <p:nvPr/>
        </p:nvSpPr>
        <p:spPr>
          <a:xfrm>
            <a:off x="6278089" y="5308185"/>
            <a:ext cx="2101550" cy="692453"/>
          </a:xfrm>
          <a:prstGeom prst="rect">
            <a:avLst/>
          </a:prstGeom>
          <a:solidFill>
            <a:srgbClr val="FCF2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sp>
        <p:nvSpPr>
          <p:cNvPr id="44" name="Rectangle 43">
            <a:extLst>
              <a:ext uri="{FF2B5EF4-FFF2-40B4-BE49-F238E27FC236}">
                <a16:creationId xmlns:a16="http://schemas.microsoft.com/office/drawing/2014/main" id="{5CCC6075-0B7A-4912-3DAF-DF3229C6A80B}"/>
              </a:ext>
            </a:extLst>
          </p:cNvPr>
          <p:cNvSpPr/>
          <p:nvPr/>
        </p:nvSpPr>
        <p:spPr>
          <a:xfrm>
            <a:off x="6919689" y="3314700"/>
            <a:ext cx="2101550" cy="156564"/>
          </a:xfrm>
          <a:prstGeom prst="rect">
            <a:avLst/>
          </a:prstGeom>
          <a:solidFill>
            <a:srgbClr val="FCF2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sp>
        <p:nvSpPr>
          <p:cNvPr id="46" name="TextBox 45">
            <a:extLst>
              <a:ext uri="{FF2B5EF4-FFF2-40B4-BE49-F238E27FC236}">
                <a16:creationId xmlns:a16="http://schemas.microsoft.com/office/drawing/2014/main" id="{4F7FAAB9-501F-3B10-5B32-B2E0278A9583}"/>
              </a:ext>
            </a:extLst>
          </p:cNvPr>
          <p:cNvSpPr txBox="1"/>
          <p:nvPr/>
        </p:nvSpPr>
        <p:spPr>
          <a:xfrm>
            <a:off x="9577606" y="5486013"/>
            <a:ext cx="914396"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defTabSz="685800">
              <a:defRPr/>
            </a:pPr>
            <a:r>
              <a:rPr lang="en-GB" sz="900">
                <a:solidFill>
                  <a:srgbClr val="4EA72E">
                    <a:lumMod val="75000"/>
                  </a:srgbClr>
                </a:solidFill>
                <a:latin typeface="Aptos" panose="020B0004020202020204"/>
              </a:rPr>
              <a:t>ADULTHOOD</a:t>
            </a:r>
            <a:endParaRPr lang="en-GB" sz="900" b="0">
              <a:solidFill>
                <a:srgbClr val="4EA72E">
                  <a:lumMod val="75000"/>
                </a:srgbClr>
              </a:solidFill>
              <a:latin typeface="Aptos" panose="020B0004020202020204"/>
            </a:endParaRPr>
          </a:p>
        </p:txBody>
      </p:sp>
      <p:sp>
        <p:nvSpPr>
          <p:cNvPr id="47" name="Oval 46">
            <a:extLst>
              <a:ext uri="{FF2B5EF4-FFF2-40B4-BE49-F238E27FC236}">
                <a16:creationId xmlns:a16="http://schemas.microsoft.com/office/drawing/2014/main" id="{5F293C5A-0E2D-83A6-BBA7-E464105D55F4}"/>
              </a:ext>
            </a:extLst>
          </p:cNvPr>
          <p:cNvSpPr/>
          <p:nvPr/>
        </p:nvSpPr>
        <p:spPr>
          <a:xfrm>
            <a:off x="1703287" y="1678251"/>
            <a:ext cx="4491972" cy="3925753"/>
          </a:xfrm>
          <a:prstGeom prst="ellipse">
            <a:avLst/>
          </a:prstGeom>
          <a:solidFill>
            <a:srgbClr val="EEEDF9"/>
          </a:solidFill>
          <a:ln>
            <a:solidFill>
              <a:srgbClr val="918AD6"/>
            </a:solidFill>
            <a:prstDash val="dash"/>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ptos" panose="020B0004020202020204"/>
            </a:endParaRPr>
          </a:p>
        </p:txBody>
      </p:sp>
      <p:pic>
        <p:nvPicPr>
          <p:cNvPr id="59" name="Picture 58" descr="A building with a cross on top&#10;&#10;AI-generated content may be incorrect.">
            <a:extLst>
              <a:ext uri="{FF2B5EF4-FFF2-40B4-BE49-F238E27FC236}">
                <a16:creationId xmlns:a16="http://schemas.microsoft.com/office/drawing/2014/main" id="{B401BABA-787B-497E-B4C1-7076EDBF3A2B}"/>
              </a:ext>
            </a:extLst>
          </p:cNvPr>
          <p:cNvPicPr>
            <a:picLocks noChangeAspect="1"/>
          </p:cNvPicPr>
          <p:nvPr/>
        </p:nvPicPr>
        <p:blipFill>
          <a:blip r:embed="rId11"/>
          <a:stretch>
            <a:fillRect/>
          </a:stretch>
        </p:blipFill>
        <p:spPr>
          <a:xfrm>
            <a:off x="3091163" y="2551424"/>
            <a:ext cx="298079" cy="298079"/>
          </a:xfrm>
          <a:prstGeom prst="rect">
            <a:avLst/>
          </a:prstGeom>
        </p:spPr>
      </p:pic>
      <p:pic>
        <p:nvPicPr>
          <p:cNvPr id="61" name="Picture 60" descr="A cartoon of a building&#10;&#10;AI-generated content may be incorrect.">
            <a:extLst>
              <a:ext uri="{FF2B5EF4-FFF2-40B4-BE49-F238E27FC236}">
                <a16:creationId xmlns:a16="http://schemas.microsoft.com/office/drawing/2014/main" id="{15BCCBCF-D148-1EE2-0DBF-FB03CB72AB76}"/>
              </a:ext>
            </a:extLst>
          </p:cNvPr>
          <p:cNvPicPr>
            <a:picLocks noChangeAspect="1"/>
          </p:cNvPicPr>
          <p:nvPr/>
        </p:nvPicPr>
        <p:blipFill>
          <a:blip r:embed="rId12"/>
          <a:stretch>
            <a:fillRect/>
          </a:stretch>
        </p:blipFill>
        <p:spPr>
          <a:xfrm>
            <a:off x="5314204" y="3840436"/>
            <a:ext cx="368936" cy="368936"/>
          </a:xfrm>
          <a:prstGeom prst="rect">
            <a:avLst/>
          </a:prstGeom>
        </p:spPr>
      </p:pic>
      <p:pic>
        <p:nvPicPr>
          <p:cNvPr id="62" name="Picture 61" descr="A cartoon of a building&#10;&#10;AI-generated content may be incorrect.">
            <a:extLst>
              <a:ext uri="{FF2B5EF4-FFF2-40B4-BE49-F238E27FC236}">
                <a16:creationId xmlns:a16="http://schemas.microsoft.com/office/drawing/2014/main" id="{C12F065A-990C-1F67-82C0-F5726504D572}"/>
              </a:ext>
            </a:extLst>
          </p:cNvPr>
          <p:cNvPicPr>
            <a:picLocks noChangeAspect="1"/>
          </p:cNvPicPr>
          <p:nvPr/>
        </p:nvPicPr>
        <p:blipFill>
          <a:blip r:embed="rId12"/>
          <a:stretch>
            <a:fillRect/>
          </a:stretch>
        </p:blipFill>
        <p:spPr>
          <a:xfrm>
            <a:off x="2101407" y="3447839"/>
            <a:ext cx="368936" cy="368936"/>
          </a:xfrm>
          <a:prstGeom prst="rect">
            <a:avLst/>
          </a:prstGeom>
        </p:spPr>
      </p:pic>
      <p:pic>
        <p:nvPicPr>
          <p:cNvPr id="64" name="Picture 63" descr="A person with a medal&#10;&#10;AI-generated content may be incorrect.">
            <a:extLst>
              <a:ext uri="{FF2B5EF4-FFF2-40B4-BE49-F238E27FC236}">
                <a16:creationId xmlns:a16="http://schemas.microsoft.com/office/drawing/2014/main" id="{2E5D48CA-D450-47DA-F3A8-E712B9399E7B}"/>
              </a:ext>
            </a:extLst>
          </p:cNvPr>
          <p:cNvPicPr>
            <a:picLocks noChangeAspect="1"/>
          </p:cNvPicPr>
          <p:nvPr/>
        </p:nvPicPr>
        <p:blipFill>
          <a:blip r:embed="rId13"/>
          <a:stretch>
            <a:fillRect/>
          </a:stretch>
        </p:blipFill>
        <p:spPr>
          <a:xfrm>
            <a:off x="5322528" y="2705244"/>
            <a:ext cx="298079" cy="298079"/>
          </a:xfrm>
          <a:prstGeom prst="rect">
            <a:avLst/>
          </a:prstGeom>
        </p:spPr>
      </p:pic>
      <p:pic>
        <p:nvPicPr>
          <p:cNvPr id="66" name="Picture 65" descr="A cartoon of a person wearing glasses and a light bulb&#10;&#10;AI-generated content may be incorrect.">
            <a:extLst>
              <a:ext uri="{FF2B5EF4-FFF2-40B4-BE49-F238E27FC236}">
                <a16:creationId xmlns:a16="http://schemas.microsoft.com/office/drawing/2014/main" id="{C5F42DBA-AC28-8165-7028-C7EB8F98E5F4}"/>
              </a:ext>
            </a:extLst>
          </p:cNvPr>
          <p:cNvPicPr>
            <a:picLocks noChangeAspect="1"/>
          </p:cNvPicPr>
          <p:nvPr/>
        </p:nvPicPr>
        <p:blipFill>
          <a:blip r:embed="rId14"/>
          <a:stretch>
            <a:fillRect/>
          </a:stretch>
        </p:blipFill>
        <p:spPr>
          <a:xfrm>
            <a:off x="3304718" y="4646930"/>
            <a:ext cx="273990" cy="273990"/>
          </a:xfrm>
          <a:prstGeom prst="rect">
            <a:avLst/>
          </a:prstGeom>
        </p:spPr>
      </p:pic>
      <p:pic>
        <p:nvPicPr>
          <p:cNvPr id="68" name="Picture 67" descr="A cartoon of a person&#10;&#10;AI-generated content may be incorrect.">
            <a:extLst>
              <a:ext uri="{FF2B5EF4-FFF2-40B4-BE49-F238E27FC236}">
                <a16:creationId xmlns:a16="http://schemas.microsoft.com/office/drawing/2014/main" id="{D2647C69-EA97-ECDB-9C27-874BE0250188}"/>
              </a:ext>
            </a:extLst>
          </p:cNvPr>
          <p:cNvPicPr>
            <a:picLocks noChangeAspect="1"/>
          </p:cNvPicPr>
          <p:nvPr/>
        </p:nvPicPr>
        <p:blipFill>
          <a:blip r:embed="rId15"/>
          <a:stretch>
            <a:fillRect/>
          </a:stretch>
        </p:blipFill>
        <p:spPr>
          <a:xfrm>
            <a:off x="2282166" y="2817895"/>
            <a:ext cx="298079" cy="298079"/>
          </a:xfrm>
          <a:prstGeom prst="rect">
            <a:avLst/>
          </a:prstGeom>
        </p:spPr>
      </p:pic>
      <p:pic>
        <p:nvPicPr>
          <p:cNvPr id="70" name="Picture 69" descr="A cartoon of a person with a puzzle piece&#10;&#10;AI-generated content may be incorrect.">
            <a:extLst>
              <a:ext uri="{FF2B5EF4-FFF2-40B4-BE49-F238E27FC236}">
                <a16:creationId xmlns:a16="http://schemas.microsoft.com/office/drawing/2014/main" id="{AD89BFAB-8A79-CBCE-147E-FED1E2A3376A}"/>
              </a:ext>
            </a:extLst>
          </p:cNvPr>
          <p:cNvPicPr>
            <a:picLocks noChangeAspect="1"/>
          </p:cNvPicPr>
          <p:nvPr/>
        </p:nvPicPr>
        <p:blipFill>
          <a:blip r:embed="rId16"/>
          <a:stretch>
            <a:fillRect/>
          </a:stretch>
        </p:blipFill>
        <p:spPr>
          <a:xfrm>
            <a:off x="4140586" y="4885387"/>
            <a:ext cx="425807" cy="425807"/>
          </a:xfrm>
          <a:prstGeom prst="rect">
            <a:avLst/>
          </a:prstGeom>
        </p:spPr>
      </p:pic>
      <p:sp>
        <p:nvSpPr>
          <p:cNvPr id="71" name="Chord 70">
            <a:extLst>
              <a:ext uri="{FF2B5EF4-FFF2-40B4-BE49-F238E27FC236}">
                <a16:creationId xmlns:a16="http://schemas.microsoft.com/office/drawing/2014/main" id="{C35883CD-0626-88F3-0C1D-DFC92F3F47A0}"/>
              </a:ext>
            </a:extLst>
          </p:cNvPr>
          <p:cNvSpPr/>
          <p:nvPr/>
        </p:nvSpPr>
        <p:spPr>
          <a:xfrm rot="10800000">
            <a:off x="1703287" y="1678251"/>
            <a:ext cx="4491972" cy="3925753"/>
          </a:xfrm>
          <a:prstGeom prst="chord">
            <a:avLst>
              <a:gd name="adj1" fmla="val 2238639"/>
              <a:gd name="adj2" fmla="val 8620799"/>
            </a:avLst>
          </a:prstGeom>
          <a:solidFill>
            <a:srgbClr val="918AD6"/>
          </a:solidFill>
          <a:ln>
            <a:solidFill>
              <a:srgbClr val="918A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800">
              <a:defRPr/>
            </a:pPr>
            <a:endParaRPr lang="en-GB" sz="1350">
              <a:solidFill>
                <a:prstClr val="white"/>
              </a:solidFill>
              <a:latin typeface="Aptos" panose="020B0004020202020204"/>
            </a:endParaRPr>
          </a:p>
        </p:txBody>
      </p:sp>
      <p:sp>
        <p:nvSpPr>
          <p:cNvPr id="73" name="TextBox 72">
            <a:extLst>
              <a:ext uri="{FF2B5EF4-FFF2-40B4-BE49-F238E27FC236}">
                <a16:creationId xmlns:a16="http://schemas.microsoft.com/office/drawing/2014/main" id="{DA7B2C14-20A6-56D4-0AAE-97306C9F1680}"/>
              </a:ext>
            </a:extLst>
          </p:cNvPr>
          <p:cNvSpPr txBox="1"/>
          <p:nvPr/>
        </p:nvSpPr>
        <p:spPr>
          <a:xfrm>
            <a:off x="2144896" y="1888966"/>
            <a:ext cx="3538244" cy="461665"/>
          </a:xfrm>
          <a:prstGeom prst="rect">
            <a:avLst/>
          </a:prstGeom>
          <a:noFill/>
        </p:spPr>
        <p:txBody>
          <a:bodyPr wrap="square">
            <a:spAutoFit/>
          </a:bodyPr>
          <a:lstStyle/>
          <a:p>
            <a:pPr algn="ctr" defTabSz="685800">
              <a:defRPr/>
            </a:pPr>
            <a:r>
              <a:rPr lang="en-GB" sz="1200" b="1" i="1">
                <a:solidFill>
                  <a:prstClr val="white"/>
                </a:solidFill>
                <a:latin typeface="Aptos" panose="020B0004020202020204"/>
              </a:rPr>
              <a:t>The school cluster </a:t>
            </a:r>
            <a:br>
              <a:rPr lang="en-GB" sz="1200" b="1" i="1">
                <a:solidFill>
                  <a:prstClr val="white"/>
                </a:solidFill>
                <a:latin typeface="Aptos" panose="020B0004020202020204"/>
              </a:rPr>
            </a:br>
            <a:r>
              <a:rPr lang="en-GB" sz="1200" b="1" i="1">
                <a:solidFill>
                  <a:prstClr val="white"/>
                </a:solidFill>
                <a:latin typeface="Aptos" panose="020B0004020202020204"/>
              </a:rPr>
              <a:t>becomes the village that raises the child</a:t>
            </a:r>
            <a:endParaRPr lang="en-GB" sz="1200" i="1">
              <a:solidFill>
                <a:prstClr val="white"/>
              </a:solidFill>
              <a:latin typeface="Aptos" panose="020B0004020202020204"/>
            </a:endParaRPr>
          </a:p>
        </p:txBody>
      </p:sp>
      <p:sp>
        <p:nvSpPr>
          <p:cNvPr id="74" name="TextBox 73">
            <a:extLst>
              <a:ext uri="{FF2B5EF4-FFF2-40B4-BE49-F238E27FC236}">
                <a16:creationId xmlns:a16="http://schemas.microsoft.com/office/drawing/2014/main" id="{A4CF3E33-EDC9-3C90-B4B2-9F3202E8E7F9}"/>
              </a:ext>
            </a:extLst>
          </p:cNvPr>
          <p:cNvSpPr txBox="1"/>
          <p:nvPr/>
        </p:nvSpPr>
        <p:spPr>
          <a:xfrm>
            <a:off x="4309970" y="3967904"/>
            <a:ext cx="812820" cy="241725"/>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Independent special school</a:t>
            </a:r>
          </a:p>
        </p:txBody>
      </p:sp>
      <p:pic>
        <p:nvPicPr>
          <p:cNvPr id="76" name="Picture 75" descr="A building with a clock on the top&#10;&#10;AI-generated content may be incorrect.">
            <a:extLst>
              <a:ext uri="{FF2B5EF4-FFF2-40B4-BE49-F238E27FC236}">
                <a16:creationId xmlns:a16="http://schemas.microsoft.com/office/drawing/2014/main" id="{93054F0D-A4B0-36AD-9CC2-010F0306A0A4}"/>
              </a:ext>
            </a:extLst>
          </p:cNvPr>
          <p:cNvPicPr>
            <a:picLocks noChangeAspect="1"/>
          </p:cNvPicPr>
          <p:nvPr/>
        </p:nvPicPr>
        <p:blipFill>
          <a:blip r:embed="rId17"/>
          <a:stretch>
            <a:fillRect/>
          </a:stretch>
        </p:blipFill>
        <p:spPr>
          <a:xfrm>
            <a:off x="4574820" y="3679184"/>
            <a:ext cx="298079" cy="298079"/>
          </a:xfrm>
          <a:prstGeom prst="rect">
            <a:avLst/>
          </a:prstGeom>
        </p:spPr>
      </p:pic>
      <p:sp>
        <p:nvSpPr>
          <p:cNvPr id="77" name="TextBox 76">
            <a:extLst>
              <a:ext uri="{FF2B5EF4-FFF2-40B4-BE49-F238E27FC236}">
                <a16:creationId xmlns:a16="http://schemas.microsoft.com/office/drawing/2014/main" id="{EC8644AE-2710-C885-6663-4A6E1349D67C}"/>
              </a:ext>
            </a:extLst>
          </p:cNvPr>
          <p:cNvSpPr txBox="1"/>
          <p:nvPr/>
        </p:nvSpPr>
        <p:spPr>
          <a:xfrm>
            <a:off x="5096423" y="4192113"/>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Family Hub</a:t>
            </a:r>
          </a:p>
        </p:txBody>
      </p:sp>
      <p:sp>
        <p:nvSpPr>
          <p:cNvPr id="78" name="TextBox 77">
            <a:extLst>
              <a:ext uri="{FF2B5EF4-FFF2-40B4-BE49-F238E27FC236}">
                <a16:creationId xmlns:a16="http://schemas.microsoft.com/office/drawing/2014/main" id="{F29FC091-D6B3-82E8-BF2F-B8184441D302}"/>
              </a:ext>
            </a:extLst>
          </p:cNvPr>
          <p:cNvSpPr txBox="1"/>
          <p:nvPr/>
        </p:nvSpPr>
        <p:spPr>
          <a:xfrm>
            <a:off x="1880860" y="3810731"/>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Family Hub</a:t>
            </a:r>
          </a:p>
        </p:txBody>
      </p:sp>
      <p:sp>
        <p:nvSpPr>
          <p:cNvPr id="79" name="TextBox 78">
            <a:extLst>
              <a:ext uri="{FF2B5EF4-FFF2-40B4-BE49-F238E27FC236}">
                <a16:creationId xmlns:a16="http://schemas.microsoft.com/office/drawing/2014/main" id="{D3B80FE6-4A5B-28EB-9E8A-C94C4C6F09CB}"/>
              </a:ext>
            </a:extLst>
          </p:cNvPr>
          <p:cNvSpPr txBox="1"/>
          <p:nvPr/>
        </p:nvSpPr>
        <p:spPr>
          <a:xfrm>
            <a:off x="2023007" y="3094067"/>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Expert at Hand</a:t>
            </a:r>
          </a:p>
        </p:txBody>
      </p:sp>
      <p:sp>
        <p:nvSpPr>
          <p:cNvPr id="80" name="TextBox 79">
            <a:extLst>
              <a:ext uri="{FF2B5EF4-FFF2-40B4-BE49-F238E27FC236}">
                <a16:creationId xmlns:a16="http://schemas.microsoft.com/office/drawing/2014/main" id="{52D0CC65-C050-6EE5-42F3-52D55D82E8F7}"/>
              </a:ext>
            </a:extLst>
          </p:cNvPr>
          <p:cNvSpPr txBox="1"/>
          <p:nvPr/>
        </p:nvSpPr>
        <p:spPr>
          <a:xfrm>
            <a:off x="5050547" y="2973522"/>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Expert at Hand</a:t>
            </a:r>
          </a:p>
        </p:txBody>
      </p:sp>
      <p:sp>
        <p:nvSpPr>
          <p:cNvPr id="81" name="TextBox 80">
            <a:extLst>
              <a:ext uri="{FF2B5EF4-FFF2-40B4-BE49-F238E27FC236}">
                <a16:creationId xmlns:a16="http://schemas.microsoft.com/office/drawing/2014/main" id="{196BAE11-3AA1-4384-2150-0A403002655C}"/>
              </a:ext>
            </a:extLst>
          </p:cNvPr>
          <p:cNvSpPr txBox="1"/>
          <p:nvPr/>
        </p:nvSpPr>
        <p:spPr>
          <a:xfrm>
            <a:off x="3931078" y="5260837"/>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Expert at Hand</a:t>
            </a:r>
          </a:p>
        </p:txBody>
      </p:sp>
      <p:sp>
        <p:nvSpPr>
          <p:cNvPr id="82" name="TextBox 81">
            <a:extLst>
              <a:ext uri="{FF2B5EF4-FFF2-40B4-BE49-F238E27FC236}">
                <a16:creationId xmlns:a16="http://schemas.microsoft.com/office/drawing/2014/main" id="{45537B54-D200-241C-DE18-72CAA73B1E09}"/>
              </a:ext>
            </a:extLst>
          </p:cNvPr>
          <p:cNvSpPr txBox="1"/>
          <p:nvPr/>
        </p:nvSpPr>
        <p:spPr>
          <a:xfrm>
            <a:off x="3035303" y="4926695"/>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Expert at Hand</a:t>
            </a:r>
          </a:p>
        </p:txBody>
      </p:sp>
      <p:sp>
        <p:nvSpPr>
          <p:cNvPr id="83" name="TextBox 82">
            <a:extLst>
              <a:ext uri="{FF2B5EF4-FFF2-40B4-BE49-F238E27FC236}">
                <a16:creationId xmlns:a16="http://schemas.microsoft.com/office/drawing/2014/main" id="{D2F4A21B-FA59-484C-C50A-CD8833852622}"/>
              </a:ext>
            </a:extLst>
          </p:cNvPr>
          <p:cNvSpPr txBox="1"/>
          <p:nvPr/>
        </p:nvSpPr>
        <p:spPr>
          <a:xfrm>
            <a:off x="2839403" y="2841244"/>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ICB</a:t>
            </a:r>
          </a:p>
        </p:txBody>
      </p:sp>
      <p:pic>
        <p:nvPicPr>
          <p:cNvPr id="85" name="Picture 84" descr="A building with a clock and flag&#10;&#10;AI-generated content may be incorrect.">
            <a:extLst>
              <a:ext uri="{FF2B5EF4-FFF2-40B4-BE49-F238E27FC236}">
                <a16:creationId xmlns:a16="http://schemas.microsoft.com/office/drawing/2014/main" id="{C9D14447-CAEE-CC62-64CF-8DAFD808628B}"/>
              </a:ext>
            </a:extLst>
          </p:cNvPr>
          <p:cNvPicPr>
            <a:picLocks noChangeAspect="1"/>
          </p:cNvPicPr>
          <p:nvPr/>
        </p:nvPicPr>
        <p:blipFill>
          <a:blip r:embed="rId18"/>
          <a:stretch>
            <a:fillRect/>
          </a:stretch>
        </p:blipFill>
        <p:spPr>
          <a:xfrm>
            <a:off x="3717571" y="3352594"/>
            <a:ext cx="455702" cy="455702"/>
          </a:xfrm>
          <a:prstGeom prst="rect">
            <a:avLst/>
          </a:prstGeom>
        </p:spPr>
      </p:pic>
      <p:sp>
        <p:nvSpPr>
          <p:cNvPr id="86" name="TextBox 85">
            <a:extLst>
              <a:ext uri="{FF2B5EF4-FFF2-40B4-BE49-F238E27FC236}">
                <a16:creationId xmlns:a16="http://schemas.microsoft.com/office/drawing/2014/main" id="{177EADE5-54F4-9DE4-590E-79B5EE838928}"/>
              </a:ext>
            </a:extLst>
          </p:cNvPr>
          <p:cNvSpPr txBox="1"/>
          <p:nvPr/>
        </p:nvSpPr>
        <p:spPr>
          <a:xfrm>
            <a:off x="3535896" y="3759078"/>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Secondary school</a:t>
            </a:r>
          </a:p>
        </p:txBody>
      </p:sp>
      <p:pic>
        <p:nvPicPr>
          <p:cNvPr id="88" name="Picture 87" descr="A building with a black background&#10;&#10;AI-generated content may be incorrect.">
            <a:extLst>
              <a:ext uri="{FF2B5EF4-FFF2-40B4-BE49-F238E27FC236}">
                <a16:creationId xmlns:a16="http://schemas.microsoft.com/office/drawing/2014/main" id="{0CBDC433-756A-0BA9-35AF-7AB11C6BA52E}"/>
              </a:ext>
            </a:extLst>
          </p:cNvPr>
          <p:cNvPicPr>
            <a:picLocks noChangeAspect="1"/>
          </p:cNvPicPr>
          <p:nvPr/>
        </p:nvPicPr>
        <p:blipFill>
          <a:blip r:embed="rId19"/>
          <a:stretch>
            <a:fillRect/>
          </a:stretch>
        </p:blipFill>
        <p:spPr>
          <a:xfrm>
            <a:off x="3509228" y="4072046"/>
            <a:ext cx="285750" cy="285750"/>
          </a:xfrm>
          <a:prstGeom prst="rect">
            <a:avLst/>
          </a:prstGeom>
        </p:spPr>
      </p:pic>
      <p:sp>
        <p:nvSpPr>
          <p:cNvPr id="89" name="TextBox 88">
            <a:extLst>
              <a:ext uri="{FF2B5EF4-FFF2-40B4-BE49-F238E27FC236}">
                <a16:creationId xmlns:a16="http://schemas.microsoft.com/office/drawing/2014/main" id="{C0069DF6-D55B-F1D3-B971-32B68D973C30}"/>
              </a:ext>
            </a:extLst>
          </p:cNvPr>
          <p:cNvSpPr txBox="1"/>
          <p:nvPr/>
        </p:nvSpPr>
        <p:spPr>
          <a:xfrm>
            <a:off x="3245693" y="4366134"/>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Special school</a:t>
            </a:r>
          </a:p>
        </p:txBody>
      </p:sp>
      <p:pic>
        <p:nvPicPr>
          <p:cNvPr id="91" name="Picture 90" descr="A cartoon of a building&#10;&#10;AI-generated content may be incorrect.">
            <a:extLst>
              <a:ext uri="{FF2B5EF4-FFF2-40B4-BE49-F238E27FC236}">
                <a16:creationId xmlns:a16="http://schemas.microsoft.com/office/drawing/2014/main" id="{BADE51E0-1D4C-0324-A8DF-0FA2EC7DD37D}"/>
              </a:ext>
            </a:extLst>
          </p:cNvPr>
          <p:cNvPicPr>
            <a:picLocks noChangeAspect="1"/>
          </p:cNvPicPr>
          <p:nvPr/>
        </p:nvPicPr>
        <p:blipFill>
          <a:blip r:embed="rId20"/>
          <a:stretch>
            <a:fillRect/>
          </a:stretch>
        </p:blipFill>
        <p:spPr>
          <a:xfrm>
            <a:off x="5166466" y="3193250"/>
            <a:ext cx="314238" cy="314238"/>
          </a:xfrm>
          <a:prstGeom prst="rect">
            <a:avLst/>
          </a:prstGeom>
        </p:spPr>
      </p:pic>
      <p:sp>
        <p:nvSpPr>
          <p:cNvPr id="92" name="TextBox 91">
            <a:extLst>
              <a:ext uri="{FF2B5EF4-FFF2-40B4-BE49-F238E27FC236}">
                <a16:creationId xmlns:a16="http://schemas.microsoft.com/office/drawing/2014/main" id="{D9A0846C-88BE-3884-9276-9D03F01FFCC5}"/>
              </a:ext>
            </a:extLst>
          </p:cNvPr>
          <p:cNvSpPr txBox="1"/>
          <p:nvPr/>
        </p:nvSpPr>
        <p:spPr>
          <a:xfrm>
            <a:off x="4917175" y="3508601"/>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Primary school</a:t>
            </a:r>
          </a:p>
        </p:txBody>
      </p:sp>
      <p:pic>
        <p:nvPicPr>
          <p:cNvPr id="93" name="Picture 92" descr="A cartoon of a building&#10;&#10;AI-generated content may be incorrect.">
            <a:extLst>
              <a:ext uri="{FF2B5EF4-FFF2-40B4-BE49-F238E27FC236}">
                <a16:creationId xmlns:a16="http://schemas.microsoft.com/office/drawing/2014/main" id="{F6569009-B5D5-E610-6AE0-ADD0B9E06E9C}"/>
              </a:ext>
            </a:extLst>
          </p:cNvPr>
          <p:cNvPicPr>
            <a:picLocks noChangeAspect="1"/>
          </p:cNvPicPr>
          <p:nvPr/>
        </p:nvPicPr>
        <p:blipFill>
          <a:blip r:embed="rId20"/>
          <a:stretch>
            <a:fillRect/>
          </a:stretch>
        </p:blipFill>
        <p:spPr>
          <a:xfrm>
            <a:off x="2979333" y="3129913"/>
            <a:ext cx="314238" cy="314238"/>
          </a:xfrm>
          <a:prstGeom prst="rect">
            <a:avLst/>
          </a:prstGeom>
        </p:spPr>
      </p:pic>
      <p:sp>
        <p:nvSpPr>
          <p:cNvPr id="94" name="TextBox 93">
            <a:extLst>
              <a:ext uri="{FF2B5EF4-FFF2-40B4-BE49-F238E27FC236}">
                <a16:creationId xmlns:a16="http://schemas.microsoft.com/office/drawing/2014/main" id="{08EB2822-29EA-A093-B623-735B930A4CFD}"/>
              </a:ext>
            </a:extLst>
          </p:cNvPr>
          <p:cNvSpPr txBox="1"/>
          <p:nvPr/>
        </p:nvSpPr>
        <p:spPr>
          <a:xfrm>
            <a:off x="2730042" y="3445263"/>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Primary school</a:t>
            </a:r>
          </a:p>
        </p:txBody>
      </p:sp>
      <p:pic>
        <p:nvPicPr>
          <p:cNvPr id="95" name="Picture 94" descr="A cartoon of a building&#10;&#10;AI-generated content may be incorrect.">
            <a:extLst>
              <a:ext uri="{FF2B5EF4-FFF2-40B4-BE49-F238E27FC236}">
                <a16:creationId xmlns:a16="http://schemas.microsoft.com/office/drawing/2014/main" id="{8C813357-4DD4-36E6-64BD-00A229EACB21}"/>
              </a:ext>
            </a:extLst>
          </p:cNvPr>
          <p:cNvPicPr>
            <a:picLocks noChangeAspect="1"/>
          </p:cNvPicPr>
          <p:nvPr/>
        </p:nvPicPr>
        <p:blipFill>
          <a:blip r:embed="rId20"/>
          <a:stretch>
            <a:fillRect/>
          </a:stretch>
        </p:blipFill>
        <p:spPr>
          <a:xfrm>
            <a:off x="2836614" y="3816338"/>
            <a:ext cx="314238" cy="314238"/>
          </a:xfrm>
          <a:prstGeom prst="rect">
            <a:avLst/>
          </a:prstGeom>
        </p:spPr>
      </p:pic>
      <p:sp>
        <p:nvSpPr>
          <p:cNvPr id="96" name="TextBox 95">
            <a:extLst>
              <a:ext uri="{FF2B5EF4-FFF2-40B4-BE49-F238E27FC236}">
                <a16:creationId xmlns:a16="http://schemas.microsoft.com/office/drawing/2014/main" id="{8380A61F-E9DB-68F0-9D53-F62176F90796}"/>
              </a:ext>
            </a:extLst>
          </p:cNvPr>
          <p:cNvSpPr txBox="1"/>
          <p:nvPr/>
        </p:nvSpPr>
        <p:spPr>
          <a:xfrm>
            <a:off x="2587323" y="4131689"/>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Primary school</a:t>
            </a:r>
          </a:p>
        </p:txBody>
      </p:sp>
      <p:pic>
        <p:nvPicPr>
          <p:cNvPr id="97" name="Picture 96" descr="A cartoon of a building&#10;&#10;AI-generated content may be incorrect.">
            <a:extLst>
              <a:ext uri="{FF2B5EF4-FFF2-40B4-BE49-F238E27FC236}">
                <a16:creationId xmlns:a16="http://schemas.microsoft.com/office/drawing/2014/main" id="{AFAB5EB5-39C7-F6A0-8C4D-E81A45D159A6}"/>
              </a:ext>
            </a:extLst>
          </p:cNvPr>
          <p:cNvPicPr>
            <a:picLocks noChangeAspect="1"/>
          </p:cNvPicPr>
          <p:nvPr/>
        </p:nvPicPr>
        <p:blipFill>
          <a:blip r:embed="rId20"/>
          <a:stretch>
            <a:fillRect/>
          </a:stretch>
        </p:blipFill>
        <p:spPr>
          <a:xfrm>
            <a:off x="4307804" y="4323150"/>
            <a:ext cx="314238" cy="314238"/>
          </a:xfrm>
          <a:prstGeom prst="rect">
            <a:avLst/>
          </a:prstGeom>
        </p:spPr>
      </p:pic>
      <p:sp>
        <p:nvSpPr>
          <p:cNvPr id="98" name="TextBox 97">
            <a:extLst>
              <a:ext uri="{FF2B5EF4-FFF2-40B4-BE49-F238E27FC236}">
                <a16:creationId xmlns:a16="http://schemas.microsoft.com/office/drawing/2014/main" id="{85FAF0C1-7A10-7043-791E-512F299A1507}"/>
              </a:ext>
            </a:extLst>
          </p:cNvPr>
          <p:cNvSpPr txBox="1"/>
          <p:nvPr/>
        </p:nvSpPr>
        <p:spPr>
          <a:xfrm>
            <a:off x="4058513" y="4638501"/>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Primary school</a:t>
            </a:r>
          </a:p>
        </p:txBody>
      </p:sp>
      <p:pic>
        <p:nvPicPr>
          <p:cNvPr id="100" name="Picture 99" descr="A cartoon of a person and person&#10;&#10;AI-generated content may be incorrect.">
            <a:extLst>
              <a:ext uri="{FF2B5EF4-FFF2-40B4-BE49-F238E27FC236}">
                <a16:creationId xmlns:a16="http://schemas.microsoft.com/office/drawing/2014/main" id="{DE7F402A-64BA-9F65-A9F3-40DD9D05AB87}"/>
              </a:ext>
            </a:extLst>
          </p:cNvPr>
          <p:cNvPicPr>
            <a:picLocks noChangeAspect="1"/>
          </p:cNvPicPr>
          <p:nvPr/>
        </p:nvPicPr>
        <p:blipFill>
          <a:blip r:embed="rId21"/>
          <a:stretch>
            <a:fillRect/>
          </a:stretch>
        </p:blipFill>
        <p:spPr>
          <a:xfrm>
            <a:off x="4510281" y="2894500"/>
            <a:ext cx="298079" cy="298079"/>
          </a:xfrm>
          <a:prstGeom prst="rect">
            <a:avLst/>
          </a:prstGeom>
        </p:spPr>
      </p:pic>
      <p:sp>
        <p:nvSpPr>
          <p:cNvPr id="101" name="TextBox 100">
            <a:extLst>
              <a:ext uri="{FF2B5EF4-FFF2-40B4-BE49-F238E27FC236}">
                <a16:creationId xmlns:a16="http://schemas.microsoft.com/office/drawing/2014/main" id="{E052ABDC-3C0C-D101-9625-49CF2CF39809}"/>
              </a:ext>
            </a:extLst>
          </p:cNvPr>
          <p:cNvSpPr txBox="1"/>
          <p:nvPr/>
        </p:nvSpPr>
        <p:spPr>
          <a:xfrm>
            <a:off x="4249898" y="3212873"/>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Parent/Carer Forum</a:t>
            </a:r>
          </a:p>
        </p:txBody>
      </p:sp>
      <p:pic>
        <p:nvPicPr>
          <p:cNvPr id="103" name="Picture 102" descr="A group of people sitting at a table&#10;&#10;AI-generated content may be incorrect.">
            <a:extLst>
              <a:ext uri="{FF2B5EF4-FFF2-40B4-BE49-F238E27FC236}">
                <a16:creationId xmlns:a16="http://schemas.microsoft.com/office/drawing/2014/main" id="{224B1EE4-4268-C328-2E29-D1D3F2EB183E}"/>
              </a:ext>
            </a:extLst>
          </p:cNvPr>
          <p:cNvPicPr>
            <a:picLocks noChangeAspect="1"/>
          </p:cNvPicPr>
          <p:nvPr/>
        </p:nvPicPr>
        <p:blipFill>
          <a:blip r:embed="rId22"/>
          <a:stretch>
            <a:fillRect/>
          </a:stretch>
        </p:blipFill>
        <p:spPr>
          <a:xfrm>
            <a:off x="3856046" y="2624279"/>
            <a:ext cx="342587" cy="342587"/>
          </a:xfrm>
          <a:prstGeom prst="rect">
            <a:avLst/>
          </a:prstGeom>
        </p:spPr>
      </p:pic>
      <p:sp>
        <p:nvSpPr>
          <p:cNvPr id="104" name="TextBox 103">
            <a:extLst>
              <a:ext uri="{FF2B5EF4-FFF2-40B4-BE49-F238E27FC236}">
                <a16:creationId xmlns:a16="http://schemas.microsoft.com/office/drawing/2014/main" id="{7C86527C-C933-F4F5-0D01-ABA236391A0E}"/>
              </a:ext>
            </a:extLst>
          </p:cNvPr>
          <p:cNvSpPr txBox="1"/>
          <p:nvPr/>
        </p:nvSpPr>
        <p:spPr>
          <a:xfrm>
            <a:off x="3617984" y="2989232"/>
            <a:ext cx="812820" cy="180819"/>
          </a:xfrm>
          <a:prstGeom prst="rect">
            <a:avLst/>
          </a:prstGeom>
          <a:noFill/>
          <a:ln w="28575" cap="flat" cmpd="sng" algn="ctr">
            <a:noFill/>
            <a:prstDash val="solid"/>
            <a:miter lim="800000"/>
          </a:ln>
          <a:effectLst/>
        </p:spPr>
        <p:txBody>
          <a:bodyPr rtlCol="0" anchor="ctr"/>
          <a:lstStyle>
            <a:defPPr>
              <a:defRPr lang="en-GB"/>
            </a:defPPr>
            <a:lvl1pPr>
              <a:buNone/>
              <a:defRPr sz="1200" b="1"/>
            </a:lvl1pPr>
          </a:lstStyle>
          <a:p>
            <a:pPr algn="ctr" defTabSz="685800">
              <a:defRPr/>
            </a:pPr>
            <a:r>
              <a:rPr lang="en-GB" sz="675">
                <a:solidFill>
                  <a:prstClr val="black"/>
                </a:solidFill>
                <a:latin typeface="Aptos" panose="020B0004020202020204"/>
              </a:rPr>
              <a:t>Local authority</a:t>
            </a:r>
          </a:p>
        </p:txBody>
      </p:sp>
    </p:spTree>
    <p:extLst>
      <p:ext uri="{BB962C8B-B14F-4D97-AF65-F5344CB8AC3E}">
        <p14:creationId xmlns:p14="http://schemas.microsoft.com/office/powerpoint/2010/main" val="126502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9D89-8B89-5ECC-8771-EACB95D745DE}"/>
              </a:ext>
            </a:extLst>
          </p:cNvPr>
          <p:cNvSpPr>
            <a:spLocks noGrp="1"/>
          </p:cNvSpPr>
          <p:nvPr>
            <p:ph type="title"/>
          </p:nvPr>
        </p:nvSpPr>
        <p:spPr/>
        <p:txBody>
          <a:bodyPr/>
          <a:lstStyle/>
          <a:p>
            <a:pPr algn="ctr"/>
            <a:r>
              <a:rPr lang="en-GB" dirty="0"/>
              <a:t>What is Available?</a:t>
            </a:r>
            <a:br>
              <a:rPr lang="en-GB" dirty="0"/>
            </a:br>
            <a:r>
              <a:rPr lang="en-GB" dirty="0"/>
              <a:t>A whole alphabet ……..</a:t>
            </a:r>
          </a:p>
        </p:txBody>
      </p:sp>
      <p:sp>
        <p:nvSpPr>
          <p:cNvPr id="3" name="Content Placeholder 2">
            <a:extLst>
              <a:ext uri="{FF2B5EF4-FFF2-40B4-BE49-F238E27FC236}">
                <a16:creationId xmlns:a16="http://schemas.microsoft.com/office/drawing/2014/main" id="{CBBF83E3-7773-9B68-DBE7-88EAF5FCA0ED}"/>
              </a:ext>
            </a:extLst>
          </p:cNvPr>
          <p:cNvSpPr>
            <a:spLocks noGrp="1"/>
          </p:cNvSpPr>
          <p:nvPr>
            <p:ph idx="1"/>
          </p:nvPr>
        </p:nvSpPr>
        <p:spPr>
          <a:xfrm>
            <a:off x="402772" y="1716769"/>
            <a:ext cx="5486587" cy="4460194"/>
          </a:xfrm>
        </p:spPr>
        <p:txBody>
          <a:bodyPr vert="horz" lIns="91440" tIns="45720" rIns="91440" bIns="45720" rtlCol="0" anchor="t">
            <a:noAutofit/>
          </a:bodyPr>
          <a:lstStyle/>
          <a:p>
            <a:r>
              <a:rPr lang="en-GB" sz="2400"/>
              <a:t>PINS - </a:t>
            </a:r>
            <a:r>
              <a:rPr lang="en-GB" sz="2400">
                <a:latin typeface="Segoe UI"/>
                <a:cs typeface="Segoe UI"/>
              </a:rPr>
              <a:t>Partnerships for Inclusion of Neurodiversity in Schools</a:t>
            </a:r>
            <a:endParaRPr lang="en-GB" sz="2400" dirty="0"/>
          </a:p>
          <a:p>
            <a:r>
              <a:rPr lang="en-GB" sz="2400"/>
              <a:t>MHST - Mental Health Support Teams</a:t>
            </a:r>
            <a:endParaRPr lang="en-GB" sz="2400" dirty="0"/>
          </a:p>
          <a:p>
            <a:r>
              <a:rPr lang="en-GB" sz="2400"/>
              <a:t>SENDSS – SEND Support Services</a:t>
            </a:r>
            <a:endParaRPr lang="en-GB" sz="2400" dirty="0"/>
          </a:p>
          <a:p>
            <a:r>
              <a:rPr lang="en-GB" sz="2400"/>
              <a:t>EY SEND – Early Years</a:t>
            </a:r>
            <a:endParaRPr lang="en-GB" sz="2400" dirty="0"/>
          </a:p>
          <a:p>
            <a:r>
              <a:rPr lang="en-GB" sz="2400" dirty="0" err="1"/>
              <a:t>AiST</a:t>
            </a:r>
            <a:r>
              <a:rPr lang="en-GB" sz="2400" dirty="0"/>
              <a:t> – Autism in Schools</a:t>
            </a:r>
          </a:p>
          <a:p>
            <a:r>
              <a:rPr lang="en-GB" sz="2400" dirty="0"/>
              <a:t>DCTS – Disabled </a:t>
            </a:r>
            <a:r>
              <a:rPr lang="en-GB" sz="2400" dirty="0" err="1"/>
              <a:t>Childrens</a:t>
            </a:r>
            <a:r>
              <a:rPr lang="en-GB" sz="2400" dirty="0"/>
              <a:t> Therapy Service</a:t>
            </a:r>
          </a:p>
          <a:p>
            <a:r>
              <a:rPr lang="en-GB" sz="2400"/>
              <a:t>SCiP – Supporting Change in Practice</a:t>
            </a:r>
          </a:p>
        </p:txBody>
      </p:sp>
      <p:sp>
        <p:nvSpPr>
          <p:cNvPr id="4" name="Content Placeholder 2">
            <a:extLst>
              <a:ext uri="{FF2B5EF4-FFF2-40B4-BE49-F238E27FC236}">
                <a16:creationId xmlns:a16="http://schemas.microsoft.com/office/drawing/2014/main" id="{75732807-B4C0-C231-B889-1F4697F64A69}"/>
              </a:ext>
            </a:extLst>
          </p:cNvPr>
          <p:cNvSpPr txBox="1">
            <a:spLocks/>
          </p:cNvSpPr>
          <p:nvPr/>
        </p:nvSpPr>
        <p:spPr>
          <a:xfrm>
            <a:off x="6298606" y="1825625"/>
            <a:ext cx="5504792"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SaLT</a:t>
            </a:r>
            <a:r>
              <a:rPr lang="en-GB" dirty="0"/>
              <a:t> CC (Speech &amp; Language)</a:t>
            </a:r>
          </a:p>
          <a:p>
            <a:r>
              <a:rPr lang="en-GB" dirty="0" err="1"/>
              <a:t>SaLT</a:t>
            </a:r>
            <a:r>
              <a:rPr lang="en-GB" dirty="0"/>
              <a:t> NHS</a:t>
            </a:r>
          </a:p>
          <a:p>
            <a:r>
              <a:rPr lang="en-GB" dirty="0"/>
              <a:t>VCSE</a:t>
            </a:r>
            <a:r>
              <a:rPr lang="en-GB"/>
              <a:t> - Voluntary, Community and Social Enterprise</a:t>
            </a:r>
            <a:endParaRPr lang="en-GB" dirty="0"/>
          </a:p>
          <a:p>
            <a:r>
              <a:rPr lang="en-GB" dirty="0"/>
              <a:t>Headstart</a:t>
            </a:r>
            <a:r>
              <a:rPr lang="en-GB"/>
              <a:t> - </a:t>
            </a:r>
            <a:r>
              <a:rPr lang="en-GB">
                <a:latin typeface="Segoe UI"/>
                <a:cs typeface="Segoe UI"/>
              </a:rPr>
              <a:t>Prevents mental health escalation</a:t>
            </a:r>
          </a:p>
          <a:p>
            <a:r>
              <a:rPr lang="en-GB" dirty="0"/>
              <a:t>EP Service</a:t>
            </a:r>
            <a:r>
              <a:rPr lang="en-GB"/>
              <a:t> – Educational Psychology</a:t>
            </a:r>
            <a:endParaRPr lang="en-GB" dirty="0"/>
          </a:p>
          <a:p>
            <a:r>
              <a:rPr lang="en-GB" dirty="0"/>
              <a:t>Healthy Child Programme</a:t>
            </a:r>
          </a:p>
          <a:p>
            <a:r>
              <a:rPr lang="en-GB" dirty="0"/>
              <a:t>School Nurse Service </a:t>
            </a:r>
          </a:p>
          <a:p>
            <a:r>
              <a:rPr lang="en-GB" dirty="0"/>
              <a:t>NHS Therapy Services</a:t>
            </a:r>
          </a:p>
          <a:p>
            <a:pPr marL="0" indent="0">
              <a:buNone/>
            </a:pPr>
            <a:endParaRPr lang="en-GB" dirty="0"/>
          </a:p>
        </p:txBody>
      </p:sp>
    </p:spTree>
    <p:extLst>
      <p:ext uri="{BB962C8B-B14F-4D97-AF65-F5344CB8AC3E}">
        <p14:creationId xmlns:p14="http://schemas.microsoft.com/office/powerpoint/2010/main" val="1420473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9d878d-29b8-4b40-844f-64acebb83c95">
      <Value>65</Value>
      <Value>77</Value>
    </TaxCatchAll>
    <f6dd6c54c4ea48f7b0ab5bdc5da524c9 xmlns="5849e390-3ec1-402e-9240-a3e34b85f545">
      <Terms xmlns="http://schemas.microsoft.com/office/infopath/2007/PartnerControls">
        <TermInfo xmlns="http://schemas.microsoft.com/office/infopath/2007/PartnerControls">
          <TermName xmlns="http://schemas.microsoft.com/office/infopath/2007/PartnerControls">ELG Confidential</TermName>
          <TermId xmlns="http://schemas.microsoft.com/office/infopath/2007/PartnerControls">d2d82dfb-ddc9-4ece-b0e1-3214173480e1</TermId>
        </TermInfo>
      </Terms>
    </f6dd6c54c4ea48f7b0ab5bdc5da524c9>
    <h13ce263e7de44f8b22faf142f91590e xmlns="5849e390-3ec1-402e-9240-a3e34b85f545">
      <Terms xmlns="http://schemas.microsoft.com/office/infopath/2007/PartnerControls">
        <TermInfo xmlns="http://schemas.microsoft.com/office/infopath/2007/PartnerControls">
          <TermName xmlns="http://schemas.microsoft.com/office/infopath/2007/PartnerControls">ELG Support</TermName>
          <TermId xmlns="http://schemas.microsoft.com/office/infopath/2007/PartnerControls">ba187898-3d54-4d14-bac0-490c2d5af27a</TermId>
        </TermInfo>
      </Terms>
    </h13ce263e7de44f8b22faf142f91590e>
    <ibcc2dd3f7fa43639dc0e22f7300983e xmlns="5849e390-3ec1-402e-9240-a3e34b85f545">
      <Terms xmlns="http://schemas.microsoft.com/office/infopath/2007/PartnerControls"/>
    </ibcc2dd3f7fa43639dc0e22f7300983e>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E301ABA043B4B240A1DC3A308F1F012000F77817856256E046B76DD6F1E62F461B" ma:contentTypeVersion="13" ma:contentTypeDescription="Create a new document." ma:contentTypeScope="" ma:versionID="482e4a94f4be1cf4944a6fe8c86af7b7">
  <xsd:schema xmlns:xsd="http://www.w3.org/2001/XMLSchema" xmlns:xs="http://www.w3.org/2001/XMLSchema" xmlns:p="http://schemas.microsoft.com/office/2006/metadata/properties" xmlns:ns2="5849e390-3ec1-402e-9240-a3e34b85f545" xmlns:ns3="249d878d-29b8-4b40-844f-64acebb83c95" targetNamespace="http://schemas.microsoft.com/office/2006/metadata/properties" ma:root="true" ma:fieldsID="de0053f588244dddef77594b580e1d78" ns2:_="" ns3:_="">
    <xsd:import namespace="5849e390-3ec1-402e-9240-a3e34b85f545"/>
    <xsd:import namespace="249d878d-29b8-4b40-844f-64acebb83c95"/>
    <xsd:element name="properties">
      <xsd:complexType>
        <xsd:sequence>
          <xsd:element name="documentManagement">
            <xsd:complexType>
              <xsd:all>
                <xsd:element ref="ns2:h13ce263e7de44f8b22faf142f91590e" minOccurs="0"/>
                <xsd:element ref="ns3:TaxCatchAll" minOccurs="0"/>
                <xsd:element ref="ns3:TaxCatchAllLabel" minOccurs="0"/>
                <xsd:element ref="ns2:f6dd6c54c4ea48f7b0ab5bdc5da524c9" minOccurs="0"/>
                <xsd:element ref="ns2:ibcc2dd3f7fa43639dc0e22f7300983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e390-3ec1-402e-9240-a3e34b85f545" elementFormDefault="qualified">
    <xsd:import namespace="http://schemas.microsoft.com/office/2006/documentManagement/types"/>
    <xsd:import namespace="http://schemas.microsoft.com/office/infopath/2007/PartnerControls"/>
    <xsd:element name="h13ce263e7de44f8b22faf142f91590e" ma:index="8" nillable="true" ma:taxonomy="true" ma:internalName="h13ce263e7de44f8b22faf142f91590e" ma:taxonomyFieldName="Function" ma:displayName="Function" ma:readOnly="false" ma:default="" ma:fieldId="{113ce263-e7de-44f8-b22f-af142f91590e}" ma:sspId="70d6af5e-d018-4566-81cb-bde2c61e1864" ma:termSetId="37e3c5b8-748f-48ce-987b-ce64a3ccd682" ma:anchorId="00000000-0000-0000-0000-000000000000" ma:open="false" ma:isKeyword="false">
      <xsd:complexType>
        <xsd:sequence>
          <xsd:element ref="pc:Terms" minOccurs="0" maxOccurs="1"/>
        </xsd:sequence>
      </xsd:complexType>
    </xsd:element>
    <xsd:element name="f6dd6c54c4ea48f7b0ab5bdc5da524c9" ma:index="12" nillable="true" ma:taxonomy="true" ma:internalName="f6dd6c54c4ea48f7b0ab5bdc5da524c9" ma:taxonomyFieldName="Activity" ma:displayName="Activity" ma:default="" ma:fieldId="{f6dd6c54-c4ea-48f7-b0ab-5bdc5da524c9}" ma:sspId="70d6af5e-d018-4566-81cb-bde2c61e1864" ma:termSetId="6ad65f11-58a9-4890-a0d3-7c9c54c0c59c" ma:anchorId="00000000-0000-0000-0000-000000000000" ma:open="false" ma:isKeyword="false">
      <xsd:complexType>
        <xsd:sequence>
          <xsd:element ref="pc:Terms" minOccurs="0" maxOccurs="1"/>
        </xsd:sequence>
      </xsd:complexType>
    </xsd:element>
    <xsd:element name="ibcc2dd3f7fa43639dc0e22f7300983e" ma:index="14" nillable="true" ma:taxonomy="true" ma:internalName="ibcc2dd3f7fa43639dc0e22f7300983e" ma:taxonomyFieldName="Transaction" ma:displayName="Transaction" ma:default="" ma:fieldId="{2bcc2dd3-f7fa-4363-9dc0-e22f7300983e}" ma:taxonomyMulti="true" ma:sspId="70d6af5e-d018-4566-81cb-bde2c61e1864" ma:termSetId="ccae6d33-676c-462a-831e-38be65c56c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d878d-29b8-4b40-844f-64acebb83c95"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58a452a-51bc-4b67-b6ca-afbadd8cb1c1}" ma:internalName="TaxCatchAll" ma:showField="CatchAllData" ma:web="249d878d-29b8-4b40-844f-64acebb83c9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58a452a-51bc-4b67-b6ca-afbadd8cb1c1}" ma:internalName="TaxCatchAllLabel" ma:readOnly="true" ma:showField="CatchAllDataLabel" ma:web="249d878d-29b8-4b40-844f-64acebb83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D17A3-82E3-4127-A317-A674F3DD8D30}">
  <ds:schemaRefs>
    <ds:schemaRef ds:uri="http://schemas.microsoft.com/sharepoint/v3/contenttype/forms"/>
  </ds:schemaRefs>
</ds:datastoreItem>
</file>

<file path=customXml/itemProps2.xml><?xml version="1.0" encoding="utf-8"?>
<ds:datastoreItem xmlns:ds="http://schemas.openxmlformats.org/officeDocument/2006/customXml" ds:itemID="{B4FA843F-D35B-464D-9870-6475B54CC870}">
  <ds:schemaRefs>
    <ds:schemaRef ds:uri="78a34766-db8d-4423-8695-2ae769a09fc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1DBDDF-1290-495F-BDBA-821A2ACE774E}"/>
</file>

<file path=docProps/app.xml><?xml version="1.0" encoding="utf-8"?>
<Properties xmlns="http://schemas.openxmlformats.org/officeDocument/2006/extended-properties" xmlns:vt="http://schemas.openxmlformats.org/officeDocument/2006/docPropsVTypes">
  <Template/>
  <TotalTime>2910</TotalTime>
  <Words>1442</Words>
  <Application>Microsoft Office PowerPoint</Application>
  <PresentationFormat>Widescreen</PresentationFormat>
  <Paragraphs>238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Segoe UI</vt:lpstr>
      <vt:lpstr>Office Theme</vt:lpstr>
      <vt:lpstr>Peer Neighbourhoods Experts @ Hand 21 April 2026</vt:lpstr>
      <vt:lpstr>PowerPoint Presentation</vt:lpstr>
      <vt:lpstr>Cornwall’s SEND system spans a large and diverse education landscape across phases and settings</vt:lpstr>
      <vt:lpstr>Health provision is complex across providers, so integrated planning matters for families’ experience</vt:lpstr>
      <vt:lpstr>PowerPoint Presentation</vt:lpstr>
      <vt:lpstr>SEND Centres of Excellence has given us a true head start on SEND Reform Planning</vt:lpstr>
      <vt:lpstr>PowerPoint Presentation</vt:lpstr>
      <vt:lpstr>PowerPoint Presentation</vt:lpstr>
      <vt:lpstr>What is Available? A whole alphabet ……..</vt:lpstr>
      <vt:lpstr>PowerPoint Presentation</vt:lpstr>
      <vt:lpstr>Case Study- EPs and an Experts at Hand Offer</vt:lpstr>
      <vt:lpstr>What do we need?</vt:lpstr>
      <vt:lpstr>PowerPoint Presentation</vt:lpstr>
      <vt:lpstr>Understanding What We Need</vt:lpstr>
      <vt:lpstr>Understanding What We Need</vt:lpstr>
      <vt:lpstr>Understanding What We Need</vt:lpstr>
      <vt:lpstr>Understanding What We Need</vt:lpstr>
      <vt:lpstr>PowerPoint Presentation</vt:lpstr>
      <vt:lpstr>Thank you | Meur ras dhisowgh</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Tamsin Dower</dc:creator>
  <cp:lastModifiedBy>Rachel Delourme</cp:lastModifiedBy>
  <cp:revision>14</cp:revision>
  <cp:lastPrinted>2026-03-23T09:28:19Z</cp:lastPrinted>
  <dcterms:created xsi:type="dcterms:W3CDTF">2026-02-23T20:14:31Z</dcterms:created>
  <dcterms:modified xsi:type="dcterms:W3CDTF">2026-04-21T11:54:07Z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etDate">
    <vt:lpwstr>2026-02-23T20:15:36Z</vt:lpwstr>
  </property>
  <property fmtid="{D5CDD505-2E9C-101B-9397-08002B2CF9AE}" pid="4" name="MSIP_Label_65bade86-969a-4cfc-8d70-99d1f0adeaba_Method">
    <vt:lpwstr>Privileged</vt:lpwstr>
  </property>
  <property fmtid="{D5CDD505-2E9C-101B-9397-08002B2CF9AE}" pid="5" name="MSIP_Label_65bade86-969a-4cfc-8d70-99d1f0adeaba_Name">
    <vt:lpwstr>65bade86-969a-4cfc-8d70-99d1f0adeaba</vt:lpwstr>
  </property>
  <property fmtid="{D5CDD505-2E9C-101B-9397-08002B2CF9AE}" pid="6" name="MSIP_Label_65bade86-969a-4cfc-8d70-99d1f0adeaba_SiteId">
    <vt:lpwstr>efaa16aa-d1de-4d58-ba2e-2833fdfdd29f</vt:lpwstr>
  </property>
  <property fmtid="{D5CDD505-2E9C-101B-9397-08002B2CF9AE}" pid="7" name="MSIP_Label_65bade86-969a-4cfc-8d70-99d1f0adeaba_ActionId">
    <vt:lpwstr>ad74b738-3fe1-4f10-9601-e46179b5c209</vt:lpwstr>
  </property>
  <property fmtid="{D5CDD505-2E9C-101B-9397-08002B2CF9AE}" pid="8" name="MSIP_Label_65bade86-969a-4cfc-8d70-99d1f0adeaba_ContentBits">
    <vt:lpwstr>1</vt:lpwstr>
  </property>
  <property fmtid="{D5CDD505-2E9C-101B-9397-08002B2CF9AE}" pid="9" name="MSIP_Label_65bade86-969a-4cfc-8d70-99d1f0adeaba_Tag">
    <vt:lpwstr>10, 0, 1, 1</vt:lpwstr>
  </property>
  <property fmtid="{D5CDD505-2E9C-101B-9397-08002B2CF9AE}" pid="10" name="ClassificationContentMarkingHeaderLocations">
    <vt:lpwstr>Office Theme:8</vt:lpwstr>
  </property>
  <property fmtid="{D5CDD505-2E9C-101B-9397-08002B2CF9AE}" pid="11" name="ClassificationContentMarkingHeaderText">
    <vt:lpwstr>Information Classification: CONTROLLED</vt:lpwstr>
  </property>
  <property fmtid="{D5CDD505-2E9C-101B-9397-08002B2CF9AE}" pid="12" name="ContentTypeId">
    <vt:lpwstr>0x010100E301ABA043B4B240A1DC3A308F1F012000F77817856256E046B76DD6F1E62F461B</vt:lpwstr>
  </property>
  <property fmtid="{D5CDD505-2E9C-101B-9397-08002B2CF9AE}" pid="13" name="MediaServiceImageTags">
    <vt:lpwstr/>
  </property>
  <property fmtid="{D5CDD505-2E9C-101B-9397-08002B2CF9AE}" pid="14" name="Activity">
    <vt:lpwstr>77;#ELG Confidential|d2d82dfb-ddc9-4ece-b0e1-3214173480e1</vt:lpwstr>
  </property>
  <property fmtid="{D5CDD505-2E9C-101B-9397-08002B2CF9AE}" pid="15" name="Function">
    <vt:lpwstr>65;#ELG Support|ba187898-3d54-4d14-bac0-490c2d5af27a</vt:lpwstr>
  </property>
  <property fmtid="{D5CDD505-2E9C-101B-9397-08002B2CF9AE}" pid="16" name="Transaction">
    <vt:lpwstr/>
  </property>
  <property fmtid="{D5CDD505-2E9C-101B-9397-08002B2CF9AE}" pid="17" name="lcf76f155ced4ddcb4097134ff3c332f">
    <vt:lpwstr/>
  </property>
</Properties>
</file>