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notesSlides/notesSlide10.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2" r:id="rId2"/>
    <p:sldMasterId id="2147483654" r:id="rId3"/>
  </p:sldMasterIdLst>
  <p:notesMasterIdLst>
    <p:notesMasterId r:id="rId19"/>
  </p:notesMasterIdLst>
  <p:sldIdLst>
    <p:sldId id="256" r:id="rId4"/>
    <p:sldId id="286" r:id="rId5"/>
    <p:sldId id="304" r:id="rId6"/>
    <p:sldId id="271" r:id="rId7"/>
    <p:sldId id="281" r:id="rId8"/>
    <p:sldId id="303" r:id="rId9"/>
    <p:sldId id="272" r:id="rId10"/>
    <p:sldId id="276" r:id="rId11"/>
    <p:sldId id="273" r:id="rId12"/>
    <p:sldId id="290" r:id="rId13"/>
    <p:sldId id="291" r:id="rId14"/>
    <p:sldId id="294" r:id="rId15"/>
    <p:sldId id="296" r:id="rId16"/>
    <p:sldId id="295" r:id="rId17"/>
    <p:sldId id="265" r:id="rId18"/>
  </p:sldIdLst>
  <p:sldSz cx="10693400" cy="7561263"/>
  <p:notesSz cx="6858000" cy="9144000"/>
  <p:defaultTextStyle>
    <a:defPPr>
      <a:defRPr lang="en-US"/>
    </a:defPPr>
    <a:lvl1pPr marL="0" algn="l" defTabSz="968463" rtl="0" eaLnBrk="1" latinLnBrk="0" hangingPunct="1">
      <a:defRPr sz="2000" kern="1200">
        <a:solidFill>
          <a:schemeClr val="tx1"/>
        </a:solidFill>
        <a:latin typeface="+mn-lt"/>
        <a:ea typeface="+mn-ea"/>
        <a:cs typeface="+mn-cs"/>
      </a:defRPr>
    </a:lvl1pPr>
    <a:lvl2pPr marL="484231" algn="l" defTabSz="968463" rtl="0" eaLnBrk="1" latinLnBrk="0" hangingPunct="1">
      <a:defRPr sz="2000" kern="1200">
        <a:solidFill>
          <a:schemeClr val="tx1"/>
        </a:solidFill>
        <a:latin typeface="+mn-lt"/>
        <a:ea typeface="+mn-ea"/>
        <a:cs typeface="+mn-cs"/>
      </a:defRPr>
    </a:lvl2pPr>
    <a:lvl3pPr marL="968463" algn="l" defTabSz="968463" rtl="0" eaLnBrk="1" latinLnBrk="0" hangingPunct="1">
      <a:defRPr sz="2000" kern="1200">
        <a:solidFill>
          <a:schemeClr val="tx1"/>
        </a:solidFill>
        <a:latin typeface="+mn-lt"/>
        <a:ea typeface="+mn-ea"/>
        <a:cs typeface="+mn-cs"/>
      </a:defRPr>
    </a:lvl3pPr>
    <a:lvl4pPr marL="1452695" algn="l" defTabSz="968463" rtl="0" eaLnBrk="1" latinLnBrk="0" hangingPunct="1">
      <a:defRPr sz="2000" kern="1200">
        <a:solidFill>
          <a:schemeClr val="tx1"/>
        </a:solidFill>
        <a:latin typeface="+mn-lt"/>
        <a:ea typeface="+mn-ea"/>
        <a:cs typeface="+mn-cs"/>
      </a:defRPr>
    </a:lvl4pPr>
    <a:lvl5pPr marL="1936927" algn="l" defTabSz="968463" rtl="0" eaLnBrk="1" latinLnBrk="0" hangingPunct="1">
      <a:defRPr sz="2000" kern="1200">
        <a:solidFill>
          <a:schemeClr val="tx1"/>
        </a:solidFill>
        <a:latin typeface="+mn-lt"/>
        <a:ea typeface="+mn-ea"/>
        <a:cs typeface="+mn-cs"/>
      </a:defRPr>
    </a:lvl5pPr>
    <a:lvl6pPr marL="2421158" algn="l" defTabSz="968463" rtl="0" eaLnBrk="1" latinLnBrk="0" hangingPunct="1">
      <a:defRPr sz="2000" kern="1200">
        <a:solidFill>
          <a:schemeClr val="tx1"/>
        </a:solidFill>
        <a:latin typeface="+mn-lt"/>
        <a:ea typeface="+mn-ea"/>
        <a:cs typeface="+mn-cs"/>
      </a:defRPr>
    </a:lvl6pPr>
    <a:lvl7pPr marL="2905390" algn="l" defTabSz="968463" rtl="0" eaLnBrk="1" latinLnBrk="0" hangingPunct="1">
      <a:defRPr sz="2000" kern="1200">
        <a:solidFill>
          <a:schemeClr val="tx1"/>
        </a:solidFill>
        <a:latin typeface="+mn-lt"/>
        <a:ea typeface="+mn-ea"/>
        <a:cs typeface="+mn-cs"/>
      </a:defRPr>
    </a:lvl7pPr>
    <a:lvl8pPr marL="3389622" algn="l" defTabSz="968463" rtl="0" eaLnBrk="1" latinLnBrk="0" hangingPunct="1">
      <a:defRPr sz="2000" kern="1200">
        <a:solidFill>
          <a:schemeClr val="tx1"/>
        </a:solidFill>
        <a:latin typeface="+mn-lt"/>
        <a:ea typeface="+mn-ea"/>
        <a:cs typeface="+mn-cs"/>
      </a:defRPr>
    </a:lvl8pPr>
    <a:lvl9pPr marL="3873853" algn="l" defTabSz="968463" rtl="0" eaLnBrk="1" latinLnBrk="0" hangingPunct="1">
      <a:defRPr sz="2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2">
          <p15:clr>
            <a:srgbClr val="A4A3A4"/>
          </p15:clr>
        </p15:guide>
        <p15:guide id="2" pos="33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7CD"/>
    <a:srgbClr val="F9B4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5714" autoAdjust="0"/>
  </p:normalViewPr>
  <p:slideViewPr>
    <p:cSldViewPr>
      <p:cViewPr varScale="1">
        <p:scale>
          <a:sx n="41" d="100"/>
          <a:sy n="41" d="100"/>
        </p:scale>
        <p:origin x="2028" y="48"/>
      </p:cViewPr>
      <p:guideLst>
        <p:guide orient="horz" pos="2382"/>
        <p:guide pos="336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customXml" Target="../customXml/item2.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customXml" Target="../customXml/item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microsoft.com/office/2016/11/relationships/changesInfo" Target="changesInfos/changesInfo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 Id="rId27"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Lewis (School Admissions Manager)" userId="00c096a3-2fd3-4f60-b716-d011091e7dd1" providerId="ADAL" clId="{327CB179-4FE3-4F1F-B67B-09A8E23592E3}"/>
    <pc:docChg chg="undo custSel modSld sldOrd">
      <pc:chgData name="Sarah Lewis (School Admissions Manager)" userId="00c096a3-2fd3-4f60-b716-d011091e7dd1" providerId="ADAL" clId="{327CB179-4FE3-4F1F-B67B-09A8E23592E3}" dt="2025-11-23T15:40:41.433" v="2885" actId="20577"/>
      <pc:docMkLst>
        <pc:docMk/>
      </pc:docMkLst>
      <pc:sldChg chg="modSp mod ord modNotesTx">
        <pc:chgData name="Sarah Lewis (School Admissions Manager)" userId="00c096a3-2fd3-4f60-b716-d011091e7dd1" providerId="ADAL" clId="{327CB179-4FE3-4F1F-B67B-09A8E23592E3}" dt="2025-11-23T15:40:17.383" v="2834" actId="6549"/>
        <pc:sldMkLst>
          <pc:docMk/>
          <pc:sldMk cId="156384021" sldId="294"/>
        </pc:sldMkLst>
        <pc:spChg chg="mod">
          <ac:chgData name="Sarah Lewis (School Admissions Manager)" userId="00c096a3-2fd3-4f60-b716-d011091e7dd1" providerId="ADAL" clId="{327CB179-4FE3-4F1F-B67B-09A8E23592E3}" dt="2025-11-23T15:39:13.909" v="2823" actId="20577"/>
          <ac:spMkLst>
            <pc:docMk/>
            <pc:sldMk cId="156384021" sldId="294"/>
            <ac:spMk id="3" creationId="{54FFF7DD-A9EA-69FB-2A49-F42EB7590197}"/>
          </ac:spMkLst>
        </pc:spChg>
      </pc:sldChg>
      <pc:sldChg chg="modSp mod ord modNotesTx">
        <pc:chgData name="Sarah Lewis (School Admissions Manager)" userId="00c096a3-2fd3-4f60-b716-d011091e7dd1" providerId="ADAL" clId="{327CB179-4FE3-4F1F-B67B-09A8E23592E3}" dt="2025-11-23T15:40:41.433" v="2885" actId="20577"/>
        <pc:sldMkLst>
          <pc:docMk/>
          <pc:sldMk cId="813391296" sldId="296"/>
        </pc:sldMkLst>
        <pc:spChg chg="mod">
          <ac:chgData name="Sarah Lewis (School Admissions Manager)" userId="00c096a3-2fd3-4f60-b716-d011091e7dd1" providerId="ADAL" clId="{327CB179-4FE3-4F1F-B67B-09A8E23592E3}" dt="2025-11-23T15:31:43.799" v="1929" actId="20577"/>
          <ac:spMkLst>
            <pc:docMk/>
            <pc:sldMk cId="813391296" sldId="296"/>
            <ac:spMk id="2" creationId="{51D31BE7-EC23-F954-34A6-79B218FF9D2C}"/>
          </ac:spMkLst>
        </pc:spChg>
        <pc:spChg chg="mod">
          <ac:chgData name="Sarah Lewis (School Admissions Manager)" userId="00c096a3-2fd3-4f60-b716-d011091e7dd1" providerId="ADAL" clId="{327CB179-4FE3-4F1F-B67B-09A8E23592E3}" dt="2025-11-23T15:40:41.433" v="2885" actId="20577"/>
          <ac:spMkLst>
            <pc:docMk/>
            <pc:sldMk cId="813391296" sldId="296"/>
            <ac:spMk id="3" creationId="{A27009F1-4D4C-3FE8-227F-2AE79EE0BFC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53FD59-9757-4FC2-A0F4-92CD15F3AE97}" type="datetimeFigureOut">
              <a:rPr lang="en-GB" smtClean="0"/>
              <a:t>26/11/2025</a:t>
            </a:fld>
            <a:endParaRPr lang="en-GB"/>
          </a:p>
        </p:txBody>
      </p:sp>
      <p:sp>
        <p:nvSpPr>
          <p:cNvPr id="4" name="Slide Image Placeholder 3"/>
          <p:cNvSpPr>
            <a:spLocks noGrp="1" noRot="1" noChangeAspect="1"/>
          </p:cNvSpPr>
          <p:nvPr>
            <p:ph type="sldImg" idx="2"/>
          </p:nvPr>
        </p:nvSpPr>
        <p:spPr>
          <a:xfrm>
            <a:off x="1004888" y="685800"/>
            <a:ext cx="4848225"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CBA6D5-0B23-4168-BD0A-E2F4B3956292}" type="slidenum">
              <a:rPr lang="en-GB" smtClean="0"/>
              <a:t>‹#›</a:t>
            </a:fld>
            <a:endParaRPr lang="en-GB"/>
          </a:p>
        </p:txBody>
      </p:sp>
    </p:spTree>
    <p:extLst>
      <p:ext uri="{BB962C8B-B14F-4D97-AF65-F5344CB8AC3E}">
        <p14:creationId xmlns:p14="http://schemas.microsoft.com/office/powerpoint/2010/main" val="553586064"/>
      </p:ext>
    </p:extLst>
  </p:cSld>
  <p:clrMap bg1="lt1" tx1="dk1" bg2="lt2" tx2="dk2" accent1="accent1" accent2="accent2" accent3="accent3" accent4="accent4" accent5="accent5" accent6="accent6" hlink="hlink" folHlink="folHlink"/>
  <p:notesStyle>
    <a:lvl1pPr marL="0" algn="l" defTabSz="968463" rtl="0" eaLnBrk="1" latinLnBrk="0" hangingPunct="1">
      <a:defRPr sz="1200" kern="1200">
        <a:solidFill>
          <a:schemeClr val="tx1"/>
        </a:solidFill>
        <a:latin typeface="+mn-lt"/>
        <a:ea typeface="+mn-ea"/>
        <a:cs typeface="+mn-cs"/>
      </a:defRPr>
    </a:lvl1pPr>
    <a:lvl2pPr marL="484231" algn="l" defTabSz="968463" rtl="0" eaLnBrk="1" latinLnBrk="0" hangingPunct="1">
      <a:defRPr sz="1200" kern="1200">
        <a:solidFill>
          <a:schemeClr val="tx1"/>
        </a:solidFill>
        <a:latin typeface="+mn-lt"/>
        <a:ea typeface="+mn-ea"/>
        <a:cs typeface="+mn-cs"/>
      </a:defRPr>
    </a:lvl2pPr>
    <a:lvl3pPr marL="968463" algn="l" defTabSz="968463" rtl="0" eaLnBrk="1" latinLnBrk="0" hangingPunct="1">
      <a:defRPr sz="1200" kern="1200">
        <a:solidFill>
          <a:schemeClr val="tx1"/>
        </a:solidFill>
        <a:latin typeface="+mn-lt"/>
        <a:ea typeface="+mn-ea"/>
        <a:cs typeface="+mn-cs"/>
      </a:defRPr>
    </a:lvl3pPr>
    <a:lvl4pPr marL="1452695" algn="l" defTabSz="968463" rtl="0" eaLnBrk="1" latinLnBrk="0" hangingPunct="1">
      <a:defRPr sz="1200" kern="1200">
        <a:solidFill>
          <a:schemeClr val="tx1"/>
        </a:solidFill>
        <a:latin typeface="+mn-lt"/>
        <a:ea typeface="+mn-ea"/>
        <a:cs typeface="+mn-cs"/>
      </a:defRPr>
    </a:lvl4pPr>
    <a:lvl5pPr marL="1936927" algn="l" defTabSz="968463" rtl="0" eaLnBrk="1" latinLnBrk="0" hangingPunct="1">
      <a:defRPr sz="1200" kern="1200">
        <a:solidFill>
          <a:schemeClr val="tx1"/>
        </a:solidFill>
        <a:latin typeface="+mn-lt"/>
        <a:ea typeface="+mn-ea"/>
        <a:cs typeface="+mn-cs"/>
      </a:defRPr>
    </a:lvl5pPr>
    <a:lvl6pPr marL="2421158" algn="l" defTabSz="968463" rtl="0" eaLnBrk="1" latinLnBrk="0" hangingPunct="1">
      <a:defRPr sz="1200" kern="1200">
        <a:solidFill>
          <a:schemeClr val="tx1"/>
        </a:solidFill>
        <a:latin typeface="+mn-lt"/>
        <a:ea typeface="+mn-ea"/>
        <a:cs typeface="+mn-cs"/>
      </a:defRPr>
    </a:lvl6pPr>
    <a:lvl7pPr marL="2905390" algn="l" defTabSz="968463" rtl="0" eaLnBrk="1" latinLnBrk="0" hangingPunct="1">
      <a:defRPr sz="1200" kern="1200">
        <a:solidFill>
          <a:schemeClr val="tx1"/>
        </a:solidFill>
        <a:latin typeface="+mn-lt"/>
        <a:ea typeface="+mn-ea"/>
        <a:cs typeface="+mn-cs"/>
      </a:defRPr>
    </a:lvl7pPr>
    <a:lvl8pPr marL="3389622" algn="l" defTabSz="968463" rtl="0" eaLnBrk="1" latinLnBrk="0" hangingPunct="1">
      <a:defRPr sz="1200" kern="1200">
        <a:solidFill>
          <a:schemeClr val="tx1"/>
        </a:solidFill>
        <a:latin typeface="+mn-lt"/>
        <a:ea typeface="+mn-ea"/>
        <a:cs typeface="+mn-cs"/>
      </a:defRPr>
    </a:lvl8pPr>
    <a:lvl9pPr marL="3873853" algn="l" defTabSz="9684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4888" y="685800"/>
            <a:ext cx="4848225" cy="3429000"/>
          </a:xfrm>
        </p:spPr>
      </p:sp>
      <p:sp>
        <p:nvSpPr>
          <p:cNvPr id="3" name="Notes Placeholder 2"/>
          <p:cNvSpPr>
            <a:spLocks noGrp="1"/>
          </p:cNvSpPr>
          <p:nvPr>
            <p:ph type="body" idx="1"/>
          </p:nvPr>
        </p:nvSpPr>
        <p:spPr/>
        <p:txBody>
          <a:bodyPr/>
          <a:lstStyle/>
          <a:p>
            <a:endParaRPr lang="en-GB" dirty="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0"/>
          </p:nvPr>
        </p:nvSpPr>
        <p:spPr/>
        <p:txBody>
          <a:bodyPr/>
          <a:lstStyle/>
          <a:p>
            <a:fld id="{A0CBA6D5-0B23-4168-BD0A-E2F4B3956292}" type="slidenum">
              <a:rPr lang="en-GB" smtClean="0"/>
              <a:t>1</a:t>
            </a:fld>
            <a:endParaRPr lang="en-GB" dirty="0"/>
          </a:p>
        </p:txBody>
      </p:sp>
    </p:spTree>
    <p:extLst>
      <p:ext uri="{BB962C8B-B14F-4D97-AF65-F5344CB8AC3E}">
        <p14:creationId xmlns:p14="http://schemas.microsoft.com/office/powerpoint/2010/main" val="27464836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0A886-B970-1899-EE9A-221FEFA510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F4AB68-5D4A-0AE3-6BAF-4AF0E493BD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69997B-6B25-1C91-037D-956AEE41D58E}"/>
              </a:ext>
            </a:extLst>
          </p:cNvPr>
          <p:cNvSpPr>
            <a:spLocks noGrp="1"/>
          </p:cNvSpPr>
          <p:nvPr>
            <p:ph type="body" idx="1"/>
          </p:nvPr>
        </p:nvSpPr>
        <p:spPr/>
        <p:txBody>
          <a:bodyPr/>
          <a:lstStyle/>
          <a:p>
            <a:pPr marL="0" indent="0">
              <a:buFont typeface="Arial" panose="020B0604020202020204" pitchFamily="34" charset="0"/>
              <a:buNone/>
            </a:pPr>
            <a:endParaRPr lang="en-GB" dirty="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a:extLst>
              <a:ext uri="{FF2B5EF4-FFF2-40B4-BE49-F238E27FC236}">
                <a16:creationId xmlns:a16="http://schemas.microsoft.com/office/drawing/2014/main" id="{19C55818-7EE4-DD76-0CF3-2F521D94B223}"/>
              </a:ext>
            </a:extLst>
          </p:cNvPr>
          <p:cNvSpPr>
            <a:spLocks noGrp="1"/>
          </p:cNvSpPr>
          <p:nvPr>
            <p:ph type="sldNum" sz="quarter" idx="5"/>
          </p:nvPr>
        </p:nvSpPr>
        <p:spPr/>
        <p:txBody>
          <a:bodyPr/>
          <a:lstStyle/>
          <a:p>
            <a:fld id="{A0CBA6D5-0B23-4168-BD0A-E2F4B3956292}" type="slidenum">
              <a:rPr lang="en-GB" smtClean="0"/>
              <a:t>2</a:t>
            </a:fld>
            <a:endParaRPr lang="en-GB" dirty="0"/>
          </a:p>
        </p:txBody>
      </p:sp>
    </p:spTree>
    <p:extLst>
      <p:ext uri="{BB962C8B-B14F-4D97-AF65-F5344CB8AC3E}">
        <p14:creationId xmlns:p14="http://schemas.microsoft.com/office/powerpoint/2010/main" val="26708949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The big driver behind falling rolls in Cornwall has been falling live births over the last 15 years…but this is not unique to Cornwall.</a:t>
            </a:r>
          </a:p>
          <a:p>
            <a:pPr marL="171450" indent="-171450">
              <a:buFont typeface="Arial" panose="020B0604020202020204" pitchFamily="34" charset="0"/>
              <a:buChar char="•"/>
            </a:pPr>
            <a:r>
              <a:rPr lang="en-GB" dirty="0"/>
              <a:t>Globally, countries are seeing fertility rates drop to new lows each year. Countries need a total fertility rate of 2.1 (i.e., average number of children born to each woman of child-bearing age) in order to maintain a stable population. Almost all countries globally have rates below 2 (the only continent where this isn’t yet true is Africa, though it is projected to fall below 2 in the near future). The UK is currently just under 1.5 (having been close to 2 as recently as 2010). Some countries with extremely low TFRs include Italy, Japan and South Korea – in fact, South Korea’s TFR is below 1, with some quite shocking implications around the future viability of major towns away from Seoul. Things in the UK aren’t that bad…YET (but some think it is only a matter of time).</a:t>
            </a:r>
          </a:p>
          <a:p>
            <a:pPr marL="171450" indent="-171450">
              <a:buFont typeface="Arial" panose="020B0604020202020204" pitchFamily="34" charset="0"/>
              <a:buChar char="•"/>
            </a:pPr>
            <a:r>
              <a:rPr lang="en-GB" dirty="0"/>
              <a:t>Trough in early 2000s, peak in early 2010s (corresponding to a rise in TFR to just under 2 nationally) before steady decline in live births which has coincided with a fall in TFR, i.e., there were plenty of people around to have more children than were born – this is about society in general choosing to have fewer children than has previously occurred.</a:t>
            </a:r>
          </a:p>
          <a:p>
            <a:pPr marL="171450" indent="-171450">
              <a:buFont typeface="Arial" panose="020B0604020202020204" pitchFamily="34" charset="0"/>
              <a:buChar char="•"/>
            </a:pPr>
            <a:r>
              <a:rPr lang="en-GB" dirty="0"/>
              <a:t>25% drop since 2010/11 and 2011/12.</a:t>
            </a:r>
          </a:p>
          <a:p>
            <a:pPr marL="171450" indent="-171450">
              <a:buFont typeface="Arial" panose="020B0604020202020204" pitchFamily="34" charset="0"/>
              <a:buChar char="•"/>
            </a:pPr>
            <a:r>
              <a:rPr lang="en-GB" dirty="0"/>
              <a:t>Numbers have appeared to stabilise in the last 12 months, though this has happened twice before (2014/15 and 2017/18) only for declines to continue. In the most recent data, what is interesting to find is that around half of all CNAs saw a fall in live births compared to 2023/24, and the other half of CNAs saw an increase. The biggest declines observed were bigger than the biggest increases. This highlights that there is still likely a downward pressure on live births in Cornwall, though there are clearly pockets where the situation is turning around.</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A0CBA6D5-0B23-4168-BD0A-E2F4B3956292}" type="slidenum">
              <a:rPr lang="en-GB" smtClean="0"/>
              <a:t>3</a:t>
            </a:fld>
            <a:endParaRPr lang="en-GB" dirty="0"/>
          </a:p>
        </p:txBody>
      </p:sp>
    </p:spTree>
    <p:extLst>
      <p:ext uri="{BB962C8B-B14F-4D97-AF65-F5344CB8AC3E}">
        <p14:creationId xmlns:p14="http://schemas.microsoft.com/office/powerpoint/2010/main" val="8750674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This map looks at changes between 2010/11 and 2011/12 to 2023/24 and 2024/25. Live births can be volatile, so comparing 2 years of data (at the peak) and the most recent 2 years can help to smooth out some of that volatility and give a clearer picture as to what has been happening</a:t>
            </a:r>
          </a:p>
          <a:p>
            <a:pPr marL="171450" indent="-171450">
              <a:buFont typeface="Arial" panose="020B0604020202020204" pitchFamily="34" charset="0"/>
              <a:buChar char="•"/>
            </a:pPr>
            <a:r>
              <a:rPr lang="en-GB" dirty="0"/>
              <a:t>Pick out the East/North East Cornwall decline, the St Austell decline, and the West Cornwall decline – it is perhaps unsurprising that the areas that have faired better are areas of high employment and/or tourism. The Bude area stands out in North Cornwall, and is likely being driven by recent significant housing in the area along with employment opportunities through GCHQ.</a:t>
            </a:r>
          </a:p>
          <a:p>
            <a:pPr marL="171450" indent="-171450">
              <a:buFont typeface="Arial" panose="020B0604020202020204" pitchFamily="34" charset="0"/>
              <a:buChar char="•"/>
            </a:pPr>
            <a:r>
              <a:rPr lang="en-GB" dirty="0"/>
              <a:t>Generally speaking (Launceston and Camborne/Redruth have faired less well than expected) shallower declines have happened where new housing has taken place, which has attracted more people to live which in turn has led to an increase in families in these areas and therefore a bump in live birth numbers. Areas with low levels of new housing have generally been unable to attract new/younger families to the area (either because of a lack of housing or lack of local employment, or both), which has given rise to a more rapid decline in live births.</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A0CBA6D5-0B23-4168-BD0A-E2F4B3956292}" type="slidenum">
              <a:rPr lang="en-GB" smtClean="0"/>
              <a:t>4</a:t>
            </a:fld>
            <a:endParaRPr lang="en-GB" dirty="0"/>
          </a:p>
        </p:txBody>
      </p:sp>
    </p:spTree>
    <p:extLst>
      <p:ext uri="{BB962C8B-B14F-4D97-AF65-F5344CB8AC3E}">
        <p14:creationId xmlns:p14="http://schemas.microsoft.com/office/powerpoint/2010/main" val="7789695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Aren’t we building loads of new homes? Isn’t that attracting loads of families in that will counteract the falling live births? Answer: Yes and No</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Despite what we’ve just seen, Cornwall’s 0-15 population has remained between 93,000 and 95,000 since 2014/15</a:t>
            </a:r>
          </a:p>
          <a:p>
            <a:pPr marL="171450" indent="-171450">
              <a:buFont typeface="Arial" panose="020B0604020202020204" pitchFamily="34" charset="0"/>
              <a:buChar char="•"/>
            </a:pPr>
            <a:r>
              <a:rPr lang="en-GB" dirty="0"/>
              <a:t>As live births have fallen, migration has helped to keep overall pupil numbers up</a:t>
            </a:r>
          </a:p>
          <a:p>
            <a:pPr marL="171450" indent="-171450">
              <a:buFont typeface="Arial" panose="020B0604020202020204" pitchFamily="34" charset="0"/>
              <a:buChar char="•"/>
            </a:pPr>
            <a:r>
              <a:rPr lang="en-GB" dirty="0"/>
              <a:t>In fact, if you compare the number of 0-14 year olds in a given year with the number of 1-15 year olds in the following year to see how this specific cohort has changed in 12 months, we find that since 2016/17-2017/18, Cornwall has had an annual net increase of 1,400 children through migration. 2022/23 was a particularly high year with over 2,000 more children entering Cornwall than leaving.</a:t>
            </a:r>
          </a:p>
          <a:p>
            <a:pPr marL="171450" indent="-171450">
              <a:buFont typeface="Arial" panose="020B0604020202020204" pitchFamily="34" charset="0"/>
              <a:buChar char="•"/>
            </a:pPr>
            <a:r>
              <a:rPr lang="en-GB" dirty="0"/>
              <a:t>For context, Cornwall actually lost children in 2015/16 (compared to 2014/15) and the following year net inward migration was under 300.</a:t>
            </a:r>
          </a:p>
          <a:p>
            <a:pPr marL="171450" indent="-171450">
              <a:buFont typeface="Arial" panose="020B0604020202020204" pitchFamily="34" charset="0"/>
              <a:buChar char="•"/>
            </a:pPr>
            <a:r>
              <a:rPr lang="en-GB" dirty="0"/>
              <a:t>When you combine the falling live births data with the average migration we’ve seen over the past decade, the picture we get is one of a shrinking overall 0-15 population in Cornwall – best case scenario, the population drops to just under 90,000. If live births remain at around 4,000 per year for a sustained period of time, the 0-15 population in Cornwall could drop below 80,000 by 2035.</a:t>
            </a:r>
          </a:p>
          <a:p>
            <a:pPr marL="171450" indent="-171450">
              <a:buFont typeface="Arial" panose="020B0604020202020204" pitchFamily="34" charset="0"/>
              <a:buChar char="•"/>
            </a:pPr>
            <a:r>
              <a:rPr lang="en-GB" dirty="0"/>
              <a:t>As with the previous slide, there are also differences in migration levels between areas, with areas like Truro, Bude, St Agnes/Perranporth having some of the highest levels of net migration observed since 2016/17.</a:t>
            </a:r>
          </a:p>
          <a:p>
            <a:pPr marL="171450" indent="-171450">
              <a:buFont typeface="Arial" panose="020B0604020202020204" pitchFamily="34" charset="0"/>
              <a:buChar char="•"/>
            </a:pPr>
            <a:r>
              <a:rPr lang="en-GB" dirty="0"/>
              <a:t>New housing is linked to migration – more housing built often leads to higher levels of migration amongst children (though this also depends heavily on the type of housing built as well as the demographics of people moving into those new houses).</a:t>
            </a:r>
          </a:p>
          <a:p>
            <a:pPr marL="0" indent="0">
              <a:buFont typeface="Arial" panose="020B0604020202020204" pitchFamily="34" charset="0"/>
              <a:buNone/>
            </a:pPr>
            <a:endParaRPr lang="en-GB" dirty="0"/>
          </a:p>
          <a:p>
            <a:pPr marL="655681" lvl="1"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endParaRPr lang="en-GB" dirty="0"/>
          </a:p>
        </p:txBody>
      </p:sp>
      <p:sp>
        <p:nvSpPr>
          <p:cNvPr id="4" name="Slide Number Placeholder 3"/>
          <p:cNvSpPr>
            <a:spLocks noGrp="1"/>
          </p:cNvSpPr>
          <p:nvPr>
            <p:ph type="sldNum" sz="quarter" idx="5"/>
          </p:nvPr>
        </p:nvSpPr>
        <p:spPr/>
        <p:txBody>
          <a:bodyPr/>
          <a:lstStyle/>
          <a:p>
            <a:fld id="{A0CBA6D5-0B23-4168-BD0A-E2F4B3956292}" type="slidenum">
              <a:rPr lang="en-GB" smtClean="0"/>
              <a:t>5</a:t>
            </a:fld>
            <a:endParaRPr lang="en-GB"/>
          </a:p>
        </p:txBody>
      </p:sp>
    </p:spTree>
    <p:extLst>
      <p:ext uri="{BB962C8B-B14F-4D97-AF65-F5344CB8AC3E}">
        <p14:creationId xmlns:p14="http://schemas.microsoft.com/office/powerpoint/2010/main" val="21854414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WHEN YOU PUT ALL OF THESE FACTORS TOGETHER (FALLING LIVE BIRTHS PLUS NET INWARD MIGRATION) YOU GET THE FOLLOWING PROFILE</a:t>
            </a:r>
          </a:p>
          <a:p>
            <a:endParaRPr lang="en-GB" dirty="0"/>
          </a:p>
          <a:p>
            <a:r>
              <a:rPr lang="en-GB" dirty="0"/>
              <a:t>Primary population peaked in 2018/19 at just over 43,600 primary aged children in Cornwall</a:t>
            </a:r>
          </a:p>
          <a:p>
            <a:r>
              <a:rPr lang="en-GB" dirty="0"/>
              <a:t>This coincided with a peak Primary mainstream population of 41,600</a:t>
            </a:r>
          </a:p>
          <a:p>
            <a:r>
              <a:rPr lang="en-GB" dirty="0"/>
              <a:t>Roughly speaking, about 95% of the primary age population are in mainstream – though there is some variation from one year to the next</a:t>
            </a:r>
          </a:p>
          <a:p>
            <a:r>
              <a:rPr lang="en-GB" dirty="0"/>
              <a:t>Figures during COVID were actually robust – Autumn 2023 and Autumn 2024 actually saw lower than historic rates (just over 93%) in mainstream which has led to lower than expected Primary cohorts. This is likely linked to significant increases in children with EHCPs, and more and more mainstream schools being unable to meet the needs of some of these children.</a:t>
            </a:r>
          </a:p>
          <a:p>
            <a:r>
              <a:rPr lang="en-GB" dirty="0"/>
              <a:t>As of Autumn 2024, Primary mainstream cohort was down to under 38,500. I haven’t seen Autumn 2025 census data, but am expecting a figure below 38,000 given that we had just 5,000 Reception children start mainstream this term (while over 6,000 left Year 6 in the summer term).</a:t>
            </a:r>
          </a:p>
          <a:p>
            <a:endParaRPr lang="en-GB" dirty="0"/>
          </a:p>
          <a:p>
            <a:r>
              <a:rPr lang="en-GB" dirty="0"/>
              <a:t>It is projected to fall further (in line with falling primary population) to just 36,000 by September 2028. These projections assume 95% of primary aged children will be in mainstream; if the recent lower rate (under 94%) continues, the primary mainstream population will be lower still. </a:t>
            </a:r>
          </a:p>
          <a:p>
            <a:endParaRPr lang="en-GB" dirty="0"/>
          </a:p>
          <a:p>
            <a:r>
              <a:rPr lang="en-GB" dirty="0"/>
              <a:t>The NHS projections for the Primary population overall assume that migration levels continue at their current levels AND assume live births return to 4,500 per year by 2035 (up from 4,200 in 2023/24 and 2024/25). If live births recover more quickly, the primary population will recover more quickly; equally, further deterioration in live births will cause future primary populations to decrease further.</a:t>
            </a:r>
          </a:p>
          <a:p>
            <a:endParaRPr lang="en-GB" dirty="0"/>
          </a:p>
          <a:p>
            <a:r>
              <a:rPr lang="en-GB" dirty="0"/>
              <a:t>Assuming the above happens, the overall Primary population will stabilise at around 36,200, with mainstream Primary population in Cornwall stabilising at around 34,000-34,500 – this is over 7,000 fewer children in our Primary schools compared to 2018/19!</a:t>
            </a:r>
          </a:p>
          <a:p>
            <a:endParaRPr lang="en-GB" dirty="0"/>
          </a:p>
        </p:txBody>
      </p:sp>
      <p:sp>
        <p:nvSpPr>
          <p:cNvPr id="4" name="Slide Number Placeholder 3"/>
          <p:cNvSpPr>
            <a:spLocks noGrp="1"/>
          </p:cNvSpPr>
          <p:nvPr>
            <p:ph type="sldNum" sz="quarter" idx="5"/>
          </p:nvPr>
        </p:nvSpPr>
        <p:spPr/>
        <p:txBody>
          <a:bodyPr/>
          <a:lstStyle/>
          <a:p>
            <a:fld id="{A0CBA6D5-0B23-4168-BD0A-E2F4B3956292}" type="slidenum">
              <a:rPr lang="en-GB" smtClean="0"/>
              <a:t>6</a:t>
            </a:fld>
            <a:endParaRPr lang="en-GB"/>
          </a:p>
        </p:txBody>
      </p:sp>
    </p:spTree>
    <p:extLst>
      <p:ext uri="{BB962C8B-B14F-4D97-AF65-F5344CB8AC3E}">
        <p14:creationId xmlns:p14="http://schemas.microsoft.com/office/powerpoint/2010/main" val="30247298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GB" dirty="0"/>
              <a:t>Where can I find more information about my own school forecasts?</a:t>
            </a:r>
          </a:p>
          <a:p>
            <a:pPr marL="0" lvl="0" indent="0">
              <a:buFont typeface="Arial" panose="020B0604020202020204" pitchFamily="34" charset="0"/>
              <a:buNone/>
            </a:pPr>
            <a:r>
              <a:rPr lang="en-GB" dirty="0"/>
              <a:t>Answer: CoreStats</a:t>
            </a:r>
          </a:p>
          <a:p>
            <a:pPr marL="0" lvl="0" indent="0">
              <a:buFont typeface="Arial" panose="020B0604020202020204" pitchFamily="34" charset="0"/>
              <a:buNone/>
            </a:pPr>
            <a:endParaRPr lang="en-GB" dirty="0"/>
          </a:p>
          <a:p>
            <a:pPr marL="0" lvl="0" indent="0">
              <a:buFont typeface="Arial" panose="020B0604020202020204" pitchFamily="34" charset="0"/>
              <a:buNone/>
            </a:pPr>
            <a:r>
              <a:rPr lang="en-GB" dirty="0"/>
              <a:t>Only available to schools that have purchased the Data &amp; Statistics SLA (though historically this has been almost all Primary schools in Cornwall). Whilst we are happy to have discussions with any schools about pupil projections, we are unable to share the school level analysis that our Data &amp; Statistics team creates with schools that haven’t signed up to the SLA.</a:t>
            </a:r>
          </a:p>
          <a:p>
            <a:pPr marL="0" lvl="0" indent="0">
              <a:buFont typeface="Arial" panose="020B0604020202020204" pitchFamily="34" charset="0"/>
              <a:buNone/>
            </a:pPr>
            <a:endParaRPr lang="en-GB" dirty="0"/>
          </a:p>
          <a:p>
            <a:pPr marL="171450" lvl="0" indent="-171450">
              <a:buFont typeface="Arial" panose="020B0604020202020204" pitchFamily="34" charset="0"/>
              <a:buChar char="•"/>
            </a:pPr>
            <a:r>
              <a:rPr lang="en-GB" dirty="0"/>
              <a:t>Current available analysis (from Feb 2025) shows forecasts up to September 2028 (2028/29)</a:t>
            </a:r>
          </a:p>
          <a:p>
            <a:pPr marL="171450" lvl="0" indent="-171450">
              <a:buFont typeface="Arial" panose="020B0604020202020204" pitchFamily="34" charset="0"/>
              <a:buChar char="•"/>
            </a:pPr>
            <a:r>
              <a:rPr lang="en-GB" dirty="0"/>
              <a:t>Includes school catchment data giving schools a clear indication of the number of children by age living in the immediate vicinity of the school.</a:t>
            </a:r>
          </a:p>
          <a:p>
            <a:pPr marL="171450" lvl="0" indent="-171450">
              <a:buFont typeface="Arial" panose="020B0604020202020204" pitchFamily="34" charset="0"/>
              <a:buChar char="•"/>
            </a:pPr>
            <a:r>
              <a:rPr lang="en-GB" dirty="0"/>
              <a:t>Also includes details of known new housing developments that are most likely to affect your school over the next 5 years</a:t>
            </a:r>
          </a:p>
          <a:p>
            <a:pPr marL="171450" lvl="0" indent="-171450">
              <a:buFont typeface="Arial" panose="020B0604020202020204" pitchFamily="34" charset="0"/>
              <a:buChar char="•"/>
            </a:pPr>
            <a:r>
              <a:rPr lang="en-GB" dirty="0"/>
              <a:t>Includes historic data on NOR so you can see how your school’s NOR has evolved over the last 5 years (particularly useful for newer heads)</a:t>
            </a:r>
          </a:p>
          <a:p>
            <a:pPr marL="171450" lvl="0" indent="-171450">
              <a:buFont typeface="Arial" panose="020B0604020202020204" pitchFamily="34" charset="0"/>
              <a:buChar char="•"/>
            </a:pPr>
            <a:r>
              <a:rPr lang="en-GB" dirty="0"/>
              <a:t>Also includes additional forecast graphs, showing the data in a different format as well as showing PAN capacity v actual/projected NOR for the wider Community Network Area the school is located in</a:t>
            </a:r>
          </a:p>
          <a:p>
            <a:pPr marL="171450" lvl="0" indent="-171450">
              <a:buFont typeface="Arial" panose="020B0604020202020204" pitchFamily="34" charset="0"/>
              <a:buChar char="•"/>
            </a:pPr>
            <a:endParaRPr lang="en-GB" dirty="0"/>
          </a:p>
          <a:p>
            <a:pPr marL="0" lvl="0" indent="0">
              <a:buFont typeface="Arial" panose="020B0604020202020204" pitchFamily="34" charset="0"/>
              <a:buNone/>
            </a:pPr>
            <a:r>
              <a:rPr lang="en-GB" dirty="0"/>
              <a:t>I’ve included an email for the CoreStats team on this slide, should you wish to contact the Data team about getting access/where to find your analysis on CoreStats.</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A0CBA6D5-0B23-4168-BD0A-E2F4B3956292}" type="slidenum">
              <a:rPr lang="en-GB" smtClean="0"/>
              <a:t>7</a:t>
            </a:fld>
            <a:endParaRPr lang="en-GB" dirty="0"/>
          </a:p>
        </p:txBody>
      </p:sp>
    </p:spTree>
    <p:extLst>
      <p:ext uri="{BB962C8B-B14F-4D97-AF65-F5344CB8AC3E}">
        <p14:creationId xmlns:p14="http://schemas.microsoft.com/office/powerpoint/2010/main" val="38548656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Example of a ‘Falling Rolls’ school</a:t>
            </a:r>
          </a:p>
          <a:p>
            <a:pPr marL="171450" indent="-171450">
              <a:buFont typeface="Arial" panose="020B0604020202020204" pitchFamily="34" charset="0"/>
              <a:buChar char="•"/>
            </a:pPr>
            <a:r>
              <a:rPr lang="en-GB" dirty="0"/>
              <a:t>Highlight large school catchment – this school has enough children living locally. The problem is parental choice has led to many parents opting to send their children to a school in the nearby town.</a:t>
            </a:r>
          </a:p>
          <a:p>
            <a:pPr marL="171450" indent="-171450">
              <a:buFont typeface="Arial" panose="020B0604020202020204" pitchFamily="34" charset="0"/>
              <a:buChar char="•"/>
            </a:pPr>
            <a:r>
              <a:rPr lang="en-GB" dirty="0"/>
              <a:t>Notice how this has actually been happening gradually since 2019/20 – for the last few years, a number of Primary schools have already begun to see declining numbers on roll but have chosen to ignore forecasts and hold out hope that the falling numbers on roll are temporary and simply a consequence of the school going through a tough patch. Schools need to reflect on whether falling rolls is down to demographics or parental choice (or a bit of both) – but ultimately, schools need to plan ahead based on what is likely to happen (rather than what they hope might happen).</a:t>
            </a:r>
          </a:p>
          <a:p>
            <a:pPr marL="171450" indent="-171450">
              <a:buFont typeface="Arial" panose="020B0604020202020204" pitchFamily="34" charset="0"/>
              <a:buChar char="•"/>
            </a:pPr>
            <a:r>
              <a:rPr lang="en-GB" dirty="0"/>
              <a:t>Interestingly, this school actually has plenty of children living in its own catchment area to more than fill the school (i.e., demand is greater than supply). However, parental choice is drawing large numbers to other schools in the area. As more places become available in other schools (due to falling rolls) the most popular schools fill up first, leaving less popular, or more rural schools taking fewer and fewer children.</a:t>
            </a:r>
          </a:p>
          <a:p>
            <a:pPr marL="171450" indent="-171450">
              <a:buFont typeface="Arial" panose="020B0604020202020204" pitchFamily="34" charset="0"/>
              <a:buChar char="•"/>
            </a:pPr>
            <a:r>
              <a:rPr lang="en-GB" dirty="0"/>
              <a:t>[Point out Historic NOR falling, school catchment figures, flat migration – no new housing in this case/past trends don’t point to net inward movement to school, overall total NOR set to fall over the next years]</a:t>
            </a:r>
          </a:p>
          <a:p>
            <a:pPr marL="655681" lvl="1" indent="-171450">
              <a:buFont typeface="Arial" panose="020B0604020202020204" pitchFamily="34" charset="0"/>
              <a:buChar char="•"/>
            </a:pPr>
            <a:r>
              <a:rPr lang="en-GB" dirty="0"/>
              <a:t>This school would have likely been operating 7 classes back in 2019/20. How many classes do you think this school should be operating in 2027/28 given a NOR projection of 107? Answer: Certainly not 7! Though not as simple to determine what the optimal number would be, given the distribution of children by age across the school, and the fact that the school is still operating with a PAN of 30!?</a:t>
            </a:r>
          </a:p>
          <a:p>
            <a:pPr marL="1139913" lvl="2"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A0CBA6D5-0B23-4168-BD0A-E2F4B3956292}" type="slidenum">
              <a:rPr lang="en-GB" smtClean="0"/>
              <a:t>8</a:t>
            </a:fld>
            <a:endParaRPr lang="en-GB" dirty="0"/>
          </a:p>
        </p:txBody>
      </p:sp>
    </p:spTree>
    <p:extLst>
      <p:ext uri="{BB962C8B-B14F-4D97-AF65-F5344CB8AC3E}">
        <p14:creationId xmlns:p14="http://schemas.microsoft.com/office/powerpoint/2010/main" val="29684208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In addition to the main forecasting documents, there is a forecasting ‘graph’ document.</a:t>
            </a:r>
          </a:p>
          <a:p>
            <a:pPr marL="171450" indent="-171450">
              <a:buFont typeface="Arial" panose="020B0604020202020204" pitchFamily="34" charset="0"/>
              <a:buChar char="•"/>
            </a:pPr>
            <a:r>
              <a:rPr lang="en-GB" dirty="0"/>
              <a:t>This helps to underline the recent changes in the size of school cohorts in both the county and across your own local area.</a:t>
            </a:r>
          </a:p>
          <a:p>
            <a:pPr marL="171450" indent="-171450">
              <a:buFont typeface="Arial" panose="020B0604020202020204" pitchFamily="34" charset="0"/>
              <a:buChar char="•"/>
            </a:pPr>
            <a:r>
              <a:rPr lang="en-GB" dirty="0"/>
              <a:t>In particular each school should have a page showing the total ‘capacity’ of all primary/secondary schools in the local area, and the corresponding current NOR and projected NOR. This again helps to put the school’s own projected numbers in context. Your school may not have indicative falling rolls projections, but your area may none the less show larger capacity compared to projections, indicating that other schools in your local area may be projected to suffer from falling rolls. With changes to school popularity, it may not take much for your school to suddenly find itself in a position where intakes are falling, or more children are leaving your school to join other local schools due to preference. It is good to be aware of these trends and therefore that there may still be a risk of falling rolls impacting your school in future years. This underlines the importance for schools to talk to one another.</a:t>
            </a:r>
          </a:p>
          <a:p>
            <a:pPr marL="171450" indent="-171450">
              <a:buFont typeface="Arial" panose="020B0604020202020204" pitchFamily="34" charset="0"/>
              <a:buChar char="•"/>
            </a:pPr>
            <a:endParaRPr lang="en-GB" dirty="0"/>
          </a:p>
          <a:p>
            <a:pPr marL="1139913" lvl="2"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A0CBA6D5-0B23-4168-BD0A-E2F4B3956292}" type="slidenum">
              <a:rPr lang="en-GB" smtClean="0"/>
              <a:t>9</a:t>
            </a:fld>
            <a:endParaRPr lang="en-GB" dirty="0"/>
          </a:p>
        </p:txBody>
      </p:sp>
    </p:spTree>
    <p:extLst>
      <p:ext uri="{BB962C8B-B14F-4D97-AF65-F5344CB8AC3E}">
        <p14:creationId xmlns:p14="http://schemas.microsoft.com/office/powerpoint/2010/main" val="14514925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Earlier this term we ran some ‘PAN Review’ sessions for schools across Cornwall who we thought might be most likely to consider a PAN reduction.</a:t>
            </a:r>
          </a:p>
          <a:p>
            <a:endParaRPr lang="en-GB" dirty="0"/>
          </a:p>
          <a:p>
            <a:r>
              <a:rPr lang="en-GB" dirty="0"/>
              <a:t>These sessions included some of what you’ve heard today, but also a more in-depth look at specific geographic areas (based on the schools attending). We hope to run similar sessions in future to support schools in making informed decisions about their school. As you can see in this example, this includes sharing data at a planning area showing how school Reception forecasts for an area compare with the PANs currently in place across schools, helping to highlight some of the particularly large discrepancies we have currently and helping to support schools to make difficult decisions around PAN reductions in particular.</a:t>
            </a:r>
          </a:p>
          <a:p>
            <a:endParaRPr lang="en-GB" dirty="0"/>
          </a:p>
          <a:p>
            <a:pPr marL="0" indent="0">
              <a:buFont typeface="Arial" panose="020B0604020202020204" pitchFamily="34" charset="0"/>
              <a:buNone/>
            </a:pPr>
            <a:endParaRPr lang="en-GB" dirty="0"/>
          </a:p>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fld id="{A0CBA6D5-0B23-4168-BD0A-E2F4B3956292}" type="slidenum">
              <a:rPr lang="en-GB" smtClean="0"/>
              <a:t>10</a:t>
            </a:fld>
            <a:endParaRPr lang="en-GB"/>
          </a:p>
        </p:txBody>
      </p:sp>
    </p:spTree>
    <p:extLst>
      <p:ext uri="{BB962C8B-B14F-4D97-AF65-F5344CB8AC3E}">
        <p14:creationId xmlns:p14="http://schemas.microsoft.com/office/powerpoint/2010/main" val="4138948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0CBA6D5-0B23-4168-BD0A-E2F4B3956292}" type="slidenum">
              <a:rPr lang="en-GB" smtClean="0"/>
              <a:t>11</a:t>
            </a:fld>
            <a:endParaRPr lang="en-GB"/>
          </a:p>
        </p:txBody>
      </p:sp>
    </p:spTree>
    <p:extLst>
      <p:ext uri="{BB962C8B-B14F-4D97-AF65-F5344CB8AC3E}">
        <p14:creationId xmlns:p14="http://schemas.microsoft.com/office/powerpoint/2010/main" val="16938208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a:solidFill>
                  <a:schemeClr val="tx1"/>
                </a:solidFill>
                <a:latin typeface="+mn-lt"/>
                <a:ea typeface="+mn-ea"/>
                <a:cs typeface="+mn-cs"/>
              </a:rPr>
              <a:t>NB: Failure to consult effectively may be grounds for subsequent complaints and appeals. </a:t>
            </a:r>
          </a:p>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OSA advice: </a:t>
            </a:r>
            <a:r>
              <a:rPr lang="en-GB" sz="1200" b="0" i="1" u="none" strike="noStrike" kern="1200" baseline="0" dirty="0">
                <a:solidFill>
                  <a:schemeClr val="tx1"/>
                </a:solidFill>
                <a:latin typeface="+mn-lt"/>
                <a:ea typeface="+mn-ea"/>
                <a:cs typeface="+mn-cs"/>
              </a:rPr>
              <a:t>good consultation – whether by local authorities or schools – uses a number of different ways to reach those who may have an interest. It will include a prominent and simple message on the front page of the relevant website, backed up with more detailed information and use of print and social media. </a:t>
            </a:r>
          </a:p>
          <a:p>
            <a:endParaRPr lang="en-GB" sz="1200" b="0" i="1"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Already-determined PAN (if questioned):</a:t>
            </a:r>
          </a:p>
          <a:p>
            <a:pPr marL="0" marR="0" lvl="0" indent="0" algn="l" defTabSz="968463" rtl="0" eaLnBrk="1" fontAlgn="auto" latinLnBrk="0" hangingPunct="1">
              <a:lnSpc>
                <a:spcPct val="100000"/>
              </a:lnSpc>
              <a:spcBef>
                <a:spcPts val="0"/>
              </a:spcBef>
              <a:spcAft>
                <a:spcPts val="0"/>
              </a:spcAft>
              <a:buClrTx/>
              <a:buSzTx/>
              <a:buFontTx/>
              <a:buNone/>
              <a:tabLst/>
              <a:defRPr/>
            </a:pPr>
            <a:r>
              <a:rPr lang="en-GB" sz="1200" dirty="0"/>
              <a:t>PANs that have been determined can only be changed if a formal request for a variation is agreed.</a:t>
            </a:r>
          </a:p>
          <a:p>
            <a:endParaRPr lang="en-GB" b="0" dirty="0"/>
          </a:p>
        </p:txBody>
      </p:sp>
      <p:sp>
        <p:nvSpPr>
          <p:cNvPr id="4" name="Slide Number Placeholder 3"/>
          <p:cNvSpPr>
            <a:spLocks noGrp="1"/>
          </p:cNvSpPr>
          <p:nvPr>
            <p:ph type="sldNum" sz="quarter" idx="5"/>
          </p:nvPr>
        </p:nvSpPr>
        <p:spPr/>
        <p:txBody>
          <a:bodyPr/>
          <a:lstStyle/>
          <a:p>
            <a:fld id="{A0CBA6D5-0B23-4168-BD0A-E2F4B3956292}" type="slidenum">
              <a:rPr lang="en-GB" smtClean="0"/>
              <a:t>12</a:t>
            </a:fld>
            <a:endParaRPr lang="en-GB"/>
          </a:p>
        </p:txBody>
      </p:sp>
    </p:spTree>
    <p:extLst>
      <p:ext uri="{BB962C8B-B14F-4D97-AF65-F5344CB8AC3E}">
        <p14:creationId xmlns:p14="http://schemas.microsoft.com/office/powerpoint/2010/main" val="19889372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68463" rtl="0" eaLnBrk="1" fontAlgn="auto" latinLnBrk="0" hangingPunct="1">
              <a:lnSpc>
                <a:spcPct val="100000"/>
              </a:lnSpc>
              <a:spcBef>
                <a:spcPts val="0"/>
              </a:spcBef>
              <a:spcAft>
                <a:spcPts val="0"/>
              </a:spcAft>
              <a:buClrTx/>
              <a:buSzTx/>
              <a:buFontTx/>
              <a:buNone/>
              <a:tabLst/>
              <a:defRPr/>
            </a:pPr>
            <a:r>
              <a:rPr lang="en-GB" sz="1200" dirty="0"/>
              <a:t>So, if you set a PAN of 20 but get 30 pupils eligible for a place you can accept 30 and have a full year group move up through the school.  Equally if you set a PAN of 60 and get 38 pupils eligible for a place you can’t restrict this to 30 to avoid having to run a second class.</a:t>
            </a:r>
          </a:p>
          <a:p>
            <a:endParaRPr lang="en-GB" dirty="0"/>
          </a:p>
          <a:p>
            <a:r>
              <a:rPr lang="en-GB" sz="1200" kern="1200" dirty="0">
                <a:solidFill>
                  <a:schemeClr val="tx1"/>
                </a:solidFill>
                <a:effectLst/>
                <a:latin typeface="+mn-lt"/>
                <a:ea typeface="+mn-ea"/>
                <a:cs typeface="+mn-cs"/>
              </a:rPr>
              <a:t>For example, if your PAN is 30 for a Reception intake, but you only have 22 Reception children join at the start of the academic year, you would still be expected to take up to a further 8 Reception children, if required, during the academic year that these children are in Reception.</a:t>
            </a:r>
            <a:endParaRPr lang="en-GB" dirty="0"/>
          </a:p>
        </p:txBody>
      </p:sp>
      <p:sp>
        <p:nvSpPr>
          <p:cNvPr id="4" name="Slide Number Placeholder 3"/>
          <p:cNvSpPr>
            <a:spLocks noGrp="1"/>
          </p:cNvSpPr>
          <p:nvPr>
            <p:ph type="sldNum" sz="quarter" idx="5"/>
          </p:nvPr>
        </p:nvSpPr>
        <p:spPr/>
        <p:txBody>
          <a:bodyPr/>
          <a:lstStyle/>
          <a:p>
            <a:fld id="{A0CBA6D5-0B23-4168-BD0A-E2F4B3956292}" type="slidenum">
              <a:rPr lang="en-GB" smtClean="0"/>
              <a:t>13</a:t>
            </a:fld>
            <a:endParaRPr lang="en-GB"/>
          </a:p>
        </p:txBody>
      </p:sp>
    </p:spTree>
    <p:extLst>
      <p:ext uri="{BB962C8B-B14F-4D97-AF65-F5344CB8AC3E}">
        <p14:creationId xmlns:p14="http://schemas.microsoft.com/office/powerpoint/2010/main" val="7890968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0CBA6D5-0B23-4168-BD0A-E2F4B3956292}" type="slidenum">
              <a:rPr lang="en-GB" smtClean="0"/>
              <a:t>14</a:t>
            </a:fld>
            <a:endParaRPr lang="en-GB"/>
          </a:p>
        </p:txBody>
      </p:sp>
    </p:spTree>
    <p:extLst>
      <p:ext uri="{BB962C8B-B14F-4D97-AF65-F5344CB8AC3E}">
        <p14:creationId xmlns:p14="http://schemas.microsoft.com/office/powerpoint/2010/main" val="24749292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018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title"/>
          </p:nvPr>
        </p:nvSpPr>
        <p:spPr>
          <a:xfrm>
            <a:off x="1674292" y="2700511"/>
            <a:ext cx="7560839" cy="3096344"/>
          </a:xfrm>
          <a:prstGeom prst="rect">
            <a:avLst/>
          </a:prstGeom>
        </p:spPr>
        <p:txBody>
          <a:bodyPr/>
          <a:lstStyle>
            <a:lvl1pPr algn="l">
              <a:defRPr sz="5000" b="1">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3558298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itle Placeholder 1"/>
          <p:cNvSpPr>
            <a:spLocks noGrp="1"/>
          </p:cNvSpPr>
          <p:nvPr>
            <p:ph type="title"/>
          </p:nvPr>
        </p:nvSpPr>
        <p:spPr>
          <a:xfrm>
            <a:off x="810196" y="375222"/>
            <a:ext cx="9348217" cy="813121"/>
          </a:xfrm>
          <a:prstGeom prst="rect">
            <a:avLst/>
          </a:prstGeom>
        </p:spPr>
        <p:txBody>
          <a:bodyPr vert="horz" lIns="91440" tIns="45720" rIns="91440" bIns="45720" rtlCol="0" anchor="t" anchorCtr="0">
            <a:normAutofit/>
          </a:bodyPr>
          <a:lstStyle/>
          <a:p>
            <a:r>
              <a:rPr lang="en-US" dirty="0"/>
              <a:t>Click to edit Master title style</a:t>
            </a:r>
            <a:endParaRPr lang="en-GB" dirty="0"/>
          </a:p>
        </p:txBody>
      </p:sp>
    </p:spTree>
    <p:extLst>
      <p:ext uri="{BB962C8B-B14F-4D97-AF65-F5344CB8AC3E}">
        <p14:creationId xmlns:p14="http://schemas.microsoft.com/office/powerpoint/2010/main" val="278646119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3" name="Picture 3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49609" y="-899889"/>
            <a:ext cx="5543791" cy="8003218"/>
          </a:xfrm>
          <a:prstGeom prst="rect">
            <a:avLst/>
          </a:prstGeom>
        </p:spPr>
      </p:pic>
      <p:pic>
        <p:nvPicPr>
          <p:cNvPr id="32" name="Picture 3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380" y="0"/>
            <a:ext cx="10688020" cy="7565071"/>
          </a:xfrm>
          <a:prstGeom prst="rect">
            <a:avLst/>
          </a:prstGeom>
        </p:spPr>
      </p:pic>
      <p:grpSp>
        <p:nvGrpSpPr>
          <p:cNvPr id="10" name="Group 9"/>
          <p:cNvGrpSpPr/>
          <p:nvPr userDrawn="1"/>
        </p:nvGrpSpPr>
        <p:grpSpPr>
          <a:xfrm>
            <a:off x="735932" y="6798432"/>
            <a:ext cx="3098600" cy="366575"/>
            <a:chOff x="525463" y="6951663"/>
            <a:chExt cx="2844801" cy="336550"/>
          </a:xfrm>
          <a:solidFill>
            <a:srgbClr val="0087CD"/>
          </a:solidFill>
        </p:grpSpPr>
        <p:sp>
          <p:nvSpPr>
            <p:cNvPr id="11" name="Freeform 5"/>
            <p:cNvSpPr>
              <a:spLocks/>
            </p:cNvSpPr>
            <p:nvPr userDrawn="1"/>
          </p:nvSpPr>
          <p:spPr bwMode="auto">
            <a:xfrm>
              <a:off x="617538" y="7005638"/>
              <a:ext cx="130175" cy="225425"/>
            </a:xfrm>
            <a:custGeom>
              <a:avLst/>
              <a:gdLst>
                <a:gd name="T0" fmla="*/ 0 w 82"/>
                <a:gd name="T1" fmla="*/ 65 h 142"/>
                <a:gd name="T2" fmla="*/ 32 w 82"/>
                <a:gd name="T3" fmla="*/ 71 h 142"/>
                <a:gd name="T4" fmla="*/ 5 w 82"/>
                <a:gd name="T5" fmla="*/ 130 h 142"/>
                <a:gd name="T6" fmla="*/ 30 w 82"/>
                <a:gd name="T7" fmla="*/ 142 h 142"/>
                <a:gd name="T8" fmla="*/ 56 w 82"/>
                <a:gd name="T9" fmla="*/ 80 h 142"/>
                <a:gd name="T10" fmla="*/ 82 w 82"/>
                <a:gd name="T11" fmla="*/ 101 h 142"/>
                <a:gd name="T12" fmla="*/ 76 w 82"/>
                <a:gd name="T13" fmla="*/ 0 h 142"/>
                <a:gd name="T14" fmla="*/ 0 w 82"/>
                <a:gd name="T15" fmla="*/ 65 h 1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42">
                  <a:moveTo>
                    <a:pt x="0" y="65"/>
                  </a:moveTo>
                  <a:lnTo>
                    <a:pt x="32" y="71"/>
                  </a:lnTo>
                  <a:lnTo>
                    <a:pt x="5" y="130"/>
                  </a:lnTo>
                  <a:lnTo>
                    <a:pt x="30" y="142"/>
                  </a:lnTo>
                  <a:lnTo>
                    <a:pt x="56" y="80"/>
                  </a:lnTo>
                  <a:lnTo>
                    <a:pt x="82" y="101"/>
                  </a:lnTo>
                  <a:lnTo>
                    <a:pt x="76" y="0"/>
                  </a:lnTo>
                  <a:lnTo>
                    <a:pt x="0" y="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p:cNvSpPr>
              <a:spLocks noEditPoints="1"/>
            </p:cNvSpPr>
            <p:nvPr userDrawn="1"/>
          </p:nvSpPr>
          <p:spPr bwMode="auto">
            <a:xfrm>
              <a:off x="525463" y="6951663"/>
              <a:ext cx="328613" cy="336550"/>
            </a:xfrm>
            <a:custGeom>
              <a:avLst/>
              <a:gdLst>
                <a:gd name="T0" fmla="*/ 56 w 111"/>
                <a:gd name="T1" fmla="*/ 111 h 111"/>
                <a:gd name="T2" fmla="*/ 0 w 111"/>
                <a:gd name="T3" fmla="*/ 55 h 111"/>
                <a:gd name="T4" fmla="*/ 56 w 111"/>
                <a:gd name="T5" fmla="*/ 0 h 111"/>
                <a:gd name="T6" fmla="*/ 111 w 111"/>
                <a:gd name="T7" fmla="*/ 55 h 111"/>
                <a:gd name="T8" fmla="*/ 56 w 111"/>
                <a:gd name="T9" fmla="*/ 111 h 111"/>
                <a:gd name="T10" fmla="*/ 56 w 111"/>
                <a:gd name="T11" fmla="*/ 6 h 111"/>
                <a:gd name="T12" fmla="*/ 6 w 111"/>
                <a:gd name="T13" fmla="*/ 55 h 111"/>
                <a:gd name="T14" fmla="*/ 56 w 111"/>
                <a:gd name="T15" fmla="*/ 105 h 111"/>
                <a:gd name="T16" fmla="*/ 105 w 111"/>
                <a:gd name="T17" fmla="*/ 55 h 111"/>
                <a:gd name="T18" fmla="*/ 56 w 111"/>
                <a:gd name="T19" fmla="*/ 6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111">
                  <a:moveTo>
                    <a:pt x="56" y="111"/>
                  </a:moveTo>
                  <a:cubicBezTo>
                    <a:pt x="25" y="111"/>
                    <a:pt x="0" y="86"/>
                    <a:pt x="0" y="55"/>
                  </a:cubicBezTo>
                  <a:cubicBezTo>
                    <a:pt x="0" y="25"/>
                    <a:pt x="25" y="0"/>
                    <a:pt x="56" y="0"/>
                  </a:cubicBezTo>
                  <a:cubicBezTo>
                    <a:pt x="86" y="0"/>
                    <a:pt x="111" y="25"/>
                    <a:pt x="111" y="55"/>
                  </a:cubicBezTo>
                  <a:cubicBezTo>
                    <a:pt x="111" y="86"/>
                    <a:pt x="86" y="111"/>
                    <a:pt x="56" y="111"/>
                  </a:cubicBezTo>
                  <a:close/>
                  <a:moveTo>
                    <a:pt x="56" y="6"/>
                  </a:moveTo>
                  <a:cubicBezTo>
                    <a:pt x="28" y="6"/>
                    <a:pt x="6" y="28"/>
                    <a:pt x="6" y="55"/>
                  </a:cubicBezTo>
                  <a:cubicBezTo>
                    <a:pt x="6" y="83"/>
                    <a:pt x="28" y="105"/>
                    <a:pt x="56" y="105"/>
                  </a:cubicBezTo>
                  <a:cubicBezTo>
                    <a:pt x="83" y="105"/>
                    <a:pt x="105" y="83"/>
                    <a:pt x="105" y="55"/>
                  </a:cubicBezTo>
                  <a:cubicBezTo>
                    <a:pt x="105" y="28"/>
                    <a:pt x="83" y="6"/>
                    <a:pt x="5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p:cNvSpPr>
              <a:spLocks/>
            </p:cNvSpPr>
            <p:nvPr userDrawn="1"/>
          </p:nvSpPr>
          <p:spPr bwMode="auto">
            <a:xfrm>
              <a:off x="973138" y="7058026"/>
              <a:ext cx="180975" cy="127000"/>
            </a:xfrm>
            <a:custGeom>
              <a:avLst/>
              <a:gdLst>
                <a:gd name="T0" fmla="*/ 0 w 61"/>
                <a:gd name="T1" fmla="*/ 0 h 42"/>
                <a:gd name="T2" fmla="*/ 12 w 61"/>
                <a:gd name="T3" fmla="*/ 0 h 42"/>
                <a:gd name="T4" fmla="*/ 16 w 61"/>
                <a:gd name="T5" fmla="*/ 19 h 42"/>
                <a:gd name="T6" fmla="*/ 18 w 61"/>
                <a:gd name="T7" fmla="*/ 32 h 42"/>
                <a:gd name="T8" fmla="*/ 18 w 61"/>
                <a:gd name="T9" fmla="*/ 32 h 42"/>
                <a:gd name="T10" fmla="*/ 21 w 61"/>
                <a:gd name="T11" fmla="*/ 19 h 42"/>
                <a:gd name="T12" fmla="*/ 25 w 61"/>
                <a:gd name="T13" fmla="*/ 0 h 42"/>
                <a:gd name="T14" fmla="*/ 36 w 61"/>
                <a:gd name="T15" fmla="*/ 0 h 42"/>
                <a:gd name="T16" fmla="*/ 41 w 61"/>
                <a:gd name="T17" fmla="*/ 19 h 42"/>
                <a:gd name="T18" fmla="*/ 43 w 61"/>
                <a:gd name="T19" fmla="*/ 32 h 42"/>
                <a:gd name="T20" fmla="*/ 44 w 61"/>
                <a:gd name="T21" fmla="*/ 32 h 42"/>
                <a:gd name="T22" fmla="*/ 46 w 61"/>
                <a:gd name="T23" fmla="*/ 19 h 42"/>
                <a:gd name="T24" fmla="*/ 50 w 61"/>
                <a:gd name="T25" fmla="*/ 0 h 42"/>
                <a:gd name="T26" fmla="*/ 61 w 61"/>
                <a:gd name="T27" fmla="*/ 0 h 42"/>
                <a:gd name="T28" fmla="*/ 51 w 61"/>
                <a:gd name="T29" fmla="*/ 42 h 42"/>
                <a:gd name="T30" fmla="*/ 37 w 61"/>
                <a:gd name="T31" fmla="*/ 42 h 42"/>
                <a:gd name="T32" fmla="*/ 33 w 61"/>
                <a:gd name="T33" fmla="*/ 25 h 42"/>
                <a:gd name="T34" fmla="*/ 31 w 61"/>
                <a:gd name="T35" fmla="*/ 13 h 42"/>
                <a:gd name="T36" fmla="*/ 30 w 61"/>
                <a:gd name="T37" fmla="*/ 13 h 42"/>
                <a:gd name="T38" fmla="*/ 28 w 61"/>
                <a:gd name="T39" fmla="*/ 25 h 42"/>
                <a:gd name="T40" fmla="*/ 24 w 61"/>
                <a:gd name="T41" fmla="*/ 42 h 42"/>
                <a:gd name="T42" fmla="*/ 10 w 61"/>
                <a:gd name="T43" fmla="*/ 42 h 42"/>
                <a:gd name="T44" fmla="*/ 0 w 61"/>
                <a:gd name="T4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1" h="42">
                  <a:moveTo>
                    <a:pt x="0" y="0"/>
                  </a:moveTo>
                  <a:cubicBezTo>
                    <a:pt x="12" y="0"/>
                    <a:pt x="12" y="0"/>
                    <a:pt x="12" y="0"/>
                  </a:cubicBezTo>
                  <a:cubicBezTo>
                    <a:pt x="16" y="19"/>
                    <a:pt x="16" y="19"/>
                    <a:pt x="16" y="19"/>
                  </a:cubicBezTo>
                  <a:cubicBezTo>
                    <a:pt x="17" y="23"/>
                    <a:pt x="17" y="27"/>
                    <a:pt x="18" y="32"/>
                  </a:cubicBezTo>
                  <a:cubicBezTo>
                    <a:pt x="18" y="32"/>
                    <a:pt x="18" y="32"/>
                    <a:pt x="18" y="32"/>
                  </a:cubicBezTo>
                  <a:cubicBezTo>
                    <a:pt x="19" y="27"/>
                    <a:pt x="20" y="23"/>
                    <a:pt x="21" y="19"/>
                  </a:cubicBezTo>
                  <a:cubicBezTo>
                    <a:pt x="25" y="0"/>
                    <a:pt x="25" y="0"/>
                    <a:pt x="25" y="0"/>
                  </a:cubicBezTo>
                  <a:cubicBezTo>
                    <a:pt x="36" y="0"/>
                    <a:pt x="36" y="0"/>
                    <a:pt x="36" y="0"/>
                  </a:cubicBezTo>
                  <a:cubicBezTo>
                    <a:pt x="41" y="19"/>
                    <a:pt x="41" y="19"/>
                    <a:pt x="41" y="19"/>
                  </a:cubicBezTo>
                  <a:cubicBezTo>
                    <a:pt x="42" y="23"/>
                    <a:pt x="43" y="27"/>
                    <a:pt x="43" y="32"/>
                  </a:cubicBezTo>
                  <a:cubicBezTo>
                    <a:pt x="44" y="32"/>
                    <a:pt x="44" y="32"/>
                    <a:pt x="44" y="32"/>
                  </a:cubicBezTo>
                  <a:cubicBezTo>
                    <a:pt x="44" y="27"/>
                    <a:pt x="45" y="23"/>
                    <a:pt x="46" y="19"/>
                  </a:cubicBezTo>
                  <a:cubicBezTo>
                    <a:pt x="50" y="0"/>
                    <a:pt x="50" y="0"/>
                    <a:pt x="50" y="0"/>
                  </a:cubicBezTo>
                  <a:cubicBezTo>
                    <a:pt x="61" y="0"/>
                    <a:pt x="61" y="0"/>
                    <a:pt x="61" y="0"/>
                  </a:cubicBezTo>
                  <a:cubicBezTo>
                    <a:pt x="51" y="42"/>
                    <a:pt x="51" y="42"/>
                    <a:pt x="51" y="42"/>
                  </a:cubicBezTo>
                  <a:cubicBezTo>
                    <a:pt x="37" y="42"/>
                    <a:pt x="37" y="42"/>
                    <a:pt x="37" y="42"/>
                  </a:cubicBezTo>
                  <a:cubicBezTo>
                    <a:pt x="33" y="25"/>
                    <a:pt x="33" y="25"/>
                    <a:pt x="33" y="25"/>
                  </a:cubicBezTo>
                  <a:cubicBezTo>
                    <a:pt x="32" y="21"/>
                    <a:pt x="31" y="17"/>
                    <a:pt x="31" y="13"/>
                  </a:cubicBezTo>
                  <a:cubicBezTo>
                    <a:pt x="30" y="13"/>
                    <a:pt x="30" y="13"/>
                    <a:pt x="30" y="13"/>
                  </a:cubicBezTo>
                  <a:cubicBezTo>
                    <a:pt x="29" y="17"/>
                    <a:pt x="29" y="21"/>
                    <a:pt x="28" y="25"/>
                  </a:cubicBezTo>
                  <a:cubicBezTo>
                    <a:pt x="24" y="42"/>
                    <a:pt x="24" y="42"/>
                    <a:pt x="24" y="42"/>
                  </a:cubicBezTo>
                  <a:cubicBezTo>
                    <a:pt x="10" y="42"/>
                    <a:pt x="10" y="42"/>
                    <a:pt x="10" y="42"/>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p:cNvSpPr>
              <a:spLocks/>
            </p:cNvSpPr>
            <p:nvPr userDrawn="1"/>
          </p:nvSpPr>
          <p:spPr bwMode="auto">
            <a:xfrm>
              <a:off x="1168401" y="7058026"/>
              <a:ext cx="180975" cy="127000"/>
            </a:xfrm>
            <a:custGeom>
              <a:avLst/>
              <a:gdLst>
                <a:gd name="T0" fmla="*/ 0 w 61"/>
                <a:gd name="T1" fmla="*/ 0 h 42"/>
                <a:gd name="T2" fmla="*/ 12 w 61"/>
                <a:gd name="T3" fmla="*/ 0 h 42"/>
                <a:gd name="T4" fmla="*/ 16 w 61"/>
                <a:gd name="T5" fmla="*/ 19 h 42"/>
                <a:gd name="T6" fmla="*/ 18 w 61"/>
                <a:gd name="T7" fmla="*/ 32 h 42"/>
                <a:gd name="T8" fmla="*/ 18 w 61"/>
                <a:gd name="T9" fmla="*/ 32 h 42"/>
                <a:gd name="T10" fmla="*/ 21 w 61"/>
                <a:gd name="T11" fmla="*/ 19 h 42"/>
                <a:gd name="T12" fmla="*/ 25 w 61"/>
                <a:gd name="T13" fmla="*/ 0 h 42"/>
                <a:gd name="T14" fmla="*/ 36 w 61"/>
                <a:gd name="T15" fmla="*/ 0 h 42"/>
                <a:gd name="T16" fmla="*/ 41 w 61"/>
                <a:gd name="T17" fmla="*/ 19 h 42"/>
                <a:gd name="T18" fmla="*/ 43 w 61"/>
                <a:gd name="T19" fmla="*/ 32 h 42"/>
                <a:gd name="T20" fmla="*/ 44 w 61"/>
                <a:gd name="T21" fmla="*/ 32 h 42"/>
                <a:gd name="T22" fmla="*/ 46 w 61"/>
                <a:gd name="T23" fmla="*/ 19 h 42"/>
                <a:gd name="T24" fmla="*/ 50 w 61"/>
                <a:gd name="T25" fmla="*/ 0 h 42"/>
                <a:gd name="T26" fmla="*/ 61 w 61"/>
                <a:gd name="T27" fmla="*/ 0 h 42"/>
                <a:gd name="T28" fmla="*/ 51 w 61"/>
                <a:gd name="T29" fmla="*/ 42 h 42"/>
                <a:gd name="T30" fmla="*/ 37 w 61"/>
                <a:gd name="T31" fmla="*/ 42 h 42"/>
                <a:gd name="T32" fmla="*/ 33 w 61"/>
                <a:gd name="T33" fmla="*/ 25 h 42"/>
                <a:gd name="T34" fmla="*/ 31 w 61"/>
                <a:gd name="T35" fmla="*/ 13 h 42"/>
                <a:gd name="T36" fmla="*/ 30 w 61"/>
                <a:gd name="T37" fmla="*/ 13 h 42"/>
                <a:gd name="T38" fmla="*/ 28 w 61"/>
                <a:gd name="T39" fmla="*/ 25 h 42"/>
                <a:gd name="T40" fmla="*/ 24 w 61"/>
                <a:gd name="T41" fmla="*/ 42 h 42"/>
                <a:gd name="T42" fmla="*/ 10 w 61"/>
                <a:gd name="T43" fmla="*/ 42 h 42"/>
                <a:gd name="T44" fmla="*/ 0 w 61"/>
                <a:gd name="T4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1" h="42">
                  <a:moveTo>
                    <a:pt x="0" y="0"/>
                  </a:moveTo>
                  <a:cubicBezTo>
                    <a:pt x="12" y="0"/>
                    <a:pt x="12" y="0"/>
                    <a:pt x="12" y="0"/>
                  </a:cubicBezTo>
                  <a:cubicBezTo>
                    <a:pt x="16" y="19"/>
                    <a:pt x="16" y="19"/>
                    <a:pt x="16" y="19"/>
                  </a:cubicBezTo>
                  <a:cubicBezTo>
                    <a:pt x="17" y="23"/>
                    <a:pt x="17" y="27"/>
                    <a:pt x="18" y="32"/>
                  </a:cubicBezTo>
                  <a:cubicBezTo>
                    <a:pt x="18" y="32"/>
                    <a:pt x="18" y="32"/>
                    <a:pt x="18" y="32"/>
                  </a:cubicBezTo>
                  <a:cubicBezTo>
                    <a:pt x="19" y="27"/>
                    <a:pt x="20" y="23"/>
                    <a:pt x="21" y="19"/>
                  </a:cubicBezTo>
                  <a:cubicBezTo>
                    <a:pt x="25" y="0"/>
                    <a:pt x="25" y="0"/>
                    <a:pt x="25" y="0"/>
                  </a:cubicBezTo>
                  <a:cubicBezTo>
                    <a:pt x="36" y="0"/>
                    <a:pt x="36" y="0"/>
                    <a:pt x="36" y="0"/>
                  </a:cubicBezTo>
                  <a:cubicBezTo>
                    <a:pt x="41" y="19"/>
                    <a:pt x="41" y="19"/>
                    <a:pt x="41" y="19"/>
                  </a:cubicBezTo>
                  <a:cubicBezTo>
                    <a:pt x="42" y="23"/>
                    <a:pt x="43" y="27"/>
                    <a:pt x="43" y="32"/>
                  </a:cubicBezTo>
                  <a:cubicBezTo>
                    <a:pt x="44" y="32"/>
                    <a:pt x="44" y="32"/>
                    <a:pt x="44" y="32"/>
                  </a:cubicBezTo>
                  <a:cubicBezTo>
                    <a:pt x="44" y="27"/>
                    <a:pt x="45" y="23"/>
                    <a:pt x="46" y="19"/>
                  </a:cubicBezTo>
                  <a:cubicBezTo>
                    <a:pt x="50" y="0"/>
                    <a:pt x="50" y="0"/>
                    <a:pt x="50" y="0"/>
                  </a:cubicBezTo>
                  <a:cubicBezTo>
                    <a:pt x="61" y="0"/>
                    <a:pt x="61" y="0"/>
                    <a:pt x="61" y="0"/>
                  </a:cubicBezTo>
                  <a:cubicBezTo>
                    <a:pt x="51" y="42"/>
                    <a:pt x="51" y="42"/>
                    <a:pt x="51" y="42"/>
                  </a:cubicBezTo>
                  <a:cubicBezTo>
                    <a:pt x="37" y="42"/>
                    <a:pt x="37" y="42"/>
                    <a:pt x="37" y="42"/>
                  </a:cubicBezTo>
                  <a:cubicBezTo>
                    <a:pt x="33" y="25"/>
                    <a:pt x="33" y="25"/>
                    <a:pt x="33" y="25"/>
                  </a:cubicBezTo>
                  <a:cubicBezTo>
                    <a:pt x="32" y="21"/>
                    <a:pt x="31" y="17"/>
                    <a:pt x="31" y="13"/>
                  </a:cubicBezTo>
                  <a:cubicBezTo>
                    <a:pt x="30" y="13"/>
                    <a:pt x="30" y="13"/>
                    <a:pt x="30" y="13"/>
                  </a:cubicBezTo>
                  <a:cubicBezTo>
                    <a:pt x="29" y="17"/>
                    <a:pt x="29" y="21"/>
                    <a:pt x="28" y="25"/>
                  </a:cubicBezTo>
                  <a:cubicBezTo>
                    <a:pt x="24" y="42"/>
                    <a:pt x="24" y="42"/>
                    <a:pt x="24" y="42"/>
                  </a:cubicBezTo>
                  <a:cubicBezTo>
                    <a:pt x="10" y="42"/>
                    <a:pt x="10" y="42"/>
                    <a:pt x="10" y="42"/>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p:cNvSpPr>
              <a:spLocks/>
            </p:cNvSpPr>
            <p:nvPr userDrawn="1"/>
          </p:nvSpPr>
          <p:spPr bwMode="auto">
            <a:xfrm>
              <a:off x="1363663" y="7058026"/>
              <a:ext cx="180975" cy="127000"/>
            </a:xfrm>
            <a:custGeom>
              <a:avLst/>
              <a:gdLst>
                <a:gd name="T0" fmla="*/ 0 w 61"/>
                <a:gd name="T1" fmla="*/ 0 h 42"/>
                <a:gd name="T2" fmla="*/ 12 w 61"/>
                <a:gd name="T3" fmla="*/ 0 h 42"/>
                <a:gd name="T4" fmla="*/ 16 w 61"/>
                <a:gd name="T5" fmla="*/ 19 h 42"/>
                <a:gd name="T6" fmla="*/ 18 w 61"/>
                <a:gd name="T7" fmla="*/ 32 h 42"/>
                <a:gd name="T8" fmla="*/ 18 w 61"/>
                <a:gd name="T9" fmla="*/ 32 h 42"/>
                <a:gd name="T10" fmla="*/ 21 w 61"/>
                <a:gd name="T11" fmla="*/ 19 h 42"/>
                <a:gd name="T12" fmla="*/ 25 w 61"/>
                <a:gd name="T13" fmla="*/ 0 h 42"/>
                <a:gd name="T14" fmla="*/ 36 w 61"/>
                <a:gd name="T15" fmla="*/ 0 h 42"/>
                <a:gd name="T16" fmla="*/ 41 w 61"/>
                <a:gd name="T17" fmla="*/ 19 h 42"/>
                <a:gd name="T18" fmla="*/ 43 w 61"/>
                <a:gd name="T19" fmla="*/ 32 h 42"/>
                <a:gd name="T20" fmla="*/ 44 w 61"/>
                <a:gd name="T21" fmla="*/ 32 h 42"/>
                <a:gd name="T22" fmla="*/ 46 w 61"/>
                <a:gd name="T23" fmla="*/ 19 h 42"/>
                <a:gd name="T24" fmla="*/ 50 w 61"/>
                <a:gd name="T25" fmla="*/ 0 h 42"/>
                <a:gd name="T26" fmla="*/ 61 w 61"/>
                <a:gd name="T27" fmla="*/ 0 h 42"/>
                <a:gd name="T28" fmla="*/ 51 w 61"/>
                <a:gd name="T29" fmla="*/ 42 h 42"/>
                <a:gd name="T30" fmla="*/ 37 w 61"/>
                <a:gd name="T31" fmla="*/ 42 h 42"/>
                <a:gd name="T32" fmla="*/ 33 w 61"/>
                <a:gd name="T33" fmla="*/ 25 h 42"/>
                <a:gd name="T34" fmla="*/ 31 w 61"/>
                <a:gd name="T35" fmla="*/ 13 h 42"/>
                <a:gd name="T36" fmla="*/ 30 w 61"/>
                <a:gd name="T37" fmla="*/ 13 h 42"/>
                <a:gd name="T38" fmla="*/ 28 w 61"/>
                <a:gd name="T39" fmla="*/ 25 h 42"/>
                <a:gd name="T40" fmla="*/ 24 w 61"/>
                <a:gd name="T41" fmla="*/ 42 h 42"/>
                <a:gd name="T42" fmla="*/ 10 w 61"/>
                <a:gd name="T43" fmla="*/ 42 h 42"/>
                <a:gd name="T44" fmla="*/ 0 w 61"/>
                <a:gd name="T4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1" h="42">
                  <a:moveTo>
                    <a:pt x="0" y="0"/>
                  </a:moveTo>
                  <a:cubicBezTo>
                    <a:pt x="12" y="0"/>
                    <a:pt x="12" y="0"/>
                    <a:pt x="12" y="0"/>
                  </a:cubicBezTo>
                  <a:cubicBezTo>
                    <a:pt x="16" y="19"/>
                    <a:pt x="16" y="19"/>
                    <a:pt x="16" y="19"/>
                  </a:cubicBezTo>
                  <a:cubicBezTo>
                    <a:pt x="17" y="23"/>
                    <a:pt x="17" y="27"/>
                    <a:pt x="18" y="32"/>
                  </a:cubicBezTo>
                  <a:cubicBezTo>
                    <a:pt x="18" y="32"/>
                    <a:pt x="18" y="32"/>
                    <a:pt x="18" y="32"/>
                  </a:cubicBezTo>
                  <a:cubicBezTo>
                    <a:pt x="19" y="27"/>
                    <a:pt x="20" y="23"/>
                    <a:pt x="21" y="19"/>
                  </a:cubicBezTo>
                  <a:cubicBezTo>
                    <a:pt x="25" y="0"/>
                    <a:pt x="25" y="0"/>
                    <a:pt x="25" y="0"/>
                  </a:cubicBezTo>
                  <a:cubicBezTo>
                    <a:pt x="36" y="0"/>
                    <a:pt x="36" y="0"/>
                    <a:pt x="36" y="0"/>
                  </a:cubicBezTo>
                  <a:cubicBezTo>
                    <a:pt x="41" y="19"/>
                    <a:pt x="41" y="19"/>
                    <a:pt x="41" y="19"/>
                  </a:cubicBezTo>
                  <a:cubicBezTo>
                    <a:pt x="42" y="23"/>
                    <a:pt x="43" y="27"/>
                    <a:pt x="43" y="32"/>
                  </a:cubicBezTo>
                  <a:cubicBezTo>
                    <a:pt x="44" y="32"/>
                    <a:pt x="44" y="32"/>
                    <a:pt x="44" y="32"/>
                  </a:cubicBezTo>
                  <a:cubicBezTo>
                    <a:pt x="45" y="27"/>
                    <a:pt x="45" y="23"/>
                    <a:pt x="46" y="19"/>
                  </a:cubicBezTo>
                  <a:cubicBezTo>
                    <a:pt x="50" y="0"/>
                    <a:pt x="50" y="0"/>
                    <a:pt x="50" y="0"/>
                  </a:cubicBezTo>
                  <a:cubicBezTo>
                    <a:pt x="61" y="0"/>
                    <a:pt x="61" y="0"/>
                    <a:pt x="61" y="0"/>
                  </a:cubicBezTo>
                  <a:cubicBezTo>
                    <a:pt x="51" y="42"/>
                    <a:pt x="51" y="42"/>
                    <a:pt x="51" y="42"/>
                  </a:cubicBezTo>
                  <a:cubicBezTo>
                    <a:pt x="37" y="42"/>
                    <a:pt x="37" y="42"/>
                    <a:pt x="37" y="42"/>
                  </a:cubicBezTo>
                  <a:cubicBezTo>
                    <a:pt x="33" y="25"/>
                    <a:pt x="33" y="25"/>
                    <a:pt x="33" y="25"/>
                  </a:cubicBezTo>
                  <a:cubicBezTo>
                    <a:pt x="32" y="21"/>
                    <a:pt x="31" y="17"/>
                    <a:pt x="31" y="13"/>
                  </a:cubicBezTo>
                  <a:cubicBezTo>
                    <a:pt x="30" y="13"/>
                    <a:pt x="30" y="13"/>
                    <a:pt x="30" y="13"/>
                  </a:cubicBezTo>
                  <a:cubicBezTo>
                    <a:pt x="29" y="17"/>
                    <a:pt x="29" y="21"/>
                    <a:pt x="28" y="25"/>
                  </a:cubicBezTo>
                  <a:cubicBezTo>
                    <a:pt x="24" y="42"/>
                    <a:pt x="24" y="42"/>
                    <a:pt x="24" y="42"/>
                  </a:cubicBezTo>
                  <a:cubicBezTo>
                    <a:pt x="10" y="42"/>
                    <a:pt x="10" y="42"/>
                    <a:pt x="10" y="42"/>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Oval 10"/>
            <p:cNvSpPr>
              <a:spLocks noChangeArrowheads="1"/>
            </p:cNvSpPr>
            <p:nvPr userDrawn="1"/>
          </p:nvSpPr>
          <p:spPr bwMode="auto">
            <a:xfrm>
              <a:off x="1558926" y="7138988"/>
              <a:ext cx="42863" cy="492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p:cNvSpPr>
              <a:spLocks/>
            </p:cNvSpPr>
            <p:nvPr userDrawn="1"/>
          </p:nvSpPr>
          <p:spPr bwMode="auto">
            <a:xfrm>
              <a:off x="1622426" y="7054851"/>
              <a:ext cx="103188" cy="133350"/>
            </a:xfrm>
            <a:custGeom>
              <a:avLst/>
              <a:gdLst>
                <a:gd name="T0" fmla="*/ 22 w 35"/>
                <a:gd name="T1" fmla="*/ 0 h 44"/>
                <a:gd name="T2" fmla="*/ 34 w 35"/>
                <a:gd name="T3" fmla="*/ 5 h 44"/>
                <a:gd name="T4" fmla="*/ 29 w 35"/>
                <a:gd name="T5" fmla="*/ 12 h 44"/>
                <a:gd name="T6" fmla="*/ 23 w 35"/>
                <a:gd name="T7" fmla="*/ 10 h 44"/>
                <a:gd name="T8" fmla="*/ 13 w 35"/>
                <a:gd name="T9" fmla="*/ 22 h 44"/>
                <a:gd name="T10" fmla="*/ 22 w 35"/>
                <a:gd name="T11" fmla="*/ 34 h 44"/>
                <a:gd name="T12" fmla="*/ 30 w 35"/>
                <a:gd name="T13" fmla="*/ 30 h 44"/>
                <a:gd name="T14" fmla="*/ 35 w 35"/>
                <a:gd name="T15" fmla="*/ 38 h 44"/>
                <a:gd name="T16" fmla="*/ 21 w 35"/>
                <a:gd name="T17" fmla="*/ 44 h 44"/>
                <a:gd name="T18" fmla="*/ 0 w 35"/>
                <a:gd name="T19" fmla="*/ 22 h 44"/>
                <a:gd name="T20" fmla="*/ 22 w 35"/>
                <a:gd name="T21"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44">
                  <a:moveTo>
                    <a:pt x="22" y="0"/>
                  </a:moveTo>
                  <a:cubicBezTo>
                    <a:pt x="27" y="0"/>
                    <a:pt x="31" y="2"/>
                    <a:pt x="34" y="5"/>
                  </a:cubicBezTo>
                  <a:cubicBezTo>
                    <a:pt x="29" y="12"/>
                    <a:pt x="29" y="12"/>
                    <a:pt x="29" y="12"/>
                  </a:cubicBezTo>
                  <a:cubicBezTo>
                    <a:pt x="26" y="11"/>
                    <a:pt x="25" y="10"/>
                    <a:pt x="23" y="10"/>
                  </a:cubicBezTo>
                  <a:cubicBezTo>
                    <a:pt x="17" y="10"/>
                    <a:pt x="13" y="14"/>
                    <a:pt x="13" y="22"/>
                  </a:cubicBezTo>
                  <a:cubicBezTo>
                    <a:pt x="13" y="29"/>
                    <a:pt x="17" y="34"/>
                    <a:pt x="22" y="34"/>
                  </a:cubicBezTo>
                  <a:cubicBezTo>
                    <a:pt x="25" y="34"/>
                    <a:pt x="28" y="32"/>
                    <a:pt x="30" y="30"/>
                  </a:cubicBezTo>
                  <a:cubicBezTo>
                    <a:pt x="35" y="38"/>
                    <a:pt x="35" y="38"/>
                    <a:pt x="35" y="38"/>
                  </a:cubicBezTo>
                  <a:cubicBezTo>
                    <a:pt x="31" y="42"/>
                    <a:pt x="25" y="44"/>
                    <a:pt x="21" y="44"/>
                  </a:cubicBezTo>
                  <a:cubicBezTo>
                    <a:pt x="9" y="44"/>
                    <a:pt x="0" y="36"/>
                    <a:pt x="0" y="22"/>
                  </a:cubicBezTo>
                  <a:cubicBezTo>
                    <a:pt x="0" y="8"/>
                    <a:pt x="10" y="0"/>
                    <a:pt x="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p:cNvSpPr>
              <a:spLocks noEditPoints="1"/>
            </p:cNvSpPr>
            <p:nvPr userDrawn="1"/>
          </p:nvSpPr>
          <p:spPr bwMode="auto">
            <a:xfrm>
              <a:off x="1735138" y="7054851"/>
              <a:ext cx="120650" cy="133350"/>
            </a:xfrm>
            <a:custGeom>
              <a:avLst/>
              <a:gdLst>
                <a:gd name="T0" fmla="*/ 20 w 41"/>
                <a:gd name="T1" fmla="*/ 0 h 44"/>
                <a:gd name="T2" fmla="*/ 41 w 41"/>
                <a:gd name="T3" fmla="*/ 22 h 44"/>
                <a:gd name="T4" fmla="*/ 20 w 41"/>
                <a:gd name="T5" fmla="*/ 44 h 44"/>
                <a:gd name="T6" fmla="*/ 0 w 41"/>
                <a:gd name="T7" fmla="*/ 22 h 44"/>
                <a:gd name="T8" fmla="*/ 20 w 41"/>
                <a:gd name="T9" fmla="*/ 0 h 44"/>
                <a:gd name="T10" fmla="*/ 20 w 41"/>
                <a:gd name="T11" fmla="*/ 34 h 44"/>
                <a:gd name="T12" fmla="*/ 28 w 41"/>
                <a:gd name="T13" fmla="*/ 22 h 44"/>
                <a:gd name="T14" fmla="*/ 20 w 41"/>
                <a:gd name="T15" fmla="*/ 10 h 44"/>
                <a:gd name="T16" fmla="*/ 13 w 41"/>
                <a:gd name="T17" fmla="*/ 22 h 44"/>
                <a:gd name="T18" fmla="*/ 20 w 41"/>
                <a:gd name="T19" fmla="*/ 3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44">
                  <a:moveTo>
                    <a:pt x="20" y="0"/>
                  </a:moveTo>
                  <a:cubicBezTo>
                    <a:pt x="31" y="0"/>
                    <a:pt x="41" y="8"/>
                    <a:pt x="41" y="22"/>
                  </a:cubicBezTo>
                  <a:cubicBezTo>
                    <a:pt x="41" y="36"/>
                    <a:pt x="31" y="44"/>
                    <a:pt x="20" y="44"/>
                  </a:cubicBezTo>
                  <a:cubicBezTo>
                    <a:pt x="10" y="44"/>
                    <a:pt x="0" y="36"/>
                    <a:pt x="0" y="22"/>
                  </a:cubicBezTo>
                  <a:cubicBezTo>
                    <a:pt x="0" y="8"/>
                    <a:pt x="10" y="0"/>
                    <a:pt x="20" y="0"/>
                  </a:cubicBezTo>
                  <a:close/>
                  <a:moveTo>
                    <a:pt x="20" y="34"/>
                  </a:moveTo>
                  <a:cubicBezTo>
                    <a:pt x="25" y="34"/>
                    <a:pt x="28" y="29"/>
                    <a:pt x="28" y="22"/>
                  </a:cubicBezTo>
                  <a:cubicBezTo>
                    <a:pt x="28" y="14"/>
                    <a:pt x="25" y="10"/>
                    <a:pt x="20" y="10"/>
                  </a:cubicBezTo>
                  <a:cubicBezTo>
                    <a:pt x="15" y="10"/>
                    <a:pt x="13" y="14"/>
                    <a:pt x="13" y="22"/>
                  </a:cubicBezTo>
                  <a:cubicBezTo>
                    <a:pt x="13" y="29"/>
                    <a:pt x="15" y="34"/>
                    <a:pt x="20"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p:cNvSpPr>
              <a:spLocks/>
            </p:cNvSpPr>
            <p:nvPr userDrawn="1"/>
          </p:nvSpPr>
          <p:spPr bwMode="auto">
            <a:xfrm>
              <a:off x="1879601" y="7054851"/>
              <a:ext cx="82550" cy="130175"/>
            </a:xfrm>
            <a:custGeom>
              <a:avLst/>
              <a:gdLst>
                <a:gd name="T0" fmla="*/ 0 w 28"/>
                <a:gd name="T1" fmla="*/ 1 h 43"/>
                <a:gd name="T2" fmla="*/ 10 w 28"/>
                <a:gd name="T3" fmla="*/ 1 h 43"/>
                <a:gd name="T4" fmla="*/ 11 w 28"/>
                <a:gd name="T5" fmla="*/ 8 h 43"/>
                <a:gd name="T6" fmla="*/ 11 w 28"/>
                <a:gd name="T7" fmla="*/ 8 h 43"/>
                <a:gd name="T8" fmla="*/ 23 w 28"/>
                <a:gd name="T9" fmla="*/ 0 h 43"/>
                <a:gd name="T10" fmla="*/ 28 w 28"/>
                <a:gd name="T11" fmla="*/ 1 h 43"/>
                <a:gd name="T12" fmla="*/ 26 w 28"/>
                <a:gd name="T13" fmla="*/ 11 h 43"/>
                <a:gd name="T14" fmla="*/ 21 w 28"/>
                <a:gd name="T15" fmla="*/ 11 h 43"/>
                <a:gd name="T16" fmla="*/ 12 w 28"/>
                <a:gd name="T17" fmla="*/ 18 h 43"/>
                <a:gd name="T18" fmla="*/ 12 w 28"/>
                <a:gd name="T19" fmla="*/ 43 h 43"/>
                <a:gd name="T20" fmla="*/ 0 w 28"/>
                <a:gd name="T21" fmla="*/ 43 h 43"/>
                <a:gd name="T22" fmla="*/ 0 w 28"/>
                <a:gd name="T23" fmla="*/ 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43">
                  <a:moveTo>
                    <a:pt x="0" y="1"/>
                  </a:moveTo>
                  <a:cubicBezTo>
                    <a:pt x="10" y="1"/>
                    <a:pt x="10" y="1"/>
                    <a:pt x="10" y="1"/>
                  </a:cubicBezTo>
                  <a:cubicBezTo>
                    <a:pt x="11" y="8"/>
                    <a:pt x="11" y="8"/>
                    <a:pt x="11" y="8"/>
                  </a:cubicBezTo>
                  <a:cubicBezTo>
                    <a:pt x="11" y="8"/>
                    <a:pt x="11" y="8"/>
                    <a:pt x="11" y="8"/>
                  </a:cubicBezTo>
                  <a:cubicBezTo>
                    <a:pt x="14" y="3"/>
                    <a:pt x="19" y="0"/>
                    <a:pt x="23" y="0"/>
                  </a:cubicBezTo>
                  <a:cubicBezTo>
                    <a:pt x="25" y="0"/>
                    <a:pt x="27" y="0"/>
                    <a:pt x="28" y="1"/>
                  </a:cubicBezTo>
                  <a:cubicBezTo>
                    <a:pt x="26" y="11"/>
                    <a:pt x="26" y="11"/>
                    <a:pt x="26" y="11"/>
                  </a:cubicBezTo>
                  <a:cubicBezTo>
                    <a:pt x="24" y="11"/>
                    <a:pt x="23" y="11"/>
                    <a:pt x="21" y="11"/>
                  </a:cubicBezTo>
                  <a:cubicBezTo>
                    <a:pt x="18" y="11"/>
                    <a:pt x="14" y="13"/>
                    <a:pt x="12" y="18"/>
                  </a:cubicBezTo>
                  <a:cubicBezTo>
                    <a:pt x="12" y="43"/>
                    <a:pt x="12" y="43"/>
                    <a:pt x="12" y="43"/>
                  </a:cubicBezTo>
                  <a:cubicBezTo>
                    <a:pt x="0" y="43"/>
                    <a:pt x="0" y="43"/>
                    <a:pt x="0" y="43"/>
                  </a:cubicBez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p:cNvSpPr>
              <a:spLocks/>
            </p:cNvSpPr>
            <p:nvPr userDrawn="1"/>
          </p:nvSpPr>
          <p:spPr bwMode="auto">
            <a:xfrm>
              <a:off x="1978026" y="7054851"/>
              <a:ext cx="112713" cy="130175"/>
            </a:xfrm>
            <a:custGeom>
              <a:avLst/>
              <a:gdLst>
                <a:gd name="T0" fmla="*/ 0 w 38"/>
                <a:gd name="T1" fmla="*/ 1 h 43"/>
                <a:gd name="T2" fmla="*/ 10 w 38"/>
                <a:gd name="T3" fmla="*/ 1 h 43"/>
                <a:gd name="T4" fmla="*/ 11 w 38"/>
                <a:gd name="T5" fmla="*/ 6 h 43"/>
                <a:gd name="T6" fmla="*/ 12 w 38"/>
                <a:gd name="T7" fmla="*/ 6 h 43"/>
                <a:gd name="T8" fmla="*/ 25 w 38"/>
                <a:gd name="T9" fmla="*/ 0 h 43"/>
                <a:gd name="T10" fmla="*/ 38 w 38"/>
                <a:gd name="T11" fmla="*/ 17 h 43"/>
                <a:gd name="T12" fmla="*/ 38 w 38"/>
                <a:gd name="T13" fmla="*/ 43 h 43"/>
                <a:gd name="T14" fmla="*/ 26 w 38"/>
                <a:gd name="T15" fmla="*/ 43 h 43"/>
                <a:gd name="T16" fmla="*/ 26 w 38"/>
                <a:gd name="T17" fmla="*/ 18 h 43"/>
                <a:gd name="T18" fmla="*/ 20 w 38"/>
                <a:gd name="T19" fmla="*/ 10 h 43"/>
                <a:gd name="T20" fmla="*/ 13 w 38"/>
                <a:gd name="T21" fmla="*/ 14 h 43"/>
                <a:gd name="T22" fmla="*/ 13 w 38"/>
                <a:gd name="T23" fmla="*/ 43 h 43"/>
                <a:gd name="T24" fmla="*/ 0 w 38"/>
                <a:gd name="T25" fmla="*/ 43 h 43"/>
                <a:gd name="T26" fmla="*/ 0 w 38"/>
                <a:gd name="T27" fmla="*/ 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43">
                  <a:moveTo>
                    <a:pt x="0" y="1"/>
                  </a:moveTo>
                  <a:cubicBezTo>
                    <a:pt x="10" y="1"/>
                    <a:pt x="10" y="1"/>
                    <a:pt x="10" y="1"/>
                  </a:cubicBezTo>
                  <a:cubicBezTo>
                    <a:pt x="11" y="6"/>
                    <a:pt x="11" y="6"/>
                    <a:pt x="11" y="6"/>
                  </a:cubicBezTo>
                  <a:cubicBezTo>
                    <a:pt x="12" y="6"/>
                    <a:pt x="12" y="6"/>
                    <a:pt x="12" y="6"/>
                  </a:cubicBezTo>
                  <a:cubicBezTo>
                    <a:pt x="15" y="3"/>
                    <a:pt x="19" y="0"/>
                    <a:pt x="25" y="0"/>
                  </a:cubicBezTo>
                  <a:cubicBezTo>
                    <a:pt x="34" y="0"/>
                    <a:pt x="38" y="6"/>
                    <a:pt x="38" y="17"/>
                  </a:cubicBezTo>
                  <a:cubicBezTo>
                    <a:pt x="38" y="43"/>
                    <a:pt x="38" y="43"/>
                    <a:pt x="38" y="43"/>
                  </a:cubicBezTo>
                  <a:cubicBezTo>
                    <a:pt x="26" y="43"/>
                    <a:pt x="26" y="43"/>
                    <a:pt x="26" y="43"/>
                  </a:cubicBezTo>
                  <a:cubicBezTo>
                    <a:pt x="26" y="18"/>
                    <a:pt x="26" y="18"/>
                    <a:pt x="26" y="18"/>
                  </a:cubicBezTo>
                  <a:cubicBezTo>
                    <a:pt x="26" y="12"/>
                    <a:pt x="24" y="10"/>
                    <a:pt x="20" y="10"/>
                  </a:cubicBezTo>
                  <a:cubicBezTo>
                    <a:pt x="17" y="10"/>
                    <a:pt x="15" y="12"/>
                    <a:pt x="13" y="14"/>
                  </a:cubicBezTo>
                  <a:cubicBezTo>
                    <a:pt x="13" y="43"/>
                    <a:pt x="13" y="43"/>
                    <a:pt x="13" y="43"/>
                  </a:cubicBezTo>
                  <a:cubicBezTo>
                    <a:pt x="0" y="43"/>
                    <a:pt x="0" y="43"/>
                    <a:pt x="0" y="43"/>
                  </a:cubicBez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p:cNvSpPr>
              <a:spLocks/>
            </p:cNvSpPr>
            <p:nvPr userDrawn="1"/>
          </p:nvSpPr>
          <p:spPr bwMode="auto">
            <a:xfrm>
              <a:off x="2108201" y="7058026"/>
              <a:ext cx="180975" cy="127000"/>
            </a:xfrm>
            <a:custGeom>
              <a:avLst/>
              <a:gdLst>
                <a:gd name="T0" fmla="*/ 0 w 61"/>
                <a:gd name="T1" fmla="*/ 0 h 42"/>
                <a:gd name="T2" fmla="*/ 12 w 61"/>
                <a:gd name="T3" fmla="*/ 0 h 42"/>
                <a:gd name="T4" fmla="*/ 16 w 61"/>
                <a:gd name="T5" fmla="*/ 19 h 42"/>
                <a:gd name="T6" fmla="*/ 18 w 61"/>
                <a:gd name="T7" fmla="*/ 32 h 42"/>
                <a:gd name="T8" fmla="*/ 18 w 61"/>
                <a:gd name="T9" fmla="*/ 32 h 42"/>
                <a:gd name="T10" fmla="*/ 21 w 61"/>
                <a:gd name="T11" fmla="*/ 19 h 42"/>
                <a:gd name="T12" fmla="*/ 25 w 61"/>
                <a:gd name="T13" fmla="*/ 0 h 42"/>
                <a:gd name="T14" fmla="*/ 36 w 61"/>
                <a:gd name="T15" fmla="*/ 0 h 42"/>
                <a:gd name="T16" fmla="*/ 41 w 61"/>
                <a:gd name="T17" fmla="*/ 19 h 42"/>
                <a:gd name="T18" fmla="*/ 43 w 61"/>
                <a:gd name="T19" fmla="*/ 32 h 42"/>
                <a:gd name="T20" fmla="*/ 44 w 61"/>
                <a:gd name="T21" fmla="*/ 32 h 42"/>
                <a:gd name="T22" fmla="*/ 46 w 61"/>
                <a:gd name="T23" fmla="*/ 19 h 42"/>
                <a:gd name="T24" fmla="*/ 50 w 61"/>
                <a:gd name="T25" fmla="*/ 0 h 42"/>
                <a:gd name="T26" fmla="*/ 61 w 61"/>
                <a:gd name="T27" fmla="*/ 0 h 42"/>
                <a:gd name="T28" fmla="*/ 51 w 61"/>
                <a:gd name="T29" fmla="*/ 42 h 42"/>
                <a:gd name="T30" fmla="*/ 37 w 61"/>
                <a:gd name="T31" fmla="*/ 42 h 42"/>
                <a:gd name="T32" fmla="*/ 33 w 61"/>
                <a:gd name="T33" fmla="*/ 25 h 42"/>
                <a:gd name="T34" fmla="*/ 31 w 61"/>
                <a:gd name="T35" fmla="*/ 13 h 42"/>
                <a:gd name="T36" fmla="*/ 30 w 61"/>
                <a:gd name="T37" fmla="*/ 13 h 42"/>
                <a:gd name="T38" fmla="*/ 28 w 61"/>
                <a:gd name="T39" fmla="*/ 25 h 42"/>
                <a:gd name="T40" fmla="*/ 24 w 61"/>
                <a:gd name="T41" fmla="*/ 42 h 42"/>
                <a:gd name="T42" fmla="*/ 10 w 61"/>
                <a:gd name="T43" fmla="*/ 42 h 42"/>
                <a:gd name="T44" fmla="*/ 0 w 61"/>
                <a:gd name="T4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1" h="42">
                  <a:moveTo>
                    <a:pt x="0" y="0"/>
                  </a:moveTo>
                  <a:cubicBezTo>
                    <a:pt x="12" y="0"/>
                    <a:pt x="12" y="0"/>
                    <a:pt x="12" y="0"/>
                  </a:cubicBezTo>
                  <a:cubicBezTo>
                    <a:pt x="16" y="19"/>
                    <a:pt x="16" y="19"/>
                    <a:pt x="16" y="19"/>
                  </a:cubicBezTo>
                  <a:cubicBezTo>
                    <a:pt x="17" y="23"/>
                    <a:pt x="17" y="27"/>
                    <a:pt x="18" y="32"/>
                  </a:cubicBezTo>
                  <a:cubicBezTo>
                    <a:pt x="18" y="32"/>
                    <a:pt x="18" y="32"/>
                    <a:pt x="18" y="32"/>
                  </a:cubicBezTo>
                  <a:cubicBezTo>
                    <a:pt x="19" y="27"/>
                    <a:pt x="20" y="23"/>
                    <a:pt x="21" y="19"/>
                  </a:cubicBezTo>
                  <a:cubicBezTo>
                    <a:pt x="25" y="0"/>
                    <a:pt x="25" y="0"/>
                    <a:pt x="25" y="0"/>
                  </a:cubicBezTo>
                  <a:cubicBezTo>
                    <a:pt x="36" y="0"/>
                    <a:pt x="36" y="0"/>
                    <a:pt x="36" y="0"/>
                  </a:cubicBezTo>
                  <a:cubicBezTo>
                    <a:pt x="41" y="19"/>
                    <a:pt x="41" y="19"/>
                    <a:pt x="41" y="19"/>
                  </a:cubicBezTo>
                  <a:cubicBezTo>
                    <a:pt x="42" y="23"/>
                    <a:pt x="43" y="27"/>
                    <a:pt x="43" y="32"/>
                  </a:cubicBezTo>
                  <a:cubicBezTo>
                    <a:pt x="44" y="32"/>
                    <a:pt x="44" y="32"/>
                    <a:pt x="44" y="32"/>
                  </a:cubicBezTo>
                  <a:cubicBezTo>
                    <a:pt x="45" y="27"/>
                    <a:pt x="45" y="23"/>
                    <a:pt x="46" y="19"/>
                  </a:cubicBezTo>
                  <a:cubicBezTo>
                    <a:pt x="50" y="0"/>
                    <a:pt x="50" y="0"/>
                    <a:pt x="50" y="0"/>
                  </a:cubicBezTo>
                  <a:cubicBezTo>
                    <a:pt x="61" y="0"/>
                    <a:pt x="61" y="0"/>
                    <a:pt x="61" y="0"/>
                  </a:cubicBezTo>
                  <a:cubicBezTo>
                    <a:pt x="51" y="42"/>
                    <a:pt x="51" y="42"/>
                    <a:pt x="51" y="42"/>
                  </a:cubicBezTo>
                  <a:cubicBezTo>
                    <a:pt x="37" y="42"/>
                    <a:pt x="37" y="42"/>
                    <a:pt x="37" y="42"/>
                  </a:cubicBezTo>
                  <a:cubicBezTo>
                    <a:pt x="33" y="25"/>
                    <a:pt x="33" y="25"/>
                    <a:pt x="33" y="25"/>
                  </a:cubicBezTo>
                  <a:cubicBezTo>
                    <a:pt x="32" y="21"/>
                    <a:pt x="31" y="17"/>
                    <a:pt x="31" y="13"/>
                  </a:cubicBezTo>
                  <a:cubicBezTo>
                    <a:pt x="30" y="13"/>
                    <a:pt x="30" y="13"/>
                    <a:pt x="30" y="13"/>
                  </a:cubicBezTo>
                  <a:cubicBezTo>
                    <a:pt x="29" y="17"/>
                    <a:pt x="29" y="21"/>
                    <a:pt x="28" y="25"/>
                  </a:cubicBezTo>
                  <a:cubicBezTo>
                    <a:pt x="24" y="42"/>
                    <a:pt x="24" y="42"/>
                    <a:pt x="24" y="42"/>
                  </a:cubicBezTo>
                  <a:cubicBezTo>
                    <a:pt x="10" y="42"/>
                    <a:pt x="10" y="42"/>
                    <a:pt x="10" y="42"/>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6"/>
            <p:cNvSpPr>
              <a:spLocks noEditPoints="1"/>
            </p:cNvSpPr>
            <p:nvPr userDrawn="1"/>
          </p:nvSpPr>
          <p:spPr bwMode="auto">
            <a:xfrm>
              <a:off x="2303463" y="7054851"/>
              <a:ext cx="106363" cy="133350"/>
            </a:xfrm>
            <a:custGeom>
              <a:avLst/>
              <a:gdLst>
                <a:gd name="T0" fmla="*/ 23 w 36"/>
                <a:gd name="T1" fmla="*/ 16 h 44"/>
                <a:gd name="T2" fmla="*/ 17 w 36"/>
                <a:gd name="T3" fmla="*/ 10 h 44"/>
                <a:gd name="T4" fmla="*/ 6 w 36"/>
                <a:gd name="T5" fmla="*/ 13 h 44"/>
                <a:gd name="T6" fmla="*/ 1 w 36"/>
                <a:gd name="T7" fmla="*/ 5 h 44"/>
                <a:gd name="T8" fmla="*/ 19 w 36"/>
                <a:gd name="T9" fmla="*/ 0 h 44"/>
                <a:gd name="T10" fmla="*/ 36 w 36"/>
                <a:gd name="T11" fmla="*/ 19 h 44"/>
                <a:gd name="T12" fmla="*/ 36 w 36"/>
                <a:gd name="T13" fmla="*/ 43 h 44"/>
                <a:gd name="T14" fmla="*/ 26 w 36"/>
                <a:gd name="T15" fmla="*/ 43 h 44"/>
                <a:gd name="T16" fmla="*/ 25 w 36"/>
                <a:gd name="T17" fmla="*/ 38 h 44"/>
                <a:gd name="T18" fmla="*/ 24 w 36"/>
                <a:gd name="T19" fmla="*/ 38 h 44"/>
                <a:gd name="T20" fmla="*/ 12 w 36"/>
                <a:gd name="T21" fmla="*/ 44 h 44"/>
                <a:gd name="T22" fmla="*/ 0 w 36"/>
                <a:gd name="T23" fmla="*/ 31 h 44"/>
                <a:gd name="T24" fmla="*/ 23 w 36"/>
                <a:gd name="T25" fmla="*/ 16 h 44"/>
                <a:gd name="T26" fmla="*/ 16 w 36"/>
                <a:gd name="T27" fmla="*/ 34 h 44"/>
                <a:gd name="T28" fmla="*/ 23 w 36"/>
                <a:gd name="T29" fmla="*/ 30 h 44"/>
                <a:gd name="T30" fmla="*/ 23 w 36"/>
                <a:gd name="T31" fmla="*/ 23 h 44"/>
                <a:gd name="T32" fmla="*/ 12 w 36"/>
                <a:gd name="T33" fmla="*/ 30 h 44"/>
                <a:gd name="T34" fmla="*/ 16 w 36"/>
                <a:gd name="T35" fmla="*/ 3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44">
                  <a:moveTo>
                    <a:pt x="23" y="16"/>
                  </a:moveTo>
                  <a:cubicBezTo>
                    <a:pt x="23" y="12"/>
                    <a:pt x="21" y="10"/>
                    <a:pt x="17" y="10"/>
                  </a:cubicBezTo>
                  <a:cubicBezTo>
                    <a:pt x="13" y="10"/>
                    <a:pt x="10" y="11"/>
                    <a:pt x="6" y="13"/>
                  </a:cubicBezTo>
                  <a:cubicBezTo>
                    <a:pt x="1" y="5"/>
                    <a:pt x="1" y="5"/>
                    <a:pt x="1" y="5"/>
                  </a:cubicBezTo>
                  <a:cubicBezTo>
                    <a:pt x="7" y="2"/>
                    <a:pt x="13" y="0"/>
                    <a:pt x="19" y="0"/>
                  </a:cubicBezTo>
                  <a:cubicBezTo>
                    <a:pt x="30" y="0"/>
                    <a:pt x="36" y="6"/>
                    <a:pt x="36" y="19"/>
                  </a:cubicBezTo>
                  <a:cubicBezTo>
                    <a:pt x="36" y="43"/>
                    <a:pt x="36" y="43"/>
                    <a:pt x="36" y="43"/>
                  </a:cubicBezTo>
                  <a:cubicBezTo>
                    <a:pt x="26" y="43"/>
                    <a:pt x="26" y="43"/>
                    <a:pt x="26" y="43"/>
                  </a:cubicBezTo>
                  <a:cubicBezTo>
                    <a:pt x="25" y="38"/>
                    <a:pt x="25" y="38"/>
                    <a:pt x="25" y="38"/>
                  </a:cubicBezTo>
                  <a:cubicBezTo>
                    <a:pt x="24" y="38"/>
                    <a:pt x="24" y="38"/>
                    <a:pt x="24" y="38"/>
                  </a:cubicBezTo>
                  <a:cubicBezTo>
                    <a:pt x="21" y="41"/>
                    <a:pt x="17" y="44"/>
                    <a:pt x="12" y="44"/>
                  </a:cubicBezTo>
                  <a:cubicBezTo>
                    <a:pt x="5" y="44"/>
                    <a:pt x="0" y="38"/>
                    <a:pt x="0" y="31"/>
                  </a:cubicBezTo>
                  <a:cubicBezTo>
                    <a:pt x="0" y="22"/>
                    <a:pt x="7" y="17"/>
                    <a:pt x="23" y="16"/>
                  </a:cubicBezTo>
                  <a:close/>
                  <a:moveTo>
                    <a:pt x="16" y="34"/>
                  </a:moveTo>
                  <a:cubicBezTo>
                    <a:pt x="19" y="34"/>
                    <a:pt x="21" y="33"/>
                    <a:pt x="23" y="30"/>
                  </a:cubicBezTo>
                  <a:cubicBezTo>
                    <a:pt x="23" y="23"/>
                    <a:pt x="23" y="23"/>
                    <a:pt x="23" y="23"/>
                  </a:cubicBezTo>
                  <a:cubicBezTo>
                    <a:pt x="14" y="24"/>
                    <a:pt x="12" y="27"/>
                    <a:pt x="12" y="30"/>
                  </a:cubicBezTo>
                  <a:cubicBezTo>
                    <a:pt x="12" y="33"/>
                    <a:pt x="13" y="34"/>
                    <a:pt x="16"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p:cNvSpPr>
              <a:spLocks/>
            </p:cNvSpPr>
            <p:nvPr userDrawn="1"/>
          </p:nvSpPr>
          <p:spPr bwMode="auto">
            <a:xfrm>
              <a:off x="2439988" y="7005638"/>
              <a:ext cx="50800" cy="182563"/>
            </a:xfrm>
            <a:custGeom>
              <a:avLst/>
              <a:gdLst>
                <a:gd name="T0" fmla="*/ 0 w 17"/>
                <a:gd name="T1" fmla="*/ 0 h 60"/>
                <a:gd name="T2" fmla="*/ 12 w 17"/>
                <a:gd name="T3" fmla="*/ 0 h 60"/>
                <a:gd name="T4" fmla="*/ 12 w 17"/>
                <a:gd name="T5" fmla="*/ 46 h 60"/>
                <a:gd name="T6" fmla="*/ 14 w 17"/>
                <a:gd name="T7" fmla="*/ 50 h 60"/>
                <a:gd name="T8" fmla="*/ 16 w 17"/>
                <a:gd name="T9" fmla="*/ 49 h 60"/>
                <a:gd name="T10" fmla="*/ 17 w 17"/>
                <a:gd name="T11" fmla="*/ 59 h 60"/>
                <a:gd name="T12" fmla="*/ 11 w 17"/>
                <a:gd name="T13" fmla="*/ 60 h 60"/>
                <a:gd name="T14" fmla="*/ 0 w 17"/>
                <a:gd name="T15" fmla="*/ 46 h 60"/>
                <a:gd name="T16" fmla="*/ 0 w 17"/>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60">
                  <a:moveTo>
                    <a:pt x="0" y="0"/>
                  </a:moveTo>
                  <a:cubicBezTo>
                    <a:pt x="12" y="0"/>
                    <a:pt x="12" y="0"/>
                    <a:pt x="12" y="0"/>
                  </a:cubicBezTo>
                  <a:cubicBezTo>
                    <a:pt x="12" y="46"/>
                    <a:pt x="12" y="46"/>
                    <a:pt x="12" y="46"/>
                  </a:cubicBezTo>
                  <a:cubicBezTo>
                    <a:pt x="12" y="49"/>
                    <a:pt x="13" y="50"/>
                    <a:pt x="14" y="50"/>
                  </a:cubicBezTo>
                  <a:cubicBezTo>
                    <a:pt x="15" y="50"/>
                    <a:pt x="15" y="50"/>
                    <a:pt x="16" y="49"/>
                  </a:cubicBezTo>
                  <a:cubicBezTo>
                    <a:pt x="17" y="59"/>
                    <a:pt x="17" y="59"/>
                    <a:pt x="17" y="59"/>
                  </a:cubicBezTo>
                  <a:cubicBezTo>
                    <a:pt x="16" y="59"/>
                    <a:pt x="14" y="60"/>
                    <a:pt x="11" y="60"/>
                  </a:cubicBezTo>
                  <a:cubicBezTo>
                    <a:pt x="3" y="60"/>
                    <a:pt x="0" y="54"/>
                    <a:pt x="0" y="46"/>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p:cNvSpPr>
              <a:spLocks/>
            </p:cNvSpPr>
            <p:nvPr userDrawn="1"/>
          </p:nvSpPr>
          <p:spPr bwMode="auto">
            <a:xfrm>
              <a:off x="2508251" y="7005638"/>
              <a:ext cx="52388" cy="182563"/>
            </a:xfrm>
            <a:custGeom>
              <a:avLst/>
              <a:gdLst>
                <a:gd name="T0" fmla="*/ 0 w 18"/>
                <a:gd name="T1" fmla="*/ 0 h 60"/>
                <a:gd name="T2" fmla="*/ 13 w 18"/>
                <a:gd name="T3" fmla="*/ 0 h 60"/>
                <a:gd name="T4" fmla="*/ 13 w 18"/>
                <a:gd name="T5" fmla="*/ 46 h 60"/>
                <a:gd name="T6" fmla="*/ 15 w 18"/>
                <a:gd name="T7" fmla="*/ 50 h 60"/>
                <a:gd name="T8" fmla="*/ 17 w 18"/>
                <a:gd name="T9" fmla="*/ 49 h 60"/>
                <a:gd name="T10" fmla="*/ 18 w 18"/>
                <a:gd name="T11" fmla="*/ 59 h 60"/>
                <a:gd name="T12" fmla="*/ 12 w 18"/>
                <a:gd name="T13" fmla="*/ 60 h 60"/>
                <a:gd name="T14" fmla="*/ 0 w 18"/>
                <a:gd name="T15" fmla="*/ 46 h 60"/>
                <a:gd name="T16" fmla="*/ 0 w 18"/>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60">
                  <a:moveTo>
                    <a:pt x="0" y="0"/>
                  </a:moveTo>
                  <a:cubicBezTo>
                    <a:pt x="13" y="0"/>
                    <a:pt x="13" y="0"/>
                    <a:pt x="13" y="0"/>
                  </a:cubicBezTo>
                  <a:cubicBezTo>
                    <a:pt x="13" y="46"/>
                    <a:pt x="13" y="46"/>
                    <a:pt x="13" y="46"/>
                  </a:cubicBezTo>
                  <a:cubicBezTo>
                    <a:pt x="13" y="49"/>
                    <a:pt x="14" y="50"/>
                    <a:pt x="15" y="50"/>
                  </a:cubicBezTo>
                  <a:cubicBezTo>
                    <a:pt x="16" y="50"/>
                    <a:pt x="16" y="50"/>
                    <a:pt x="17" y="49"/>
                  </a:cubicBezTo>
                  <a:cubicBezTo>
                    <a:pt x="18" y="59"/>
                    <a:pt x="18" y="59"/>
                    <a:pt x="18" y="59"/>
                  </a:cubicBezTo>
                  <a:cubicBezTo>
                    <a:pt x="17" y="59"/>
                    <a:pt x="15" y="60"/>
                    <a:pt x="12" y="60"/>
                  </a:cubicBezTo>
                  <a:cubicBezTo>
                    <a:pt x="3" y="60"/>
                    <a:pt x="0" y="54"/>
                    <a:pt x="0" y="46"/>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Oval 19"/>
            <p:cNvSpPr>
              <a:spLocks noChangeArrowheads="1"/>
            </p:cNvSpPr>
            <p:nvPr userDrawn="1"/>
          </p:nvSpPr>
          <p:spPr bwMode="auto">
            <a:xfrm>
              <a:off x="2581276" y="7138988"/>
              <a:ext cx="44450" cy="492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p:cNvSpPr>
              <a:spLocks noEditPoints="1"/>
            </p:cNvSpPr>
            <p:nvPr userDrawn="1"/>
          </p:nvSpPr>
          <p:spPr bwMode="auto">
            <a:xfrm>
              <a:off x="2646363" y="7054851"/>
              <a:ext cx="122238" cy="180975"/>
            </a:xfrm>
            <a:custGeom>
              <a:avLst/>
              <a:gdLst>
                <a:gd name="T0" fmla="*/ 6 w 41"/>
                <a:gd name="T1" fmla="*/ 41 h 60"/>
                <a:gd name="T2" fmla="*/ 6 w 41"/>
                <a:gd name="T3" fmla="*/ 41 h 60"/>
                <a:gd name="T4" fmla="*/ 3 w 41"/>
                <a:gd name="T5" fmla="*/ 34 h 60"/>
                <a:gd name="T6" fmla="*/ 7 w 41"/>
                <a:gd name="T7" fmla="*/ 26 h 60"/>
                <a:gd name="T8" fmla="*/ 7 w 41"/>
                <a:gd name="T9" fmla="*/ 26 h 60"/>
                <a:gd name="T10" fmla="*/ 2 w 41"/>
                <a:gd name="T11" fmla="*/ 15 h 60"/>
                <a:gd name="T12" fmla="*/ 19 w 41"/>
                <a:gd name="T13" fmla="*/ 0 h 60"/>
                <a:gd name="T14" fmla="*/ 25 w 41"/>
                <a:gd name="T15" fmla="*/ 1 h 60"/>
                <a:gd name="T16" fmla="*/ 41 w 41"/>
                <a:gd name="T17" fmla="*/ 1 h 60"/>
                <a:gd name="T18" fmla="*/ 41 w 41"/>
                <a:gd name="T19" fmla="*/ 10 h 60"/>
                <a:gd name="T20" fmla="*/ 34 w 41"/>
                <a:gd name="T21" fmla="*/ 10 h 60"/>
                <a:gd name="T22" fmla="*/ 35 w 41"/>
                <a:gd name="T23" fmla="*/ 15 h 60"/>
                <a:gd name="T24" fmla="*/ 19 w 41"/>
                <a:gd name="T25" fmla="*/ 29 h 60"/>
                <a:gd name="T26" fmla="*/ 14 w 41"/>
                <a:gd name="T27" fmla="*/ 28 h 60"/>
                <a:gd name="T28" fmla="*/ 12 w 41"/>
                <a:gd name="T29" fmla="*/ 32 h 60"/>
                <a:gd name="T30" fmla="*/ 19 w 41"/>
                <a:gd name="T31" fmla="*/ 35 h 60"/>
                <a:gd name="T32" fmla="*/ 25 w 41"/>
                <a:gd name="T33" fmla="*/ 35 h 60"/>
                <a:gd name="T34" fmla="*/ 41 w 41"/>
                <a:gd name="T35" fmla="*/ 45 h 60"/>
                <a:gd name="T36" fmla="*/ 18 w 41"/>
                <a:gd name="T37" fmla="*/ 60 h 60"/>
                <a:gd name="T38" fmla="*/ 0 w 41"/>
                <a:gd name="T39" fmla="*/ 50 h 60"/>
                <a:gd name="T40" fmla="*/ 6 w 41"/>
                <a:gd name="T41" fmla="*/ 41 h 60"/>
                <a:gd name="T42" fmla="*/ 20 w 41"/>
                <a:gd name="T43" fmla="*/ 52 h 60"/>
                <a:gd name="T44" fmla="*/ 29 w 41"/>
                <a:gd name="T45" fmla="*/ 47 h 60"/>
                <a:gd name="T46" fmla="*/ 23 w 41"/>
                <a:gd name="T47" fmla="*/ 44 h 60"/>
                <a:gd name="T48" fmla="*/ 19 w 41"/>
                <a:gd name="T49" fmla="*/ 44 h 60"/>
                <a:gd name="T50" fmla="*/ 13 w 41"/>
                <a:gd name="T51" fmla="*/ 44 h 60"/>
                <a:gd name="T52" fmla="*/ 11 w 41"/>
                <a:gd name="T53" fmla="*/ 48 h 60"/>
                <a:gd name="T54" fmla="*/ 20 w 41"/>
                <a:gd name="T55" fmla="*/ 52 h 60"/>
                <a:gd name="T56" fmla="*/ 25 w 41"/>
                <a:gd name="T57" fmla="*/ 15 h 60"/>
                <a:gd name="T58" fmla="*/ 19 w 41"/>
                <a:gd name="T59" fmla="*/ 8 h 60"/>
                <a:gd name="T60" fmla="*/ 13 w 41"/>
                <a:gd name="T61" fmla="*/ 15 h 60"/>
                <a:gd name="T62" fmla="*/ 19 w 41"/>
                <a:gd name="T63" fmla="*/ 22 h 60"/>
                <a:gd name="T64" fmla="*/ 25 w 41"/>
                <a:gd name="T65" fmla="*/ 1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 h="60">
                  <a:moveTo>
                    <a:pt x="6" y="41"/>
                  </a:moveTo>
                  <a:cubicBezTo>
                    <a:pt x="6" y="41"/>
                    <a:pt x="6" y="41"/>
                    <a:pt x="6" y="41"/>
                  </a:cubicBezTo>
                  <a:cubicBezTo>
                    <a:pt x="4" y="39"/>
                    <a:pt x="3" y="37"/>
                    <a:pt x="3" y="34"/>
                  </a:cubicBezTo>
                  <a:cubicBezTo>
                    <a:pt x="3" y="31"/>
                    <a:pt x="5" y="28"/>
                    <a:pt x="7" y="26"/>
                  </a:cubicBezTo>
                  <a:cubicBezTo>
                    <a:pt x="7" y="26"/>
                    <a:pt x="7" y="26"/>
                    <a:pt x="7" y="26"/>
                  </a:cubicBezTo>
                  <a:cubicBezTo>
                    <a:pt x="4" y="24"/>
                    <a:pt x="2" y="20"/>
                    <a:pt x="2" y="15"/>
                  </a:cubicBezTo>
                  <a:cubicBezTo>
                    <a:pt x="2" y="5"/>
                    <a:pt x="10" y="0"/>
                    <a:pt x="19" y="0"/>
                  </a:cubicBezTo>
                  <a:cubicBezTo>
                    <a:pt x="21" y="0"/>
                    <a:pt x="23" y="0"/>
                    <a:pt x="25" y="1"/>
                  </a:cubicBezTo>
                  <a:cubicBezTo>
                    <a:pt x="41" y="1"/>
                    <a:pt x="41" y="1"/>
                    <a:pt x="41" y="1"/>
                  </a:cubicBezTo>
                  <a:cubicBezTo>
                    <a:pt x="41" y="10"/>
                    <a:pt x="41" y="10"/>
                    <a:pt x="41" y="10"/>
                  </a:cubicBezTo>
                  <a:cubicBezTo>
                    <a:pt x="34" y="10"/>
                    <a:pt x="34" y="10"/>
                    <a:pt x="34" y="10"/>
                  </a:cubicBezTo>
                  <a:cubicBezTo>
                    <a:pt x="35" y="11"/>
                    <a:pt x="35" y="13"/>
                    <a:pt x="35" y="15"/>
                  </a:cubicBezTo>
                  <a:cubicBezTo>
                    <a:pt x="35" y="25"/>
                    <a:pt x="28" y="29"/>
                    <a:pt x="19" y="29"/>
                  </a:cubicBezTo>
                  <a:cubicBezTo>
                    <a:pt x="17" y="29"/>
                    <a:pt x="16" y="29"/>
                    <a:pt x="14" y="28"/>
                  </a:cubicBezTo>
                  <a:cubicBezTo>
                    <a:pt x="13" y="29"/>
                    <a:pt x="12" y="30"/>
                    <a:pt x="12" y="32"/>
                  </a:cubicBezTo>
                  <a:cubicBezTo>
                    <a:pt x="12" y="34"/>
                    <a:pt x="14" y="35"/>
                    <a:pt x="19" y="35"/>
                  </a:cubicBezTo>
                  <a:cubicBezTo>
                    <a:pt x="25" y="35"/>
                    <a:pt x="25" y="35"/>
                    <a:pt x="25" y="35"/>
                  </a:cubicBezTo>
                  <a:cubicBezTo>
                    <a:pt x="36" y="35"/>
                    <a:pt x="41" y="38"/>
                    <a:pt x="41" y="45"/>
                  </a:cubicBezTo>
                  <a:cubicBezTo>
                    <a:pt x="41" y="54"/>
                    <a:pt x="32" y="60"/>
                    <a:pt x="18" y="60"/>
                  </a:cubicBezTo>
                  <a:cubicBezTo>
                    <a:pt x="8" y="60"/>
                    <a:pt x="0" y="57"/>
                    <a:pt x="0" y="50"/>
                  </a:cubicBezTo>
                  <a:cubicBezTo>
                    <a:pt x="0" y="46"/>
                    <a:pt x="3" y="43"/>
                    <a:pt x="6" y="41"/>
                  </a:cubicBezTo>
                  <a:close/>
                  <a:moveTo>
                    <a:pt x="20" y="52"/>
                  </a:moveTo>
                  <a:cubicBezTo>
                    <a:pt x="25" y="52"/>
                    <a:pt x="29" y="50"/>
                    <a:pt x="29" y="47"/>
                  </a:cubicBezTo>
                  <a:cubicBezTo>
                    <a:pt x="29" y="45"/>
                    <a:pt x="27" y="44"/>
                    <a:pt x="23" y="44"/>
                  </a:cubicBezTo>
                  <a:cubicBezTo>
                    <a:pt x="19" y="44"/>
                    <a:pt x="19" y="44"/>
                    <a:pt x="19" y="44"/>
                  </a:cubicBezTo>
                  <a:cubicBezTo>
                    <a:pt x="16" y="44"/>
                    <a:pt x="14" y="44"/>
                    <a:pt x="13" y="44"/>
                  </a:cubicBezTo>
                  <a:cubicBezTo>
                    <a:pt x="11" y="45"/>
                    <a:pt x="11" y="46"/>
                    <a:pt x="11" y="48"/>
                  </a:cubicBezTo>
                  <a:cubicBezTo>
                    <a:pt x="11" y="51"/>
                    <a:pt x="14" y="52"/>
                    <a:pt x="20" y="52"/>
                  </a:cubicBezTo>
                  <a:close/>
                  <a:moveTo>
                    <a:pt x="25" y="15"/>
                  </a:moveTo>
                  <a:cubicBezTo>
                    <a:pt x="25" y="11"/>
                    <a:pt x="22" y="8"/>
                    <a:pt x="19" y="8"/>
                  </a:cubicBezTo>
                  <a:cubicBezTo>
                    <a:pt x="16" y="8"/>
                    <a:pt x="13" y="10"/>
                    <a:pt x="13" y="15"/>
                  </a:cubicBezTo>
                  <a:cubicBezTo>
                    <a:pt x="13" y="19"/>
                    <a:pt x="16" y="22"/>
                    <a:pt x="19" y="22"/>
                  </a:cubicBezTo>
                  <a:cubicBezTo>
                    <a:pt x="22" y="22"/>
                    <a:pt x="25" y="19"/>
                    <a:pt x="25"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1"/>
            <p:cNvSpPr>
              <a:spLocks noEditPoints="1"/>
            </p:cNvSpPr>
            <p:nvPr userDrawn="1"/>
          </p:nvSpPr>
          <p:spPr bwMode="auto">
            <a:xfrm>
              <a:off x="2779713" y="7054851"/>
              <a:ext cx="119063" cy="133350"/>
            </a:xfrm>
            <a:custGeom>
              <a:avLst/>
              <a:gdLst>
                <a:gd name="T0" fmla="*/ 20 w 40"/>
                <a:gd name="T1" fmla="*/ 0 h 44"/>
                <a:gd name="T2" fmla="*/ 40 w 40"/>
                <a:gd name="T3" fmla="*/ 22 h 44"/>
                <a:gd name="T4" fmla="*/ 20 w 40"/>
                <a:gd name="T5" fmla="*/ 44 h 44"/>
                <a:gd name="T6" fmla="*/ 0 w 40"/>
                <a:gd name="T7" fmla="*/ 22 h 44"/>
                <a:gd name="T8" fmla="*/ 20 w 40"/>
                <a:gd name="T9" fmla="*/ 0 h 44"/>
                <a:gd name="T10" fmla="*/ 20 w 40"/>
                <a:gd name="T11" fmla="*/ 34 h 44"/>
                <a:gd name="T12" fmla="*/ 28 w 40"/>
                <a:gd name="T13" fmla="*/ 22 h 44"/>
                <a:gd name="T14" fmla="*/ 20 w 40"/>
                <a:gd name="T15" fmla="*/ 10 h 44"/>
                <a:gd name="T16" fmla="*/ 12 w 40"/>
                <a:gd name="T17" fmla="*/ 22 h 44"/>
                <a:gd name="T18" fmla="*/ 20 w 40"/>
                <a:gd name="T19" fmla="*/ 3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44">
                  <a:moveTo>
                    <a:pt x="20" y="0"/>
                  </a:moveTo>
                  <a:cubicBezTo>
                    <a:pt x="30" y="0"/>
                    <a:pt x="40" y="8"/>
                    <a:pt x="40" y="22"/>
                  </a:cubicBezTo>
                  <a:cubicBezTo>
                    <a:pt x="40" y="36"/>
                    <a:pt x="30" y="44"/>
                    <a:pt x="20" y="44"/>
                  </a:cubicBezTo>
                  <a:cubicBezTo>
                    <a:pt x="9" y="44"/>
                    <a:pt x="0" y="36"/>
                    <a:pt x="0" y="22"/>
                  </a:cubicBezTo>
                  <a:cubicBezTo>
                    <a:pt x="0" y="8"/>
                    <a:pt x="9" y="0"/>
                    <a:pt x="20" y="0"/>
                  </a:cubicBezTo>
                  <a:close/>
                  <a:moveTo>
                    <a:pt x="20" y="34"/>
                  </a:moveTo>
                  <a:cubicBezTo>
                    <a:pt x="25" y="34"/>
                    <a:pt x="28" y="29"/>
                    <a:pt x="28" y="22"/>
                  </a:cubicBezTo>
                  <a:cubicBezTo>
                    <a:pt x="28" y="14"/>
                    <a:pt x="25" y="10"/>
                    <a:pt x="20" y="10"/>
                  </a:cubicBezTo>
                  <a:cubicBezTo>
                    <a:pt x="15" y="10"/>
                    <a:pt x="12" y="14"/>
                    <a:pt x="12" y="22"/>
                  </a:cubicBezTo>
                  <a:cubicBezTo>
                    <a:pt x="12" y="29"/>
                    <a:pt x="15" y="34"/>
                    <a:pt x="20"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p:cNvSpPr>
              <a:spLocks/>
            </p:cNvSpPr>
            <p:nvPr userDrawn="1"/>
          </p:nvSpPr>
          <p:spPr bwMode="auto">
            <a:xfrm>
              <a:off x="2908301" y="7058026"/>
              <a:ext cx="123825" cy="127000"/>
            </a:xfrm>
            <a:custGeom>
              <a:avLst/>
              <a:gdLst>
                <a:gd name="T0" fmla="*/ 0 w 42"/>
                <a:gd name="T1" fmla="*/ 0 h 42"/>
                <a:gd name="T2" fmla="*/ 12 w 42"/>
                <a:gd name="T3" fmla="*/ 0 h 42"/>
                <a:gd name="T4" fmla="*/ 17 w 42"/>
                <a:gd name="T5" fmla="*/ 20 h 42"/>
                <a:gd name="T6" fmla="*/ 21 w 42"/>
                <a:gd name="T7" fmla="*/ 32 h 42"/>
                <a:gd name="T8" fmla="*/ 21 w 42"/>
                <a:gd name="T9" fmla="*/ 32 h 42"/>
                <a:gd name="T10" fmla="*/ 24 w 42"/>
                <a:gd name="T11" fmla="*/ 20 h 42"/>
                <a:gd name="T12" fmla="*/ 30 w 42"/>
                <a:gd name="T13" fmla="*/ 0 h 42"/>
                <a:gd name="T14" fmla="*/ 42 w 42"/>
                <a:gd name="T15" fmla="*/ 0 h 42"/>
                <a:gd name="T16" fmla="*/ 28 w 42"/>
                <a:gd name="T17" fmla="*/ 42 h 42"/>
                <a:gd name="T18" fmla="*/ 14 w 42"/>
                <a:gd name="T19" fmla="*/ 42 h 42"/>
                <a:gd name="T20" fmla="*/ 0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0" y="0"/>
                  </a:moveTo>
                  <a:cubicBezTo>
                    <a:pt x="12" y="0"/>
                    <a:pt x="12" y="0"/>
                    <a:pt x="12" y="0"/>
                  </a:cubicBezTo>
                  <a:cubicBezTo>
                    <a:pt x="17" y="20"/>
                    <a:pt x="17" y="20"/>
                    <a:pt x="17" y="20"/>
                  </a:cubicBezTo>
                  <a:cubicBezTo>
                    <a:pt x="19" y="24"/>
                    <a:pt x="20" y="28"/>
                    <a:pt x="21" y="32"/>
                  </a:cubicBezTo>
                  <a:cubicBezTo>
                    <a:pt x="21" y="32"/>
                    <a:pt x="21" y="32"/>
                    <a:pt x="21" y="32"/>
                  </a:cubicBezTo>
                  <a:cubicBezTo>
                    <a:pt x="22" y="28"/>
                    <a:pt x="23" y="24"/>
                    <a:pt x="24" y="20"/>
                  </a:cubicBezTo>
                  <a:cubicBezTo>
                    <a:pt x="30" y="0"/>
                    <a:pt x="30" y="0"/>
                    <a:pt x="30" y="0"/>
                  </a:cubicBezTo>
                  <a:cubicBezTo>
                    <a:pt x="42" y="0"/>
                    <a:pt x="42" y="0"/>
                    <a:pt x="42" y="0"/>
                  </a:cubicBezTo>
                  <a:cubicBezTo>
                    <a:pt x="28" y="42"/>
                    <a:pt x="28" y="42"/>
                    <a:pt x="28" y="42"/>
                  </a:cubicBezTo>
                  <a:cubicBezTo>
                    <a:pt x="14" y="42"/>
                    <a:pt x="14" y="42"/>
                    <a:pt x="14" y="42"/>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Oval 23"/>
            <p:cNvSpPr>
              <a:spLocks noChangeArrowheads="1"/>
            </p:cNvSpPr>
            <p:nvPr userDrawn="1"/>
          </p:nvSpPr>
          <p:spPr bwMode="auto">
            <a:xfrm>
              <a:off x="3038476" y="7138988"/>
              <a:ext cx="44450" cy="492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p:cNvSpPr>
              <a:spLocks/>
            </p:cNvSpPr>
            <p:nvPr userDrawn="1"/>
          </p:nvSpPr>
          <p:spPr bwMode="auto">
            <a:xfrm>
              <a:off x="3109913" y="7058026"/>
              <a:ext cx="109538" cy="130175"/>
            </a:xfrm>
            <a:custGeom>
              <a:avLst/>
              <a:gdLst>
                <a:gd name="T0" fmla="*/ 0 w 37"/>
                <a:gd name="T1" fmla="*/ 0 h 43"/>
                <a:gd name="T2" fmla="*/ 12 w 37"/>
                <a:gd name="T3" fmla="*/ 0 h 43"/>
                <a:gd name="T4" fmla="*/ 12 w 37"/>
                <a:gd name="T5" fmla="*/ 24 h 43"/>
                <a:gd name="T6" fmla="*/ 17 w 37"/>
                <a:gd name="T7" fmla="*/ 32 h 43"/>
                <a:gd name="T8" fmla="*/ 25 w 37"/>
                <a:gd name="T9" fmla="*/ 27 h 43"/>
                <a:gd name="T10" fmla="*/ 25 w 37"/>
                <a:gd name="T11" fmla="*/ 0 h 43"/>
                <a:gd name="T12" fmla="*/ 37 w 37"/>
                <a:gd name="T13" fmla="*/ 0 h 43"/>
                <a:gd name="T14" fmla="*/ 37 w 37"/>
                <a:gd name="T15" fmla="*/ 42 h 43"/>
                <a:gd name="T16" fmla="*/ 27 w 37"/>
                <a:gd name="T17" fmla="*/ 42 h 43"/>
                <a:gd name="T18" fmla="*/ 26 w 37"/>
                <a:gd name="T19" fmla="*/ 36 h 43"/>
                <a:gd name="T20" fmla="*/ 26 w 37"/>
                <a:gd name="T21" fmla="*/ 36 h 43"/>
                <a:gd name="T22" fmla="*/ 13 w 37"/>
                <a:gd name="T23" fmla="*/ 43 h 43"/>
                <a:gd name="T24" fmla="*/ 0 w 37"/>
                <a:gd name="T25" fmla="*/ 26 h 43"/>
                <a:gd name="T26" fmla="*/ 0 w 37"/>
                <a:gd name="T2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 h="43">
                  <a:moveTo>
                    <a:pt x="0" y="0"/>
                  </a:moveTo>
                  <a:cubicBezTo>
                    <a:pt x="12" y="0"/>
                    <a:pt x="12" y="0"/>
                    <a:pt x="12" y="0"/>
                  </a:cubicBezTo>
                  <a:cubicBezTo>
                    <a:pt x="12" y="24"/>
                    <a:pt x="12" y="24"/>
                    <a:pt x="12" y="24"/>
                  </a:cubicBezTo>
                  <a:cubicBezTo>
                    <a:pt x="12" y="30"/>
                    <a:pt x="14" y="32"/>
                    <a:pt x="17" y="32"/>
                  </a:cubicBezTo>
                  <a:cubicBezTo>
                    <a:pt x="21" y="32"/>
                    <a:pt x="22" y="31"/>
                    <a:pt x="25" y="27"/>
                  </a:cubicBezTo>
                  <a:cubicBezTo>
                    <a:pt x="25" y="0"/>
                    <a:pt x="25" y="0"/>
                    <a:pt x="25" y="0"/>
                  </a:cubicBezTo>
                  <a:cubicBezTo>
                    <a:pt x="37" y="0"/>
                    <a:pt x="37" y="0"/>
                    <a:pt x="37" y="0"/>
                  </a:cubicBezTo>
                  <a:cubicBezTo>
                    <a:pt x="37" y="42"/>
                    <a:pt x="37" y="42"/>
                    <a:pt x="37" y="42"/>
                  </a:cubicBezTo>
                  <a:cubicBezTo>
                    <a:pt x="27" y="42"/>
                    <a:pt x="27" y="42"/>
                    <a:pt x="27" y="42"/>
                  </a:cubicBezTo>
                  <a:cubicBezTo>
                    <a:pt x="26" y="36"/>
                    <a:pt x="26" y="36"/>
                    <a:pt x="26" y="36"/>
                  </a:cubicBezTo>
                  <a:cubicBezTo>
                    <a:pt x="26" y="36"/>
                    <a:pt x="26" y="36"/>
                    <a:pt x="26" y="36"/>
                  </a:cubicBezTo>
                  <a:cubicBezTo>
                    <a:pt x="22" y="40"/>
                    <a:pt x="19" y="43"/>
                    <a:pt x="13" y="43"/>
                  </a:cubicBezTo>
                  <a:cubicBezTo>
                    <a:pt x="4" y="43"/>
                    <a:pt x="0" y="36"/>
                    <a:pt x="0" y="26"/>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p:cNvSpPr>
              <a:spLocks/>
            </p:cNvSpPr>
            <p:nvPr userDrawn="1"/>
          </p:nvSpPr>
          <p:spPr bwMode="auto">
            <a:xfrm>
              <a:off x="3251201" y="7005638"/>
              <a:ext cx="119063" cy="179388"/>
            </a:xfrm>
            <a:custGeom>
              <a:avLst/>
              <a:gdLst>
                <a:gd name="T0" fmla="*/ 0 w 75"/>
                <a:gd name="T1" fmla="*/ 0 h 113"/>
                <a:gd name="T2" fmla="*/ 23 w 75"/>
                <a:gd name="T3" fmla="*/ 0 h 113"/>
                <a:gd name="T4" fmla="*/ 23 w 75"/>
                <a:gd name="T5" fmla="*/ 63 h 113"/>
                <a:gd name="T6" fmla="*/ 23 w 75"/>
                <a:gd name="T7" fmla="*/ 63 h 113"/>
                <a:gd name="T8" fmla="*/ 47 w 75"/>
                <a:gd name="T9" fmla="*/ 33 h 113"/>
                <a:gd name="T10" fmla="*/ 73 w 75"/>
                <a:gd name="T11" fmla="*/ 33 h 113"/>
                <a:gd name="T12" fmla="*/ 45 w 75"/>
                <a:gd name="T13" fmla="*/ 65 h 113"/>
                <a:gd name="T14" fmla="*/ 75 w 75"/>
                <a:gd name="T15" fmla="*/ 113 h 113"/>
                <a:gd name="T16" fmla="*/ 49 w 75"/>
                <a:gd name="T17" fmla="*/ 113 h 113"/>
                <a:gd name="T18" fmla="*/ 32 w 75"/>
                <a:gd name="T19" fmla="*/ 80 h 113"/>
                <a:gd name="T20" fmla="*/ 23 w 75"/>
                <a:gd name="T21" fmla="*/ 92 h 113"/>
                <a:gd name="T22" fmla="*/ 23 w 75"/>
                <a:gd name="T23" fmla="*/ 113 h 113"/>
                <a:gd name="T24" fmla="*/ 0 w 75"/>
                <a:gd name="T25" fmla="*/ 113 h 113"/>
                <a:gd name="T26" fmla="*/ 0 w 75"/>
                <a:gd name="T27"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 h="113">
                  <a:moveTo>
                    <a:pt x="0" y="0"/>
                  </a:moveTo>
                  <a:lnTo>
                    <a:pt x="23" y="0"/>
                  </a:lnTo>
                  <a:lnTo>
                    <a:pt x="23" y="63"/>
                  </a:lnTo>
                  <a:lnTo>
                    <a:pt x="23" y="63"/>
                  </a:lnTo>
                  <a:lnTo>
                    <a:pt x="47" y="33"/>
                  </a:lnTo>
                  <a:lnTo>
                    <a:pt x="73" y="33"/>
                  </a:lnTo>
                  <a:lnTo>
                    <a:pt x="45" y="65"/>
                  </a:lnTo>
                  <a:lnTo>
                    <a:pt x="75" y="113"/>
                  </a:lnTo>
                  <a:lnTo>
                    <a:pt x="49" y="113"/>
                  </a:lnTo>
                  <a:lnTo>
                    <a:pt x="32" y="80"/>
                  </a:lnTo>
                  <a:lnTo>
                    <a:pt x="23" y="92"/>
                  </a:lnTo>
                  <a:lnTo>
                    <a:pt x="23" y="113"/>
                  </a:lnTo>
                  <a:lnTo>
                    <a:pt x="0" y="113"/>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pic>
        <p:nvPicPr>
          <p:cNvPr id="34" name="Picture 33"/>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0156" y="468263"/>
            <a:ext cx="5760639" cy="1165164"/>
          </a:xfrm>
          <a:prstGeom prst="rect">
            <a:avLst/>
          </a:prstGeom>
        </p:spPr>
      </p:pic>
      <p:sp>
        <p:nvSpPr>
          <p:cNvPr id="3" name="TextBox 2">
            <a:extLst>
              <a:ext uri="{FF2B5EF4-FFF2-40B4-BE49-F238E27FC236}">
                <a16:creationId xmlns:a16="http://schemas.microsoft.com/office/drawing/2014/main" id="{C7241042-8EE8-81A7-1A19-983B5296D538}"/>
              </a:ext>
            </a:extLst>
          </p:cNvPr>
          <p:cNvSpPr txBox="1"/>
          <p:nvPr userDrawn="1">
            <p:extLst>
              <p:ext uri="{1162E1C5-73C7-4A58-AE30-91384D911F3F}">
                <p184:classification xmlns:p184="http://schemas.microsoft.com/office/powerpoint/2018/4/main" val="hdr"/>
              </p:ext>
            </p:extLst>
          </p:nvPr>
        </p:nvSpPr>
        <p:spPr>
          <a:xfrm>
            <a:off x="8431213" y="190500"/>
            <a:ext cx="2100262" cy="152400"/>
          </a:xfrm>
          <a:prstGeom prst="rect">
            <a:avLst/>
          </a:prstGeom>
        </p:spPr>
        <p:txBody>
          <a:bodyPr horzOverflow="overflow" lIns="0" tIns="0" rIns="0" bIns="0">
            <a:spAutoFit/>
          </a:bodyPr>
          <a:lstStyle/>
          <a:p>
            <a:pPr algn="l"/>
            <a:r>
              <a:rPr lang="en-GB" sz="1000">
                <a:solidFill>
                  <a:srgbClr val="FF8C00"/>
                </a:solidFill>
                <a:latin typeface="Calibri" panose="020F0502020204030204" pitchFamily="34" charset="0"/>
                <a:cs typeface="Calibri" panose="020F0502020204030204" pitchFamily="34" charset="0"/>
              </a:rPr>
              <a:t>Information Classification: CONTROLLED</a:t>
            </a:r>
          </a:p>
        </p:txBody>
      </p:sp>
    </p:spTree>
    <p:extLst>
      <p:ext uri="{BB962C8B-B14F-4D97-AF65-F5344CB8AC3E}">
        <p14:creationId xmlns:p14="http://schemas.microsoft.com/office/powerpoint/2010/main" val="2368784912"/>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968463" rtl="0" eaLnBrk="1" latinLnBrk="0" hangingPunct="1">
        <a:spcBef>
          <a:spcPct val="0"/>
        </a:spcBef>
        <a:buNone/>
        <a:defRPr sz="4700" kern="1200">
          <a:solidFill>
            <a:schemeClr val="tx1"/>
          </a:solidFill>
          <a:latin typeface="+mj-lt"/>
          <a:ea typeface="+mj-ea"/>
          <a:cs typeface="+mj-cs"/>
        </a:defRPr>
      </a:lvl1pPr>
    </p:titleStyle>
    <p:bodyStyle>
      <a:lvl1pPr marL="363174" indent="-363174" algn="l" defTabSz="968463" rtl="0" eaLnBrk="1" latinLnBrk="0" hangingPunct="1">
        <a:spcBef>
          <a:spcPct val="20000"/>
        </a:spcBef>
        <a:buFont typeface="Arial" panose="020B0604020202020204" pitchFamily="34" charset="0"/>
        <a:buChar char="•"/>
        <a:defRPr sz="3400" kern="1200">
          <a:solidFill>
            <a:schemeClr val="tx1"/>
          </a:solidFill>
          <a:latin typeface="+mn-lt"/>
          <a:ea typeface="+mn-ea"/>
          <a:cs typeface="+mn-cs"/>
        </a:defRPr>
      </a:lvl1pPr>
      <a:lvl2pPr marL="786876" indent="-302644" algn="l" defTabSz="968463"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2pPr>
      <a:lvl3pPr marL="1210579" indent="-242116" algn="l" defTabSz="968463"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3pPr>
      <a:lvl4pPr marL="1694812" indent="-242116" algn="l" defTabSz="968463"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4pPr>
      <a:lvl5pPr marL="2179043" indent="-242116" algn="l" defTabSz="968463"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5pPr>
      <a:lvl6pPr marL="2663274" indent="-242116" algn="l" defTabSz="968463"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6pPr>
      <a:lvl7pPr marL="3147506" indent="-242116" algn="l" defTabSz="968463"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7pPr>
      <a:lvl8pPr marL="3631738" indent="-242116" algn="l" defTabSz="968463"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8pPr>
      <a:lvl9pPr marL="4115970" indent="-242116" algn="l" defTabSz="968463"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9pPr>
    </p:bodyStyle>
    <p:otherStyle>
      <a:defPPr>
        <a:defRPr lang="en-US"/>
      </a:defPPr>
      <a:lvl1pPr marL="0" algn="l" defTabSz="968463" rtl="0" eaLnBrk="1" latinLnBrk="0" hangingPunct="1">
        <a:defRPr sz="2000" kern="1200">
          <a:solidFill>
            <a:schemeClr val="tx1"/>
          </a:solidFill>
          <a:latin typeface="+mn-lt"/>
          <a:ea typeface="+mn-ea"/>
          <a:cs typeface="+mn-cs"/>
        </a:defRPr>
      </a:lvl1pPr>
      <a:lvl2pPr marL="484231" algn="l" defTabSz="968463" rtl="0" eaLnBrk="1" latinLnBrk="0" hangingPunct="1">
        <a:defRPr sz="2000" kern="1200">
          <a:solidFill>
            <a:schemeClr val="tx1"/>
          </a:solidFill>
          <a:latin typeface="+mn-lt"/>
          <a:ea typeface="+mn-ea"/>
          <a:cs typeface="+mn-cs"/>
        </a:defRPr>
      </a:lvl2pPr>
      <a:lvl3pPr marL="968463" algn="l" defTabSz="968463" rtl="0" eaLnBrk="1" latinLnBrk="0" hangingPunct="1">
        <a:defRPr sz="2000" kern="1200">
          <a:solidFill>
            <a:schemeClr val="tx1"/>
          </a:solidFill>
          <a:latin typeface="+mn-lt"/>
          <a:ea typeface="+mn-ea"/>
          <a:cs typeface="+mn-cs"/>
        </a:defRPr>
      </a:lvl3pPr>
      <a:lvl4pPr marL="1452695" algn="l" defTabSz="968463" rtl="0" eaLnBrk="1" latinLnBrk="0" hangingPunct="1">
        <a:defRPr sz="2000" kern="1200">
          <a:solidFill>
            <a:schemeClr val="tx1"/>
          </a:solidFill>
          <a:latin typeface="+mn-lt"/>
          <a:ea typeface="+mn-ea"/>
          <a:cs typeface="+mn-cs"/>
        </a:defRPr>
      </a:lvl4pPr>
      <a:lvl5pPr marL="1936927" algn="l" defTabSz="968463" rtl="0" eaLnBrk="1" latinLnBrk="0" hangingPunct="1">
        <a:defRPr sz="2000" kern="1200">
          <a:solidFill>
            <a:schemeClr val="tx1"/>
          </a:solidFill>
          <a:latin typeface="+mn-lt"/>
          <a:ea typeface="+mn-ea"/>
          <a:cs typeface="+mn-cs"/>
        </a:defRPr>
      </a:lvl5pPr>
      <a:lvl6pPr marL="2421158" algn="l" defTabSz="968463" rtl="0" eaLnBrk="1" latinLnBrk="0" hangingPunct="1">
        <a:defRPr sz="2000" kern="1200">
          <a:solidFill>
            <a:schemeClr val="tx1"/>
          </a:solidFill>
          <a:latin typeface="+mn-lt"/>
          <a:ea typeface="+mn-ea"/>
          <a:cs typeface="+mn-cs"/>
        </a:defRPr>
      </a:lvl6pPr>
      <a:lvl7pPr marL="2905390" algn="l" defTabSz="968463" rtl="0" eaLnBrk="1" latinLnBrk="0" hangingPunct="1">
        <a:defRPr sz="2000" kern="1200">
          <a:solidFill>
            <a:schemeClr val="tx1"/>
          </a:solidFill>
          <a:latin typeface="+mn-lt"/>
          <a:ea typeface="+mn-ea"/>
          <a:cs typeface="+mn-cs"/>
        </a:defRPr>
      </a:lvl7pPr>
      <a:lvl8pPr marL="3389622" algn="l" defTabSz="968463" rtl="0" eaLnBrk="1" latinLnBrk="0" hangingPunct="1">
        <a:defRPr sz="2000" kern="1200">
          <a:solidFill>
            <a:schemeClr val="tx1"/>
          </a:solidFill>
          <a:latin typeface="+mn-lt"/>
          <a:ea typeface="+mn-ea"/>
          <a:cs typeface="+mn-cs"/>
        </a:defRPr>
      </a:lvl8pPr>
      <a:lvl9pPr marL="3873853" algn="l" defTabSz="968463" rtl="0" eaLnBrk="1" latinLnBrk="0" hangingPunct="1">
        <a:defRPr sz="2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0"/>
            <a:ext cx="10693400" cy="7561263"/>
          </a:xfrm>
          <a:prstGeom prst="rect">
            <a:avLst/>
          </a:prstGeom>
          <a:solidFill>
            <a:srgbClr val="0087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8" name="Group 27"/>
          <p:cNvGrpSpPr/>
          <p:nvPr userDrawn="1"/>
        </p:nvGrpSpPr>
        <p:grpSpPr>
          <a:xfrm>
            <a:off x="525463" y="6951663"/>
            <a:ext cx="2844801" cy="336550"/>
            <a:chOff x="525463" y="6951663"/>
            <a:chExt cx="2844801" cy="336550"/>
          </a:xfrm>
        </p:grpSpPr>
        <p:sp>
          <p:nvSpPr>
            <p:cNvPr id="4" name="Freeform 5"/>
            <p:cNvSpPr>
              <a:spLocks/>
            </p:cNvSpPr>
            <p:nvPr userDrawn="1"/>
          </p:nvSpPr>
          <p:spPr bwMode="auto">
            <a:xfrm>
              <a:off x="617538" y="7005638"/>
              <a:ext cx="130175" cy="225425"/>
            </a:xfrm>
            <a:custGeom>
              <a:avLst/>
              <a:gdLst>
                <a:gd name="T0" fmla="*/ 0 w 82"/>
                <a:gd name="T1" fmla="*/ 65 h 142"/>
                <a:gd name="T2" fmla="*/ 32 w 82"/>
                <a:gd name="T3" fmla="*/ 71 h 142"/>
                <a:gd name="T4" fmla="*/ 5 w 82"/>
                <a:gd name="T5" fmla="*/ 130 h 142"/>
                <a:gd name="T6" fmla="*/ 30 w 82"/>
                <a:gd name="T7" fmla="*/ 142 h 142"/>
                <a:gd name="T8" fmla="*/ 56 w 82"/>
                <a:gd name="T9" fmla="*/ 80 h 142"/>
                <a:gd name="T10" fmla="*/ 82 w 82"/>
                <a:gd name="T11" fmla="*/ 101 h 142"/>
                <a:gd name="T12" fmla="*/ 76 w 82"/>
                <a:gd name="T13" fmla="*/ 0 h 142"/>
                <a:gd name="T14" fmla="*/ 0 w 82"/>
                <a:gd name="T15" fmla="*/ 65 h 1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42">
                  <a:moveTo>
                    <a:pt x="0" y="65"/>
                  </a:moveTo>
                  <a:lnTo>
                    <a:pt x="32" y="71"/>
                  </a:lnTo>
                  <a:lnTo>
                    <a:pt x="5" y="130"/>
                  </a:lnTo>
                  <a:lnTo>
                    <a:pt x="30" y="142"/>
                  </a:lnTo>
                  <a:lnTo>
                    <a:pt x="56" y="80"/>
                  </a:lnTo>
                  <a:lnTo>
                    <a:pt x="82" y="101"/>
                  </a:lnTo>
                  <a:lnTo>
                    <a:pt x="76" y="0"/>
                  </a:lnTo>
                  <a:lnTo>
                    <a:pt x="0" y="6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5" name="Freeform 6"/>
            <p:cNvSpPr>
              <a:spLocks noEditPoints="1"/>
            </p:cNvSpPr>
            <p:nvPr userDrawn="1"/>
          </p:nvSpPr>
          <p:spPr bwMode="auto">
            <a:xfrm>
              <a:off x="525463" y="6951663"/>
              <a:ext cx="328613" cy="336550"/>
            </a:xfrm>
            <a:custGeom>
              <a:avLst/>
              <a:gdLst>
                <a:gd name="T0" fmla="*/ 56 w 111"/>
                <a:gd name="T1" fmla="*/ 111 h 111"/>
                <a:gd name="T2" fmla="*/ 0 w 111"/>
                <a:gd name="T3" fmla="*/ 55 h 111"/>
                <a:gd name="T4" fmla="*/ 56 w 111"/>
                <a:gd name="T5" fmla="*/ 0 h 111"/>
                <a:gd name="T6" fmla="*/ 111 w 111"/>
                <a:gd name="T7" fmla="*/ 55 h 111"/>
                <a:gd name="T8" fmla="*/ 56 w 111"/>
                <a:gd name="T9" fmla="*/ 111 h 111"/>
                <a:gd name="T10" fmla="*/ 56 w 111"/>
                <a:gd name="T11" fmla="*/ 6 h 111"/>
                <a:gd name="T12" fmla="*/ 6 w 111"/>
                <a:gd name="T13" fmla="*/ 55 h 111"/>
                <a:gd name="T14" fmla="*/ 56 w 111"/>
                <a:gd name="T15" fmla="*/ 105 h 111"/>
                <a:gd name="T16" fmla="*/ 105 w 111"/>
                <a:gd name="T17" fmla="*/ 55 h 111"/>
                <a:gd name="T18" fmla="*/ 56 w 111"/>
                <a:gd name="T19" fmla="*/ 6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111">
                  <a:moveTo>
                    <a:pt x="56" y="111"/>
                  </a:moveTo>
                  <a:cubicBezTo>
                    <a:pt x="25" y="111"/>
                    <a:pt x="0" y="86"/>
                    <a:pt x="0" y="55"/>
                  </a:cubicBezTo>
                  <a:cubicBezTo>
                    <a:pt x="0" y="25"/>
                    <a:pt x="25" y="0"/>
                    <a:pt x="56" y="0"/>
                  </a:cubicBezTo>
                  <a:cubicBezTo>
                    <a:pt x="86" y="0"/>
                    <a:pt x="111" y="25"/>
                    <a:pt x="111" y="55"/>
                  </a:cubicBezTo>
                  <a:cubicBezTo>
                    <a:pt x="111" y="86"/>
                    <a:pt x="86" y="111"/>
                    <a:pt x="56" y="111"/>
                  </a:cubicBezTo>
                  <a:close/>
                  <a:moveTo>
                    <a:pt x="56" y="6"/>
                  </a:moveTo>
                  <a:cubicBezTo>
                    <a:pt x="28" y="6"/>
                    <a:pt x="6" y="28"/>
                    <a:pt x="6" y="55"/>
                  </a:cubicBezTo>
                  <a:cubicBezTo>
                    <a:pt x="6" y="83"/>
                    <a:pt x="28" y="105"/>
                    <a:pt x="56" y="105"/>
                  </a:cubicBezTo>
                  <a:cubicBezTo>
                    <a:pt x="83" y="105"/>
                    <a:pt x="105" y="83"/>
                    <a:pt x="105" y="55"/>
                  </a:cubicBezTo>
                  <a:cubicBezTo>
                    <a:pt x="105" y="28"/>
                    <a:pt x="83" y="6"/>
                    <a:pt x="56" y="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6" name="Freeform 7"/>
            <p:cNvSpPr>
              <a:spLocks/>
            </p:cNvSpPr>
            <p:nvPr userDrawn="1"/>
          </p:nvSpPr>
          <p:spPr bwMode="auto">
            <a:xfrm>
              <a:off x="973138" y="7058026"/>
              <a:ext cx="180975" cy="127000"/>
            </a:xfrm>
            <a:custGeom>
              <a:avLst/>
              <a:gdLst>
                <a:gd name="T0" fmla="*/ 0 w 61"/>
                <a:gd name="T1" fmla="*/ 0 h 42"/>
                <a:gd name="T2" fmla="*/ 12 w 61"/>
                <a:gd name="T3" fmla="*/ 0 h 42"/>
                <a:gd name="T4" fmla="*/ 16 w 61"/>
                <a:gd name="T5" fmla="*/ 19 h 42"/>
                <a:gd name="T6" fmla="*/ 18 w 61"/>
                <a:gd name="T7" fmla="*/ 32 h 42"/>
                <a:gd name="T8" fmla="*/ 18 w 61"/>
                <a:gd name="T9" fmla="*/ 32 h 42"/>
                <a:gd name="T10" fmla="*/ 21 w 61"/>
                <a:gd name="T11" fmla="*/ 19 h 42"/>
                <a:gd name="T12" fmla="*/ 25 w 61"/>
                <a:gd name="T13" fmla="*/ 0 h 42"/>
                <a:gd name="T14" fmla="*/ 36 w 61"/>
                <a:gd name="T15" fmla="*/ 0 h 42"/>
                <a:gd name="T16" fmla="*/ 41 w 61"/>
                <a:gd name="T17" fmla="*/ 19 h 42"/>
                <a:gd name="T18" fmla="*/ 43 w 61"/>
                <a:gd name="T19" fmla="*/ 32 h 42"/>
                <a:gd name="T20" fmla="*/ 44 w 61"/>
                <a:gd name="T21" fmla="*/ 32 h 42"/>
                <a:gd name="T22" fmla="*/ 46 w 61"/>
                <a:gd name="T23" fmla="*/ 19 h 42"/>
                <a:gd name="T24" fmla="*/ 50 w 61"/>
                <a:gd name="T25" fmla="*/ 0 h 42"/>
                <a:gd name="T26" fmla="*/ 61 w 61"/>
                <a:gd name="T27" fmla="*/ 0 h 42"/>
                <a:gd name="T28" fmla="*/ 51 w 61"/>
                <a:gd name="T29" fmla="*/ 42 h 42"/>
                <a:gd name="T30" fmla="*/ 37 w 61"/>
                <a:gd name="T31" fmla="*/ 42 h 42"/>
                <a:gd name="T32" fmla="*/ 33 w 61"/>
                <a:gd name="T33" fmla="*/ 25 h 42"/>
                <a:gd name="T34" fmla="*/ 31 w 61"/>
                <a:gd name="T35" fmla="*/ 13 h 42"/>
                <a:gd name="T36" fmla="*/ 30 w 61"/>
                <a:gd name="T37" fmla="*/ 13 h 42"/>
                <a:gd name="T38" fmla="*/ 28 w 61"/>
                <a:gd name="T39" fmla="*/ 25 h 42"/>
                <a:gd name="T40" fmla="*/ 24 w 61"/>
                <a:gd name="T41" fmla="*/ 42 h 42"/>
                <a:gd name="T42" fmla="*/ 10 w 61"/>
                <a:gd name="T43" fmla="*/ 42 h 42"/>
                <a:gd name="T44" fmla="*/ 0 w 61"/>
                <a:gd name="T4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1" h="42">
                  <a:moveTo>
                    <a:pt x="0" y="0"/>
                  </a:moveTo>
                  <a:cubicBezTo>
                    <a:pt x="12" y="0"/>
                    <a:pt x="12" y="0"/>
                    <a:pt x="12" y="0"/>
                  </a:cubicBezTo>
                  <a:cubicBezTo>
                    <a:pt x="16" y="19"/>
                    <a:pt x="16" y="19"/>
                    <a:pt x="16" y="19"/>
                  </a:cubicBezTo>
                  <a:cubicBezTo>
                    <a:pt x="17" y="23"/>
                    <a:pt x="17" y="27"/>
                    <a:pt x="18" y="32"/>
                  </a:cubicBezTo>
                  <a:cubicBezTo>
                    <a:pt x="18" y="32"/>
                    <a:pt x="18" y="32"/>
                    <a:pt x="18" y="32"/>
                  </a:cubicBezTo>
                  <a:cubicBezTo>
                    <a:pt x="19" y="27"/>
                    <a:pt x="20" y="23"/>
                    <a:pt x="21" y="19"/>
                  </a:cubicBezTo>
                  <a:cubicBezTo>
                    <a:pt x="25" y="0"/>
                    <a:pt x="25" y="0"/>
                    <a:pt x="25" y="0"/>
                  </a:cubicBezTo>
                  <a:cubicBezTo>
                    <a:pt x="36" y="0"/>
                    <a:pt x="36" y="0"/>
                    <a:pt x="36" y="0"/>
                  </a:cubicBezTo>
                  <a:cubicBezTo>
                    <a:pt x="41" y="19"/>
                    <a:pt x="41" y="19"/>
                    <a:pt x="41" y="19"/>
                  </a:cubicBezTo>
                  <a:cubicBezTo>
                    <a:pt x="42" y="23"/>
                    <a:pt x="43" y="27"/>
                    <a:pt x="43" y="32"/>
                  </a:cubicBezTo>
                  <a:cubicBezTo>
                    <a:pt x="44" y="32"/>
                    <a:pt x="44" y="32"/>
                    <a:pt x="44" y="32"/>
                  </a:cubicBezTo>
                  <a:cubicBezTo>
                    <a:pt x="44" y="27"/>
                    <a:pt x="45" y="23"/>
                    <a:pt x="46" y="19"/>
                  </a:cubicBezTo>
                  <a:cubicBezTo>
                    <a:pt x="50" y="0"/>
                    <a:pt x="50" y="0"/>
                    <a:pt x="50" y="0"/>
                  </a:cubicBezTo>
                  <a:cubicBezTo>
                    <a:pt x="61" y="0"/>
                    <a:pt x="61" y="0"/>
                    <a:pt x="61" y="0"/>
                  </a:cubicBezTo>
                  <a:cubicBezTo>
                    <a:pt x="51" y="42"/>
                    <a:pt x="51" y="42"/>
                    <a:pt x="51" y="42"/>
                  </a:cubicBezTo>
                  <a:cubicBezTo>
                    <a:pt x="37" y="42"/>
                    <a:pt x="37" y="42"/>
                    <a:pt x="37" y="42"/>
                  </a:cubicBezTo>
                  <a:cubicBezTo>
                    <a:pt x="33" y="25"/>
                    <a:pt x="33" y="25"/>
                    <a:pt x="33" y="25"/>
                  </a:cubicBezTo>
                  <a:cubicBezTo>
                    <a:pt x="32" y="21"/>
                    <a:pt x="31" y="17"/>
                    <a:pt x="31" y="13"/>
                  </a:cubicBezTo>
                  <a:cubicBezTo>
                    <a:pt x="30" y="13"/>
                    <a:pt x="30" y="13"/>
                    <a:pt x="30" y="13"/>
                  </a:cubicBezTo>
                  <a:cubicBezTo>
                    <a:pt x="29" y="17"/>
                    <a:pt x="29" y="21"/>
                    <a:pt x="28" y="25"/>
                  </a:cubicBezTo>
                  <a:cubicBezTo>
                    <a:pt x="24" y="42"/>
                    <a:pt x="24" y="42"/>
                    <a:pt x="24" y="42"/>
                  </a:cubicBezTo>
                  <a:cubicBezTo>
                    <a:pt x="10" y="42"/>
                    <a:pt x="10" y="42"/>
                    <a:pt x="10" y="42"/>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9" name="Freeform 8"/>
            <p:cNvSpPr>
              <a:spLocks/>
            </p:cNvSpPr>
            <p:nvPr userDrawn="1"/>
          </p:nvSpPr>
          <p:spPr bwMode="auto">
            <a:xfrm>
              <a:off x="1168401" y="7058026"/>
              <a:ext cx="180975" cy="127000"/>
            </a:xfrm>
            <a:custGeom>
              <a:avLst/>
              <a:gdLst>
                <a:gd name="T0" fmla="*/ 0 w 61"/>
                <a:gd name="T1" fmla="*/ 0 h 42"/>
                <a:gd name="T2" fmla="*/ 12 w 61"/>
                <a:gd name="T3" fmla="*/ 0 h 42"/>
                <a:gd name="T4" fmla="*/ 16 w 61"/>
                <a:gd name="T5" fmla="*/ 19 h 42"/>
                <a:gd name="T6" fmla="*/ 18 w 61"/>
                <a:gd name="T7" fmla="*/ 32 h 42"/>
                <a:gd name="T8" fmla="*/ 18 w 61"/>
                <a:gd name="T9" fmla="*/ 32 h 42"/>
                <a:gd name="T10" fmla="*/ 21 w 61"/>
                <a:gd name="T11" fmla="*/ 19 h 42"/>
                <a:gd name="T12" fmla="*/ 25 w 61"/>
                <a:gd name="T13" fmla="*/ 0 h 42"/>
                <a:gd name="T14" fmla="*/ 36 w 61"/>
                <a:gd name="T15" fmla="*/ 0 h 42"/>
                <a:gd name="T16" fmla="*/ 41 w 61"/>
                <a:gd name="T17" fmla="*/ 19 h 42"/>
                <a:gd name="T18" fmla="*/ 43 w 61"/>
                <a:gd name="T19" fmla="*/ 32 h 42"/>
                <a:gd name="T20" fmla="*/ 44 w 61"/>
                <a:gd name="T21" fmla="*/ 32 h 42"/>
                <a:gd name="T22" fmla="*/ 46 w 61"/>
                <a:gd name="T23" fmla="*/ 19 h 42"/>
                <a:gd name="T24" fmla="*/ 50 w 61"/>
                <a:gd name="T25" fmla="*/ 0 h 42"/>
                <a:gd name="T26" fmla="*/ 61 w 61"/>
                <a:gd name="T27" fmla="*/ 0 h 42"/>
                <a:gd name="T28" fmla="*/ 51 w 61"/>
                <a:gd name="T29" fmla="*/ 42 h 42"/>
                <a:gd name="T30" fmla="*/ 37 w 61"/>
                <a:gd name="T31" fmla="*/ 42 h 42"/>
                <a:gd name="T32" fmla="*/ 33 w 61"/>
                <a:gd name="T33" fmla="*/ 25 h 42"/>
                <a:gd name="T34" fmla="*/ 31 w 61"/>
                <a:gd name="T35" fmla="*/ 13 h 42"/>
                <a:gd name="T36" fmla="*/ 30 w 61"/>
                <a:gd name="T37" fmla="*/ 13 h 42"/>
                <a:gd name="T38" fmla="*/ 28 w 61"/>
                <a:gd name="T39" fmla="*/ 25 h 42"/>
                <a:gd name="T40" fmla="*/ 24 w 61"/>
                <a:gd name="T41" fmla="*/ 42 h 42"/>
                <a:gd name="T42" fmla="*/ 10 w 61"/>
                <a:gd name="T43" fmla="*/ 42 h 42"/>
                <a:gd name="T44" fmla="*/ 0 w 61"/>
                <a:gd name="T4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1" h="42">
                  <a:moveTo>
                    <a:pt x="0" y="0"/>
                  </a:moveTo>
                  <a:cubicBezTo>
                    <a:pt x="12" y="0"/>
                    <a:pt x="12" y="0"/>
                    <a:pt x="12" y="0"/>
                  </a:cubicBezTo>
                  <a:cubicBezTo>
                    <a:pt x="16" y="19"/>
                    <a:pt x="16" y="19"/>
                    <a:pt x="16" y="19"/>
                  </a:cubicBezTo>
                  <a:cubicBezTo>
                    <a:pt x="17" y="23"/>
                    <a:pt x="17" y="27"/>
                    <a:pt x="18" y="32"/>
                  </a:cubicBezTo>
                  <a:cubicBezTo>
                    <a:pt x="18" y="32"/>
                    <a:pt x="18" y="32"/>
                    <a:pt x="18" y="32"/>
                  </a:cubicBezTo>
                  <a:cubicBezTo>
                    <a:pt x="19" y="27"/>
                    <a:pt x="20" y="23"/>
                    <a:pt x="21" y="19"/>
                  </a:cubicBezTo>
                  <a:cubicBezTo>
                    <a:pt x="25" y="0"/>
                    <a:pt x="25" y="0"/>
                    <a:pt x="25" y="0"/>
                  </a:cubicBezTo>
                  <a:cubicBezTo>
                    <a:pt x="36" y="0"/>
                    <a:pt x="36" y="0"/>
                    <a:pt x="36" y="0"/>
                  </a:cubicBezTo>
                  <a:cubicBezTo>
                    <a:pt x="41" y="19"/>
                    <a:pt x="41" y="19"/>
                    <a:pt x="41" y="19"/>
                  </a:cubicBezTo>
                  <a:cubicBezTo>
                    <a:pt x="42" y="23"/>
                    <a:pt x="43" y="27"/>
                    <a:pt x="43" y="32"/>
                  </a:cubicBezTo>
                  <a:cubicBezTo>
                    <a:pt x="44" y="32"/>
                    <a:pt x="44" y="32"/>
                    <a:pt x="44" y="32"/>
                  </a:cubicBezTo>
                  <a:cubicBezTo>
                    <a:pt x="44" y="27"/>
                    <a:pt x="45" y="23"/>
                    <a:pt x="46" y="19"/>
                  </a:cubicBezTo>
                  <a:cubicBezTo>
                    <a:pt x="50" y="0"/>
                    <a:pt x="50" y="0"/>
                    <a:pt x="50" y="0"/>
                  </a:cubicBezTo>
                  <a:cubicBezTo>
                    <a:pt x="61" y="0"/>
                    <a:pt x="61" y="0"/>
                    <a:pt x="61" y="0"/>
                  </a:cubicBezTo>
                  <a:cubicBezTo>
                    <a:pt x="51" y="42"/>
                    <a:pt x="51" y="42"/>
                    <a:pt x="51" y="42"/>
                  </a:cubicBezTo>
                  <a:cubicBezTo>
                    <a:pt x="37" y="42"/>
                    <a:pt x="37" y="42"/>
                    <a:pt x="37" y="42"/>
                  </a:cubicBezTo>
                  <a:cubicBezTo>
                    <a:pt x="33" y="25"/>
                    <a:pt x="33" y="25"/>
                    <a:pt x="33" y="25"/>
                  </a:cubicBezTo>
                  <a:cubicBezTo>
                    <a:pt x="32" y="21"/>
                    <a:pt x="31" y="17"/>
                    <a:pt x="31" y="13"/>
                  </a:cubicBezTo>
                  <a:cubicBezTo>
                    <a:pt x="30" y="13"/>
                    <a:pt x="30" y="13"/>
                    <a:pt x="30" y="13"/>
                  </a:cubicBezTo>
                  <a:cubicBezTo>
                    <a:pt x="29" y="17"/>
                    <a:pt x="29" y="21"/>
                    <a:pt x="28" y="25"/>
                  </a:cubicBezTo>
                  <a:cubicBezTo>
                    <a:pt x="24" y="42"/>
                    <a:pt x="24" y="42"/>
                    <a:pt x="24" y="42"/>
                  </a:cubicBezTo>
                  <a:cubicBezTo>
                    <a:pt x="10" y="42"/>
                    <a:pt x="10" y="42"/>
                    <a:pt x="10" y="42"/>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Freeform 9"/>
            <p:cNvSpPr>
              <a:spLocks/>
            </p:cNvSpPr>
            <p:nvPr userDrawn="1"/>
          </p:nvSpPr>
          <p:spPr bwMode="auto">
            <a:xfrm>
              <a:off x="1363663" y="7058026"/>
              <a:ext cx="180975" cy="127000"/>
            </a:xfrm>
            <a:custGeom>
              <a:avLst/>
              <a:gdLst>
                <a:gd name="T0" fmla="*/ 0 w 61"/>
                <a:gd name="T1" fmla="*/ 0 h 42"/>
                <a:gd name="T2" fmla="*/ 12 w 61"/>
                <a:gd name="T3" fmla="*/ 0 h 42"/>
                <a:gd name="T4" fmla="*/ 16 w 61"/>
                <a:gd name="T5" fmla="*/ 19 h 42"/>
                <a:gd name="T6" fmla="*/ 18 w 61"/>
                <a:gd name="T7" fmla="*/ 32 h 42"/>
                <a:gd name="T8" fmla="*/ 18 w 61"/>
                <a:gd name="T9" fmla="*/ 32 h 42"/>
                <a:gd name="T10" fmla="*/ 21 w 61"/>
                <a:gd name="T11" fmla="*/ 19 h 42"/>
                <a:gd name="T12" fmla="*/ 25 w 61"/>
                <a:gd name="T13" fmla="*/ 0 h 42"/>
                <a:gd name="T14" fmla="*/ 36 w 61"/>
                <a:gd name="T15" fmla="*/ 0 h 42"/>
                <a:gd name="T16" fmla="*/ 41 w 61"/>
                <a:gd name="T17" fmla="*/ 19 h 42"/>
                <a:gd name="T18" fmla="*/ 43 w 61"/>
                <a:gd name="T19" fmla="*/ 32 h 42"/>
                <a:gd name="T20" fmla="*/ 44 w 61"/>
                <a:gd name="T21" fmla="*/ 32 h 42"/>
                <a:gd name="T22" fmla="*/ 46 w 61"/>
                <a:gd name="T23" fmla="*/ 19 h 42"/>
                <a:gd name="T24" fmla="*/ 50 w 61"/>
                <a:gd name="T25" fmla="*/ 0 h 42"/>
                <a:gd name="T26" fmla="*/ 61 w 61"/>
                <a:gd name="T27" fmla="*/ 0 h 42"/>
                <a:gd name="T28" fmla="*/ 51 w 61"/>
                <a:gd name="T29" fmla="*/ 42 h 42"/>
                <a:gd name="T30" fmla="*/ 37 w 61"/>
                <a:gd name="T31" fmla="*/ 42 h 42"/>
                <a:gd name="T32" fmla="*/ 33 w 61"/>
                <a:gd name="T33" fmla="*/ 25 h 42"/>
                <a:gd name="T34" fmla="*/ 31 w 61"/>
                <a:gd name="T35" fmla="*/ 13 h 42"/>
                <a:gd name="T36" fmla="*/ 30 w 61"/>
                <a:gd name="T37" fmla="*/ 13 h 42"/>
                <a:gd name="T38" fmla="*/ 28 w 61"/>
                <a:gd name="T39" fmla="*/ 25 h 42"/>
                <a:gd name="T40" fmla="*/ 24 w 61"/>
                <a:gd name="T41" fmla="*/ 42 h 42"/>
                <a:gd name="T42" fmla="*/ 10 w 61"/>
                <a:gd name="T43" fmla="*/ 42 h 42"/>
                <a:gd name="T44" fmla="*/ 0 w 61"/>
                <a:gd name="T4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1" h="42">
                  <a:moveTo>
                    <a:pt x="0" y="0"/>
                  </a:moveTo>
                  <a:cubicBezTo>
                    <a:pt x="12" y="0"/>
                    <a:pt x="12" y="0"/>
                    <a:pt x="12" y="0"/>
                  </a:cubicBezTo>
                  <a:cubicBezTo>
                    <a:pt x="16" y="19"/>
                    <a:pt x="16" y="19"/>
                    <a:pt x="16" y="19"/>
                  </a:cubicBezTo>
                  <a:cubicBezTo>
                    <a:pt x="17" y="23"/>
                    <a:pt x="17" y="27"/>
                    <a:pt x="18" y="32"/>
                  </a:cubicBezTo>
                  <a:cubicBezTo>
                    <a:pt x="18" y="32"/>
                    <a:pt x="18" y="32"/>
                    <a:pt x="18" y="32"/>
                  </a:cubicBezTo>
                  <a:cubicBezTo>
                    <a:pt x="19" y="27"/>
                    <a:pt x="20" y="23"/>
                    <a:pt x="21" y="19"/>
                  </a:cubicBezTo>
                  <a:cubicBezTo>
                    <a:pt x="25" y="0"/>
                    <a:pt x="25" y="0"/>
                    <a:pt x="25" y="0"/>
                  </a:cubicBezTo>
                  <a:cubicBezTo>
                    <a:pt x="36" y="0"/>
                    <a:pt x="36" y="0"/>
                    <a:pt x="36" y="0"/>
                  </a:cubicBezTo>
                  <a:cubicBezTo>
                    <a:pt x="41" y="19"/>
                    <a:pt x="41" y="19"/>
                    <a:pt x="41" y="19"/>
                  </a:cubicBezTo>
                  <a:cubicBezTo>
                    <a:pt x="42" y="23"/>
                    <a:pt x="43" y="27"/>
                    <a:pt x="43" y="32"/>
                  </a:cubicBezTo>
                  <a:cubicBezTo>
                    <a:pt x="44" y="32"/>
                    <a:pt x="44" y="32"/>
                    <a:pt x="44" y="32"/>
                  </a:cubicBezTo>
                  <a:cubicBezTo>
                    <a:pt x="45" y="27"/>
                    <a:pt x="45" y="23"/>
                    <a:pt x="46" y="19"/>
                  </a:cubicBezTo>
                  <a:cubicBezTo>
                    <a:pt x="50" y="0"/>
                    <a:pt x="50" y="0"/>
                    <a:pt x="50" y="0"/>
                  </a:cubicBezTo>
                  <a:cubicBezTo>
                    <a:pt x="61" y="0"/>
                    <a:pt x="61" y="0"/>
                    <a:pt x="61" y="0"/>
                  </a:cubicBezTo>
                  <a:cubicBezTo>
                    <a:pt x="51" y="42"/>
                    <a:pt x="51" y="42"/>
                    <a:pt x="51" y="42"/>
                  </a:cubicBezTo>
                  <a:cubicBezTo>
                    <a:pt x="37" y="42"/>
                    <a:pt x="37" y="42"/>
                    <a:pt x="37" y="42"/>
                  </a:cubicBezTo>
                  <a:cubicBezTo>
                    <a:pt x="33" y="25"/>
                    <a:pt x="33" y="25"/>
                    <a:pt x="33" y="25"/>
                  </a:cubicBezTo>
                  <a:cubicBezTo>
                    <a:pt x="32" y="21"/>
                    <a:pt x="31" y="17"/>
                    <a:pt x="31" y="13"/>
                  </a:cubicBezTo>
                  <a:cubicBezTo>
                    <a:pt x="30" y="13"/>
                    <a:pt x="30" y="13"/>
                    <a:pt x="30" y="13"/>
                  </a:cubicBezTo>
                  <a:cubicBezTo>
                    <a:pt x="29" y="17"/>
                    <a:pt x="29" y="21"/>
                    <a:pt x="28" y="25"/>
                  </a:cubicBezTo>
                  <a:cubicBezTo>
                    <a:pt x="24" y="42"/>
                    <a:pt x="24" y="42"/>
                    <a:pt x="24" y="42"/>
                  </a:cubicBezTo>
                  <a:cubicBezTo>
                    <a:pt x="10" y="42"/>
                    <a:pt x="10" y="42"/>
                    <a:pt x="10" y="42"/>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Oval 10"/>
            <p:cNvSpPr>
              <a:spLocks noChangeArrowheads="1"/>
            </p:cNvSpPr>
            <p:nvPr userDrawn="1"/>
          </p:nvSpPr>
          <p:spPr bwMode="auto">
            <a:xfrm>
              <a:off x="1558926" y="7138988"/>
              <a:ext cx="42863" cy="49213"/>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13" name="Freeform 11"/>
            <p:cNvSpPr>
              <a:spLocks/>
            </p:cNvSpPr>
            <p:nvPr userDrawn="1"/>
          </p:nvSpPr>
          <p:spPr bwMode="auto">
            <a:xfrm>
              <a:off x="1622426" y="7054851"/>
              <a:ext cx="103188" cy="133350"/>
            </a:xfrm>
            <a:custGeom>
              <a:avLst/>
              <a:gdLst>
                <a:gd name="T0" fmla="*/ 22 w 35"/>
                <a:gd name="T1" fmla="*/ 0 h 44"/>
                <a:gd name="T2" fmla="*/ 34 w 35"/>
                <a:gd name="T3" fmla="*/ 5 h 44"/>
                <a:gd name="T4" fmla="*/ 29 w 35"/>
                <a:gd name="T5" fmla="*/ 12 h 44"/>
                <a:gd name="T6" fmla="*/ 23 w 35"/>
                <a:gd name="T7" fmla="*/ 10 h 44"/>
                <a:gd name="T8" fmla="*/ 13 w 35"/>
                <a:gd name="T9" fmla="*/ 22 h 44"/>
                <a:gd name="T10" fmla="*/ 22 w 35"/>
                <a:gd name="T11" fmla="*/ 34 h 44"/>
                <a:gd name="T12" fmla="*/ 30 w 35"/>
                <a:gd name="T13" fmla="*/ 30 h 44"/>
                <a:gd name="T14" fmla="*/ 35 w 35"/>
                <a:gd name="T15" fmla="*/ 38 h 44"/>
                <a:gd name="T16" fmla="*/ 21 w 35"/>
                <a:gd name="T17" fmla="*/ 44 h 44"/>
                <a:gd name="T18" fmla="*/ 0 w 35"/>
                <a:gd name="T19" fmla="*/ 22 h 44"/>
                <a:gd name="T20" fmla="*/ 22 w 35"/>
                <a:gd name="T21"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44">
                  <a:moveTo>
                    <a:pt x="22" y="0"/>
                  </a:moveTo>
                  <a:cubicBezTo>
                    <a:pt x="27" y="0"/>
                    <a:pt x="31" y="2"/>
                    <a:pt x="34" y="5"/>
                  </a:cubicBezTo>
                  <a:cubicBezTo>
                    <a:pt x="29" y="12"/>
                    <a:pt x="29" y="12"/>
                    <a:pt x="29" y="12"/>
                  </a:cubicBezTo>
                  <a:cubicBezTo>
                    <a:pt x="26" y="11"/>
                    <a:pt x="25" y="10"/>
                    <a:pt x="23" y="10"/>
                  </a:cubicBezTo>
                  <a:cubicBezTo>
                    <a:pt x="17" y="10"/>
                    <a:pt x="13" y="14"/>
                    <a:pt x="13" y="22"/>
                  </a:cubicBezTo>
                  <a:cubicBezTo>
                    <a:pt x="13" y="29"/>
                    <a:pt x="17" y="34"/>
                    <a:pt x="22" y="34"/>
                  </a:cubicBezTo>
                  <a:cubicBezTo>
                    <a:pt x="25" y="34"/>
                    <a:pt x="28" y="32"/>
                    <a:pt x="30" y="30"/>
                  </a:cubicBezTo>
                  <a:cubicBezTo>
                    <a:pt x="35" y="38"/>
                    <a:pt x="35" y="38"/>
                    <a:pt x="35" y="38"/>
                  </a:cubicBezTo>
                  <a:cubicBezTo>
                    <a:pt x="31" y="42"/>
                    <a:pt x="25" y="44"/>
                    <a:pt x="21" y="44"/>
                  </a:cubicBezTo>
                  <a:cubicBezTo>
                    <a:pt x="9" y="44"/>
                    <a:pt x="0" y="36"/>
                    <a:pt x="0" y="22"/>
                  </a:cubicBezTo>
                  <a:cubicBezTo>
                    <a:pt x="0" y="8"/>
                    <a:pt x="10" y="0"/>
                    <a:pt x="22"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14" name="Freeform 12"/>
            <p:cNvSpPr>
              <a:spLocks noEditPoints="1"/>
            </p:cNvSpPr>
            <p:nvPr userDrawn="1"/>
          </p:nvSpPr>
          <p:spPr bwMode="auto">
            <a:xfrm>
              <a:off x="1735138" y="7054851"/>
              <a:ext cx="120650" cy="133350"/>
            </a:xfrm>
            <a:custGeom>
              <a:avLst/>
              <a:gdLst>
                <a:gd name="T0" fmla="*/ 20 w 41"/>
                <a:gd name="T1" fmla="*/ 0 h 44"/>
                <a:gd name="T2" fmla="*/ 41 w 41"/>
                <a:gd name="T3" fmla="*/ 22 h 44"/>
                <a:gd name="T4" fmla="*/ 20 w 41"/>
                <a:gd name="T5" fmla="*/ 44 h 44"/>
                <a:gd name="T6" fmla="*/ 0 w 41"/>
                <a:gd name="T7" fmla="*/ 22 h 44"/>
                <a:gd name="T8" fmla="*/ 20 w 41"/>
                <a:gd name="T9" fmla="*/ 0 h 44"/>
                <a:gd name="T10" fmla="*/ 20 w 41"/>
                <a:gd name="T11" fmla="*/ 34 h 44"/>
                <a:gd name="T12" fmla="*/ 28 w 41"/>
                <a:gd name="T13" fmla="*/ 22 h 44"/>
                <a:gd name="T14" fmla="*/ 20 w 41"/>
                <a:gd name="T15" fmla="*/ 10 h 44"/>
                <a:gd name="T16" fmla="*/ 13 w 41"/>
                <a:gd name="T17" fmla="*/ 22 h 44"/>
                <a:gd name="T18" fmla="*/ 20 w 41"/>
                <a:gd name="T19" fmla="*/ 3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44">
                  <a:moveTo>
                    <a:pt x="20" y="0"/>
                  </a:moveTo>
                  <a:cubicBezTo>
                    <a:pt x="31" y="0"/>
                    <a:pt x="41" y="8"/>
                    <a:pt x="41" y="22"/>
                  </a:cubicBezTo>
                  <a:cubicBezTo>
                    <a:pt x="41" y="36"/>
                    <a:pt x="31" y="44"/>
                    <a:pt x="20" y="44"/>
                  </a:cubicBezTo>
                  <a:cubicBezTo>
                    <a:pt x="10" y="44"/>
                    <a:pt x="0" y="36"/>
                    <a:pt x="0" y="22"/>
                  </a:cubicBezTo>
                  <a:cubicBezTo>
                    <a:pt x="0" y="8"/>
                    <a:pt x="10" y="0"/>
                    <a:pt x="20" y="0"/>
                  </a:cubicBezTo>
                  <a:close/>
                  <a:moveTo>
                    <a:pt x="20" y="34"/>
                  </a:moveTo>
                  <a:cubicBezTo>
                    <a:pt x="25" y="34"/>
                    <a:pt x="28" y="29"/>
                    <a:pt x="28" y="22"/>
                  </a:cubicBezTo>
                  <a:cubicBezTo>
                    <a:pt x="28" y="14"/>
                    <a:pt x="25" y="10"/>
                    <a:pt x="20" y="10"/>
                  </a:cubicBezTo>
                  <a:cubicBezTo>
                    <a:pt x="15" y="10"/>
                    <a:pt x="13" y="14"/>
                    <a:pt x="13" y="22"/>
                  </a:cubicBezTo>
                  <a:cubicBezTo>
                    <a:pt x="13" y="29"/>
                    <a:pt x="15" y="34"/>
                    <a:pt x="20"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15" name="Freeform 13"/>
            <p:cNvSpPr>
              <a:spLocks/>
            </p:cNvSpPr>
            <p:nvPr userDrawn="1"/>
          </p:nvSpPr>
          <p:spPr bwMode="auto">
            <a:xfrm>
              <a:off x="1879601" y="7054851"/>
              <a:ext cx="82550" cy="130175"/>
            </a:xfrm>
            <a:custGeom>
              <a:avLst/>
              <a:gdLst>
                <a:gd name="T0" fmla="*/ 0 w 28"/>
                <a:gd name="T1" fmla="*/ 1 h 43"/>
                <a:gd name="T2" fmla="*/ 10 w 28"/>
                <a:gd name="T3" fmla="*/ 1 h 43"/>
                <a:gd name="T4" fmla="*/ 11 w 28"/>
                <a:gd name="T5" fmla="*/ 8 h 43"/>
                <a:gd name="T6" fmla="*/ 11 w 28"/>
                <a:gd name="T7" fmla="*/ 8 h 43"/>
                <a:gd name="T8" fmla="*/ 23 w 28"/>
                <a:gd name="T9" fmla="*/ 0 h 43"/>
                <a:gd name="T10" fmla="*/ 28 w 28"/>
                <a:gd name="T11" fmla="*/ 1 h 43"/>
                <a:gd name="T12" fmla="*/ 26 w 28"/>
                <a:gd name="T13" fmla="*/ 11 h 43"/>
                <a:gd name="T14" fmla="*/ 21 w 28"/>
                <a:gd name="T15" fmla="*/ 11 h 43"/>
                <a:gd name="T16" fmla="*/ 12 w 28"/>
                <a:gd name="T17" fmla="*/ 18 h 43"/>
                <a:gd name="T18" fmla="*/ 12 w 28"/>
                <a:gd name="T19" fmla="*/ 43 h 43"/>
                <a:gd name="T20" fmla="*/ 0 w 28"/>
                <a:gd name="T21" fmla="*/ 43 h 43"/>
                <a:gd name="T22" fmla="*/ 0 w 28"/>
                <a:gd name="T23" fmla="*/ 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43">
                  <a:moveTo>
                    <a:pt x="0" y="1"/>
                  </a:moveTo>
                  <a:cubicBezTo>
                    <a:pt x="10" y="1"/>
                    <a:pt x="10" y="1"/>
                    <a:pt x="10" y="1"/>
                  </a:cubicBezTo>
                  <a:cubicBezTo>
                    <a:pt x="11" y="8"/>
                    <a:pt x="11" y="8"/>
                    <a:pt x="11" y="8"/>
                  </a:cubicBezTo>
                  <a:cubicBezTo>
                    <a:pt x="11" y="8"/>
                    <a:pt x="11" y="8"/>
                    <a:pt x="11" y="8"/>
                  </a:cubicBezTo>
                  <a:cubicBezTo>
                    <a:pt x="14" y="3"/>
                    <a:pt x="19" y="0"/>
                    <a:pt x="23" y="0"/>
                  </a:cubicBezTo>
                  <a:cubicBezTo>
                    <a:pt x="25" y="0"/>
                    <a:pt x="27" y="0"/>
                    <a:pt x="28" y="1"/>
                  </a:cubicBezTo>
                  <a:cubicBezTo>
                    <a:pt x="26" y="11"/>
                    <a:pt x="26" y="11"/>
                    <a:pt x="26" y="11"/>
                  </a:cubicBezTo>
                  <a:cubicBezTo>
                    <a:pt x="24" y="11"/>
                    <a:pt x="23" y="11"/>
                    <a:pt x="21" y="11"/>
                  </a:cubicBezTo>
                  <a:cubicBezTo>
                    <a:pt x="18" y="11"/>
                    <a:pt x="14" y="13"/>
                    <a:pt x="12" y="18"/>
                  </a:cubicBezTo>
                  <a:cubicBezTo>
                    <a:pt x="12" y="43"/>
                    <a:pt x="12" y="43"/>
                    <a:pt x="12" y="43"/>
                  </a:cubicBezTo>
                  <a:cubicBezTo>
                    <a:pt x="0" y="43"/>
                    <a:pt x="0" y="43"/>
                    <a:pt x="0" y="43"/>
                  </a:cubicBezTo>
                  <a:lnTo>
                    <a:pt x="0" y="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16" name="Freeform 14"/>
            <p:cNvSpPr>
              <a:spLocks/>
            </p:cNvSpPr>
            <p:nvPr userDrawn="1"/>
          </p:nvSpPr>
          <p:spPr bwMode="auto">
            <a:xfrm>
              <a:off x="1978026" y="7054851"/>
              <a:ext cx="112713" cy="130175"/>
            </a:xfrm>
            <a:custGeom>
              <a:avLst/>
              <a:gdLst>
                <a:gd name="T0" fmla="*/ 0 w 38"/>
                <a:gd name="T1" fmla="*/ 1 h 43"/>
                <a:gd name="T2" fmla="*/ 10 w 38"/>
                <a:gd name="T3" fmla="*/ 1 h 43"/>
                <a:gd name="T4" fmla="*/ 11 w 38"/>
                <a:gd name="T5" fmla="*/ 6 h 43"/>
                <a:gd name="T6" fmla="*/ 12 w 38"/>
                <a:gd name="T7" fmla="*/ 6 h 43"/>
                <a:gd name="T8" fmla="*/ 25 w 38"/>
                <a:gd name="T9" fmla="*/ 0 h 43"/>
                <a:gd name="T10" fmla="*/ 38 w 38"/>
                <a:gd name="T11" fmla="*/ 17 h 43"/>
                <a:gd name="T12" fmla="*/ 38 w 38"/>
                <a:gd name="T13" fmla="*/ 43 h 43"/>
                <a:gd name="T14" fmla="*/ 26 w 38"/>
                <a:gd name="T15" fmla="*/ 43 h 43"/>
                <a:gd name="T16" fmla="*/ 26 w 38"/>
                <a:gd name="T17" fmla="*/ 18 h 43"/>
                <a:gd name="T18" fmla="*/ 20 w 38"/>
                <a:gd name="T19" fmla="*/ 10 h 43"/>
                <a:gd name="T20" fmla="*/ 13 w 38"/>
                <a:gd name="T21" fmla="*/ 14 h 43"/>
                <a:gd name="T22" fmla="*/ 13 w 38"/>
                <a:gd name="T23" fmla="*/ 43 h 43"/>
                <a:gd name="T24" fmla="*/ 0 w 38"/>
                <a:gd name="T25" fmla="*/ 43 h 43"/>
                <a:gd name="T26" fmla="*/ 0 w 38"/>
                <a:gd name="T27" fmla="*/ 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43">
                  <a:moveTo>
                    <a:pt x="0" y="1"/>
                  </a:moveTo>
                  <a:cubicBezTo>
                    <a:pt x="10" y="1"/>
                    <a:pt x="10" y="1"/>
                    <a:pt x="10" y="1"/>
                  </a:cubicBezTo>
                  <a:cubicBezTo>
                    <a:pt x="11" y="6"/>
                    <a:pt x="11" y="6"/>
                    <a:pt x="11" y="6"/>
                  </a:cubicBezTo>
                  <a:cubicBezTo>
                    <a:pt x="12" y="6"/>
                    <a:pt x="12" y="6"/>
                    <a:pt x="12" y="6"/>
                  </a:cubicBezTo>
                  <a:cubicBezTo>
                    <a:pt x="15" y="3"/>
                    <a:pt x="19" y="0"/>
                    <a:pt x="25" y="0"/>
                  </a:cubicBezTo>
                  <a:cubicBezTo>
                    <a:pt x="34" y="0"/>
                    <a:pt x="38" y="6"/>
                    <a:pt x="38" y="17"/>
                  </a:cubicBezTo>
                  <a:cubicBezTo>
                    <a:pt x="38" y="43"/>
                    <a:pt x="38" y="43"/>
                    <a:pt x="38" y="43"/>
                  </a:cubicBezTo>
                  <a:cubicBezTo>
                    <a:pt x="26" y="43"/>
                    <a:pt x="26" y="43"/>
                    <a:pt x="26" y="43"/>
                  </a:cubicBezTo>
                  <a:cubicBezTo>
                    <a:pt x="26" y="18"/>
                    <a:pt x="26" y="18"/>
                    <a:pt x="26" y="18"/>
                  </a:cubicBezTo>
                  <a:cubicBezTo>
                    <a:pt x="26" y="12"/>
                    <a:pt x="24" y="10"/>
                    <a:pt x="20" y="10"/>
                  </a:cubicBezTo>
                  <a:cubicBezTo>
                    <a:pt x="17" y="10"/>
                    <a:pt x="15" y="12"/>
                    <a:pt x="13" y="14"/>
                  </a:cubicBezTo>
                  <a:cubicBezTo>
                    <a:pt x="13" y="43"/>
                    <a:pt x="13" y="43"/>
                    <a:pt x="13" y="43"/>
                  </a:cubicBezTo>
                  <a:cubicBezTo>
                    <a:pt x="0" y="43"/>
                    <a:pt x="0" y="43"/>
                    <a:pt x="0" y="43"/>
                  </a:cubicBezTo>
                  <a:lnTo>
                    <a:pt x="0" y="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Freeform 15"/>
            <p:cNvSpPr>
              <a:spLocks/>
            </p:cNvSpPr>
            <p:nvPr userDrawn="1"/>
          </p:nvSpPr>
          <p:spPr bwMode="auto">
            <a:xfrm>
              <a:off x="2108201" y="7058026"/>
              <a:ext cx="180975" cy="127000"/>
            </a:xfrm>
            <a:custGeom>
              <a:avLst/>
              <a:gdLst>
                <a:gd name="T0" fmla="*/ 0 w 61"/>
                <a:gd name="T1" fmla="*/ 0 h 42"/>
                <a:gd name="T2" fmla="*/ 12 w 61"/>
                <a:gd name="T3" fmla="*/ 0 h 42"/>
                <a:gd name="T4" fmla="*/ 16 w 61"/>
                <a:gd name="T5" fmla="*/ 19 h 42"/>
                <a:gd name="T6" fmla="*/ 18 w 61"/>
                <a:gd name="T7" fmla="*/ 32 h 42"/>
                <a:gd name="T8" fmla="*/ 18 w 61"/>
                <a:gd name="T9" fmla="*/ 32 h 42"/>
                <a:gd name="T10" fmla="*/ 21 w 61"/>
                <a:gd name="T11" fmla="*/ 19 h 42"/>
                <a:gd name="T12" fmla="*/ 25 w 61"/>
                <a:gd name="T13" fmla="*/ 0 h 42"/>
                <a:gd name="T14" fmla="*/ 36 w 61"/>
                <a:gd name="T15" fmla="*/ 0 h 42"/>
                <a:gd name="T16" fmla="*/ 41 w 61"/>
                <a:gd name="T17" fmla="*/ 19 h 42"/>
                <a:gd name="T18" fmla="*/ 43 w 61"/>
                <a:gd name="T19" fmla="*/ 32 h 42"/>
                <a:gd name="T20" fmla="*/ 44 w 61"/>
                <a:gd name="T21" fmla="*/ 32 h 42"/>
                <a:gd name="T22" fmla="*/ 46 w 61"/>
                <a:gd name="T23" fmla="*/ 19 h 42"/>
                <a:gd name="T24" fmla="*/ 50 w 61"/>
                <a:gd name="T25" fmla="*/ 0 h 42"/>
                <a:gd name="T26" fmla="*/ 61 w 61"/>
                <a:gd name="T27" fmla="*/ 0 h 42"/>
                <a:gd name="T28" fmla="*/ 51 w 61"/>
                <a:gd name="T29" fmla="*/ 42 h 42"/>
                <a:gd name="T30" fmla="*/ 37 w 61"/>
                <a:gd name="T31" fmla="*/ 42 h 42"/>
                <a:gd name="T32" fmla="*/ 33 w 61"/>
                <a:gd name="T33" fmla="*/ 25 h 42"/>
                <a:gd name="T34" fmla="*/ 31 w 61"/>
                <a:gd name="T35" fmla="*/ 13 h 42"/>
                <a:gd name="T36" fmla="*/ 30 w 61"/>
                <a:gd name="T37" fmla="*/ 13 h 42"/>
                <a:gd name="T38" fmla="*/ 28 w 61"/>
                <a:gd name="T39" fmla="*/ 25 h 42"/>
                <a:gd name="T40" fmla="*/ 24 w 61"/>
                <a:gd name="T41" fmla="*/ 42 h 42"/>
                <a:gd name="T42" fmla="*/ 10 w 61"/>
                <a:gd name="T43" fmla="*/ 42 h 42"/>
                <a:gd name="T44" fmla="*/ 0 w 61"/>
                <a:gd name="T4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1" h="42">
                  <a:moveTo>
                    <a:pt x="0" y="0"/>
                  </a:moveTo>
                  <a:cubicBezTo>
                    <a:pt x="12" y="0"/>
                    <a:pt x="12" y="0"/>
                    <a:pt x="12" y="0"/>
                  </a:cubicBezTo>
                  <a:cubicBezTo>
                    <a:pt x="16" y="19"/>
                    <a:pt x="16" y="19"/>
                    <a:pt x="16" y="19"/>
                  </a:cubicBezTo>
                  <a:cubicBezTo>
                    <a:pt x="17" y="23"/>
                    <a:pt x="17" y="27"/>
                    <a:pt x="18" y="32"/>
                  </a:cubicBezTo>
                  <a:cubicBezTo>
                    <a:pt x="18" y="32"/>
                    <a:pt x="18" y="32"/>
                    <a:pt x="18" y="32"/>
                  </a:cubicBezTo>
                  <a:cubicBezTo>
                    <a:pt x="19" y="27"/>
                    <a:pt x="20" y="23"/>
                    <a:pt x="21" y="19"/>
                  </a:cubicBezTo>
                  <a:cubicBezTo>
                    <a:pt x="25" y="0"/>
                    <a:pt x="25" y="0"/>
                    <a:pt x="25" y="0"/>
                  </a:cubicBezTo>
                  <a:cubicBezTo>
                    <a:pt x="36" y="0"/>
                    <a:pt x="36" y="0"/>
                    <a:pt x="36" y="0"/>
                  </a:cubicBezTo>
                  <a:cubicBezTo>
                    <a:pt x="41" y="19"/>
                    <a:pt x="41" y="19"/>
                    <a:pt x="41" y="19"/>
                  </a:cubicBezTo>
                  <a:cubicBezTo>
                    <a:pt x="42" y="23"/>
                    <a:pt x="43" y="27"/>
                    <a:pt x="43" y="32"/>
                  </a:cubicBezTo>
                  <a:cubicBezTo>
                    <a:pt x="44" y="32"/>
                    <a:pt x="44" y="32"/>
                    <a:pt x="44" y="32"/>
                  </a:cubicBezTo>
                  <a:cubicBezTo>
                    <a:pt x="45" y="27"/>
                    <a:pt x="45" y="23"/>
                    <a:pt x="46" y="19"/>
                  </a:cubicBezTo>
                  <a:cubicBezTo>
                    <a:pt x="50" y="0"/>
                    <a:pt x="50" y="0"/>
                    <a:pt x="50" y="0"/>
                  </a:cubicBezTo>
                  <a:cubicBezTo>
                    <a:pt x="61" y="0"/>
                    <a:pt x="61" y="0"/>
                    <a:pt x="61" y="0"/>
                  </a:cubicBezTo>
                  <a:cubicBezTo>
                    <a:pt x="51" y="42"/>
                    <a:pt x="51" y="42"/>
                    <a:pt x="51" y="42"/>
                  </a:cubicBezTo>
                  <a:cubicBezTo>
                    <a:pt x="37" y="42"/>
                    <a:pt x="37" y="42"/>
                    <a:pt x="37" y="42"/>
                  </a:cubicBezTo>
                  <a:cubicBezTo>
                    <a:pt x="33" y="25"/>
                    <a:pt x="33" y="25"/>
                    <a:pt x="33" y="25"/>
                  </a:cubicBezTo>
                  <a:cubicBezTo>
                    <a:pt x="32" y="21"/>
                    <a:pt x="31" y="17"/>
                    <a:pt x="31" y="13"/>
                  </a:cubicBezTo>
                  <a:cubicBezTo>
                    <a:pt x="30" y="13"/>
                    <a:pt x="30" y="13"/>
                    <a:pt x="30" y="13"/>
                  </a:cubicBezTo>
                  <a:cubicBezTo>
                    <a:pt x="29" y="17"/>
                    <a:pt x="29" y="21"/>
                    <a:pt x="28" y="25"/>
                  </a:cubicBezTo>
                  <a:cubicBezTo>
                    <a:pt x="24" y="42"/>
                    <a:pt x="24" y="42"/>
                    <a:pt x="24" y="42"/>
                  </a:cubicBezTo>
                  <a:cubicBezTo>
                    <a:pt x="10" y="42"/>
                    <a:pt x="10" y="42"/>
                    <a:pt x="10" y="42"/>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18" name="Freeform 16"/>
            <p:cNvSpPr>
              <a:spLocks noEditPoints="1"/>
            </p:cNvSpPr>
            <p:nvPr userDrawn="1"/>
          </p:nvSpPr>
          <p:spPr bwMode="auto">
            <a:xfrm>
              <a:off x="2303463" y="7054851"/>
              <a:ext cx="106363" cy="133350"/>
            </a:xfrm>
            <a:custGeom>
              <a:avLst/>
              <a:gdLst>
                <a:gd name="T0" fmla="*/ 23 w 36"/>
                <a:gd name="T1" fmla="*/ 16 h 44"/>
                <a:gd name="T2" fmla="*/ 17 w 36"/>
                <a:gd name="T3" fmla="*/ 10 h 44"/>
                <a:gd name="T4" fmla="*/ 6 w 36"/>
                <a:gd name="T5" fmla="*/ 13 h 44"/>
                <a:gd name="T6" fmla="*/ 1 w 36"/>
                <a:gd name="T7" fmla="*/ 5 h 44"/>
                <a:gd name="T8" fmla="*/ 19 w 36"/>
                <a:gd name="T9" fmla="*/ 0 h 44"/>
                <a:gd name="T10" fmla="*/ 36 w 36"/>
                <a:gd name="T11" fmla="*/ 19 h 44"/>
                <a:gd name="T12" fmla="*/ 36 w 36"/>
                <a:gd name="T13" fmla="*/ 43 h 44"/>
                <a:gd name="T14" fmla="*/ 26 w 36"/>
                <a:gd name="T15" fmla="*/ 43 h 44"/>
                <a:gd name="T16" fmla="*/ 25 w 36"/>
                <a:gd name="T17" fmla="*/ 38 h 44"/>
                <a:gd name="T18" fmla="*/ 24 w 36"/>
                <a:gd name="T19" fmla="*/ 38 h 44"/>
                <a:gd name="T20" fmla="*/ 12 w 36"/>
                <a:gd name="T21" fmla="*/ 44 h 44"/>
                <a:gd name="T22" fmla="*/ 0 w 36"/>
                <a:gd name="T23" fmla="*/ 31 h 44"/>
                <a:gd name="T24" fmla="*/ 23 w 36"/>
                <a:gd name="T25" fmla="*/ 16 h 44"/>
                <a:gd name="T26" fmla="*/ 16 w 36"/>
                <a:gd name="T27" fmla="*/ 34 h 44"/>
                <a:gd name="T28" fmla="*/ 23 w 36"/>
                <a:gd name="T29" fmla="*/ 30 h 44"/>
                <a:gd name="T30" fmla="*/ 23 w 36"/>
                <a:gd name="T31" fmla="*/ 23 h 44"/>
                <a:gd name="T32" fmla="*/ 12 w 36"/>
                <a:gd name="T33" fmla="*/ 30 h 44"/>
                <a:gd name="T34" fmla="*/ 16 w 36"/>
                <a:gd name="T35" fmla="*/ 3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44">
                  <a:moveTo>
                    <a:pt x="23" y="16"/>
                  </a:moveTo>
                  <a:cubicBezTo>
                    <a:pt x="23" y="12"/>
                    <a:pt x="21" y="10"/>
                    <a:pt x="17" y="10"/>
                  </a:cubicBezTo>
                  <a:cubicBezTo>
                    <a:pt x="13" y="10"/>
                    <a:pt x="10" y="11"/>
                    <a:pt x="6" y="13"/>
                  </a:cubicBezTo>
                  <a:cubicBezTo>
                    <a:pt x="1" y="5"/>
                    <a:pt x="1" y="5"/>
                    <a:pt x="1" y="5"/>
                  </a:cubicBezTo>
                  <a:cubicBezTo>
                    <a:pt x="7" y="2"/>
                    <a:pt x="13" y="0"/>
                    <a:pt x="19" y="0"/>
                  </a:cubicBezTo>
                  <a:cubicBezTo>
                    <a:pt x="30" y="0"/>
                    <a:pt x="36" y="6"/>
                    <a:pt x="36" y="19"/>
                  </a:cubicBezTo>
                  <a:cubicBezTo>
                    <a:pt x="36" y="43"/>
                    <a:pt x="36" y="43"/>
                    <a:pt x="36" y="43"/>
                  </a:cubicBezTo>
                  <a:cubicBezTo>
                    <a:pt x="26" y="43"/>
                    <a:pt x="26" y="43"/>
                    <a:pt x="26" y="43"/>
                  </a:cubicBezTo>
                  <a:cubicBezTo>
                    <a:pt x="25" y="38"/>
                    <a:pt x="25" y="38"/>
                    <a:pt x="25" y="38"/>
                  </a:cubicBezTo>
                  <a:cubicBezTo>
                    <a:pt x="24" y="38"/>
                    <a:pt x="24" y="38"/>
                    <a:pt x="24" y="38"/>
                  </a:cubicBezTo>
                  <a:cubicBezTo>
                    <a:pt x="21" y="41"/>
                    <a:pt x="17" y="44"/>
                    <a:pt x="12" y="44"/>
                  </a:cubicBezTo>
                  <a:cubicBezTo>
                    <a:pt x="5" y="44"/>
                    <a:pt x="0" y="38"/>
                    <a:pt x="0" y="31"/>
                  </a:cubicBezTo>
                  <a:cubicBezTo>
                    <a:pt x="0" y="22"/>
                    <a:pt x="7" y="17"/>
                    <a:pt x="23" y="16"/>
                  </a:cubicBezTo>
                  <a:close/>
                  <a:moveTo>
                    <a:pt x="16" y="34"/>
                  </a:moveTo>
                  <a:cubicBezTo>
                    <a:pt x="19" y="34"/>
                    <a:pt x="21" y="33"/>
                    <a:pt x="23" y="30"/>
                  </a:cubicBezTo>
                  <a:cubicBezTo>
                    <a:pt x="23" y="23"/>
                    <a:pt x="23" y="23"/>
                    <a:pt x="23" y="23"/>
                  </a:cubicBezTo>
                  <a:cubicBezTo>
                    <a:pt x="14" y="24"/>
                    <a:pt x="12" y="27"/>
                    <a:pt x="12" y="30"/>
                  </a:cubicBezTo>
                  <a:cubicBezTo>
                    <a:pt x="12" y="33"/>
                    <a:pt x="13" y="34"/>
                    <a:pt x="16"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19" name="Freeform 17"/>
            <p:cNvSpPr>
              <a:spLocks/>
            </p:cNvSpPr>
            <p:nvPr userDrawn="1"/>
          </p:nvSpPr>
          <p:spPr bwMode="auto">
            <a:xfrm>
              <a:off x="2439988" y="7005638"/>
              <a:ext cx="50800" cy="182563"/>
            </a:xfrm>
            <a:custGeom>
              <a:avLst/>
              <a:gdLst>
                <a:gd name="T0" fmla="*/ 0 w 17"/>
                <a:gd name="T1" fmla="*/ 0 h 60"/>
                <a:gd name="T2" fmla="*/ 12 w 17"/>
                <a:gd name="T3" fmla="*/ 0 h 60"/>
                <a:gd name="T4" fmla="*/ 12 w 17"/>
                <a:gd name="T5" fmla="*/ 46 h 60"/>
                <a:gd name="T6" fmla="*/ 14 w 17"/>
                <a:gd name="T7" fmla="*/ 50 h 60"/>
                <a:gd name="T8" fmla="*/ 16 w 17"/>
                <a:gd name="T9" fmla="*/ 49 h 60"/>
                <a:gd name="T10" fmla="*/ 17 w 17"/>
                <a:gd name="T11" fmla="*/ 59 h 60"/>
                <a:gd name="T12" fmla="*/ 11 w 17"/>
                <a:gd name="T13" fmla="*/ 60 h 60"/>
                <a:gd name="T14" fmla="*/ 0 w 17"/>
                <a:gd name="T15" fmla="*/ 46 h 60"/>
                <a:gd name="T16" fmla="*/ 0 w 17"/>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60">
                  <a:moveTo>
                    <a:pt x="0" y="0"/>
                  </a:moveTo>
                  <a:cubicBezTo>
                    <a:pt x="12" y="0"/>
                    <a:pt x="12" y="0"/>
                    <a:pt x="12" y="0"/>
                  </a:cubicBezTo>
                  <a:cubicBezTo>
                    <a:pt x="12" y="46"/>
                    <a:pt x="12" y="46"/>
                    <a:pt x="12" y="46"/>
                  </a:cubicBezTo>
                  <a:cubicBezTo>
                    <a:pt x="12" y="49"/>
                    <a:pt x="13" y="50"/>
                    <a:pt x="14" y="50"/>
                  </a:cubicBezTo>
                  <a:cubicBezTo>
                    <a:pt x="15" y="50"/>
                    <a:pt x="15" y="50"/>
                    <a:pt x="16" y="49"/>
                  </a:cubicBezTo>
                  <a:cubicBezTo>
                    <a:pt x="17" y="59"/>
                    <a:pt x="17" y="59"/>
                    <a:pt x="17" y="59"/>
                  </a:cubicBezTo>
                  <a:cubicBezTo>
                    <a:pt x="16" y="59"/>
                    <a:pt x="14" y="60"/>
                    <a:pt x="11" y="60"/>
                  </a:cubicBezTo>
                  <a:cubicBezTo>
                    <a:pt x="3" y="60"/>
                    <a:pt x="0" y="54"/>
                    <a:pt x="0" y="46"/>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0" name="Freeform 18"/>
            <p:cNvSpPr>
              <a:spLocks/>
            </p:cNvSpPr>
            <p:nvPr userDrawn="1"/>
          </p:nvSpPr>
          <p:spPr bwMode="auto">
            <a:xfrm>
              <a:off x="2508251" y="7005638"/>
              <a:ext cx="52388" cy="182563"/>
            </a:xfrm>
            <a:custGeom>
              <a:avLst/>
              <a:gdLst>
                <a:gd name="T0" fmla="*/ 0 w 18"/>
                <a:gd name="T1" fmla="*/ 0 h 60"/>
                <a:gd name="T2" fmla="*/ 13 w 18"/>
                <a:gd name="T3" fmla="*/ 0 h 60"/>
                <a:gd name="T4" fmla="*/ 13 w 18"/>
                <a:gd name="T5" fmla="*/ 46 h 60"/>
                <a:gd name="T6" fmla="*/ 15 w 18"/>
                <a:gd name="T7" fmla="*/ 50 h 60"/>
                <a:gd name="T8" fmla="*/ 17 w 18"/>
                <a:gd name="T9" fmla="*/ 49 h 60"/>
                <a:gd name="T10" fmla="*/ 18 w 18"/>
                <a:gd name="T11" fmla="*/ 59 h 60"/>
                <a:gd name="T12" fmla="*/ 12 w 18"/>
                <a:gd name="T13" fmla="*/ 60 h 60"/>
                <a:gd name="T14" fmla="*/ 0 w 18"/>
                <a:gd name="T15" fmla="*/ 46 h 60"/>
                <a:gd name="T16" fmla="*/ 0 w 18"/>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60">
                  <a:moveTo>
                    <a:pt x="0" y="0"/>
                  </a:moveTo>
                  <a:cubicBezTo>
                    <a:pt x="13" y="0"/>
                    <a:pt x="13" y="0"/>
                    <a:pt x="13" y="0"/>
                  </a:cubicBezTo>
                  <a:cubicBezTo>
                    <a:pt x="13" y="46"/>
                    <a:pt x="13" y="46"/>
                    <a:pt x="13" y="46"/>
                  </a:cubicBezTo>
                  <a:cubicBezTo>
                    <a:pt x="13" y="49"/>
                    <a:pt x="14" y="50"/>
                    <a:pt x="15" y="50"/>
                  </a:cubicBezTo>
                  <a:cubicBezTo>
                    <a:pt x="16" y="50"/>
                    <a:pt x="16" y="50"/>
                    <a:pt x="17" y="49"/>
                  </a:cubicBezTo>
                  <a:cubicBezTo>
                    <a:pt x="18" y="59"/>
                    <a:pt x="18" y="59"/>
                    <a:pt x="18" y="59"/>
                  </a:cubicBezTo>
                  <a:cubicBezTo>
                    <a:pt x="17" y="59"/>
                    <a:pt x="15" y="60"/>
                    <a:pt x="12" y="60"/>
                  </a:cubicBezTo>
                  <a:cubicBezTo>
                    <a:pt x="3" y="60"/>
                    <a:pt x="0" y="54"/>
                    <a:pt x="0" y="46"/>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1" name="Oval 19"/>
            <p:cNvSpPr>
              <a:spLocks noChangeArrowheads="1"/>
            </p:cNvSpPr>
            <p:nvPr userDrawn="1"/>
          </p:nvSpPr>
          <p:spPr bwMode="auto">
            <a:xfrm>
              <a:off x="2581276" y="7138988"/>
              <a:ext cx="44450" cy="49213"/>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2" name="Freeform 20"/>
            <p:cNvSpPr>
              <a:spLocks noEditPoints="1"/>
            </p:cNvSpPr>
            <p:nvPr userDrawn="1"/>
          </p:nvSpPr>
          <p:spPr bwMode="auto">
            <a:xfrm>
              <a:off x="2646363" y="7054851"/>
              <a:ext cx="122238" cy="180975"/>
            </a:xfrm>
            <a:custGeom>
              <a:avLst/>
              <a:gdLst>
                <a:gd name="T0" fmla="*/ 6 w 41"/>
                <a:gd name="T1" fmla="*/ 41 h 60"/>
                <a:gd name="T2" fmla="*/ 6 w 41"/>
                <a:gd name="T3" fmla="*/ 41 h 60"/>
                <a:gd name="T4" fmla="*/ 3 w 41"/>
                <a:gd name="T5" fmla="*/ 34 h 60"/>
                <a:gd name="T6" fmla="*/ 7 w 41"/>
                <a:gd name="T7" fmla="*/ 26 h 60"/>
                <a:gd name="T8" fmla="*/ 7 w 41"/>
                <a:gd name="T9" fmla="*/ 26 h 60"/>
                <a:gd name="T10" fmla="*/ 2 w 41"/>
                <a:gd name="T11" fmla="*/ 15 h 60"/>
                <a:gd name="T12" fmla="*/ 19 w 41"/>
                <a:gd name="T13" fmla="*/ 0 h 60"/>
                <a:gd name="T14" fmla="*/ 25 w 41"/>
                <a:gd name="T15" fmla="*/ 1 h 60"/>
                <a:gd name="T16" fmla="*/ 41 w 41"/>
                <a:gd name="T17" fmla="*/ 1 h 60"/>
                <a:gd name="T18" fmla="*/ 41 w 41"/>
                <a:gd name="T19" fmla="*/ 10 h 60"/>
                <a:gd name="T20" fmla="*/ 34 w 41"/>
                <a:gd name="T21" fmla="*/ 10 h 60"/>
                <a:gd name="T22" fmla="*/ 35 w 41"/>
                <a:gd name="T23" fmla="*/ 15 h 60"/>
                <a:gd name="T24" fmla="*/ 19 w 41"/>
                <a:gd name="T25" fmla="*/ 29 h 60"/>
                <a:gd name="T26" fmla="*/ 14 w 41"/>
                <a:gd name="T27" fmla="*/ 28 h 60"/>
                <a:gd name="T28" fmla="*/ 12 w 41"/>
                <a:gd name="T29" fmla="*/ 32 h 60"/>
                <a:gd name="T30" fmla="*/ 19 w 41"/>
                <a:gd name="T31" fmla="*/ 35 h 60"/>
                <a:gd name="T32" fmla="*/ 25 w 41"/>
                <a:gd name="T33" fmla="*/ 35 h 60"/>
                <a:gd name="T34" fmla="*/ 41 w 41"/>
                <a:gd name="T35" fmla="*/ 45 h 60"/>
                <a:gd name="T36" fmla="*/ 18 w 41"/>
                <a:gd name="T37" fmla="*/ 60 h 60"/>
                <a:gd name="T38" fmla="*/ 0 w 41"/>
                <a:gd name="T39" fmla="*/ 50 h 60"/>
                <a:gd name="T40" fmla="*/ 6 w 41"/>
                <a:gd name="T41" fmla="*/ 41 h 60"/>
                <a:gd name="T42" fmla="*/ 20 w 41"/>
                <a:gd name="T43" fmla="*/ 52 h 60"/>
                <a:gd name="T44" fmla="*/ 29 w 41"/>
                <a:gd name="T45" fmla="*/ 47 h 60"/>
                <a:gd name="T46" fmla="*/ 23 w 41"/>
                <a:gd name="T47" fmla="*/ 44 h 60"/>
                <a:gd name="T48" fmla="*/ 19 w 41"/>
                <a:gd name="T49" fmla="*/ 44 h 60"/>
                <a:gd name="T50" fmla="*/ 13 w 41"/>
                <a:gd name="T51" fmla="*/ 44 h 60"/>
                <a:gd name="T52" fmla="*/ 11 w 41"/>
                <a:gd name="T53" fmla="*/ 48 h 60"/>
                <a:gd name="T54" fmla="*/ 20 w 41"/>
                <a:gd name="T55" fmla="*/ 52 h 60"/>
                <a:gd name="T56" fmla="*/ 25 w 41"/>
                <a:gd name="T57" fmla="*/ 15 h 60"/>
                <a:gd name="T58" fmla="*/ 19 w 41"/>
                <a:gd name="T59" fmla="*/ 8 h 60"/>
                <a:gd name="T60" fmla="*/ 13 w 41"/>
                <a:gd name="T61" fmla="*/ 15 h 60"/>
                <a:gd name="T62" fmla="*/ 19 w 41"/>
                <a:gd name="T63" fmla="*/ 22 h 60"/>
                <a:gd name="T64" fmla="*/ 25 w 41"/>
                <a:gd name="T65" fmla="*/ 1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 h="60">
                  <a:moveTo>
                    <a:pt x="6" y="41"/>
                  </a:moveTo>
                  <a:cubicBezTo>
                    <a:pt x="6" y="41"/>
                    <a:pt x="6" y="41"/>
                    <a:pt x="6" y="41"/>
                  </a:cubicBezTo>
                  <a:cubicBezTo>
                    <a:pt x="4" y="39"/>
                    <a:pt x="3" y="37"/>
                    <a:pt x="3" y="34"/>
                  </a:cubicBezTo>
                  <a:cubicBezTo>
                    <a:pt x="3" y="31"/>
                    <a:pt x="5" y="28"/>
                    <a:pt x="7" y="26"/>
                  </a:cubicBezTo>
                  <a:cubicBezTo>
                    <a:pt x="7" y="26"/>
                    <a:pt x="7" y="26"/>
                    <a:pt x="7" y="26"/>
                  </a:cubicBezTo>
                  <a:cubicBezTo>
                    <a:pt x="4" y="24"/>
                    <a:pt x="2" y="20"/>
                    <a:pt x="2" y="15"/>
                  </a:cubicBezTo>
                  <a:cubicBezTo>
                    <a:pt x="2" y="5"/>
                    <a:pt x="10" y="0"/>
                    <a:pt x="19" y="0"/>
                  </a:cubicBezTo>
                  <a:cubicBezTo>
                    <a:pt x="21" y="0"/>
                    <a:pt x="23" y="0"/>
                    <a:pt x="25" y="1"/>
                  </a:cubicBezTo>
                  <a:cubicBezTo>
                    <a:pt x="41" y="1"/>
                    <a:pt x="41" y="1"/>
                    <a:pt x="41" y="1"/>
                  </a:cubicBezTo>
                  <a:cubicBezTo>
                    <a:pt x="41" y="10"/>
                    <a:pt x="41" y="10"/>
                    <a:pt x="41" y="10"/>
                  </a:cubicBezTo>
                  <a:cubicBezTo>
                    <a:pt x="34" y="10"/>
                    <a:pt x="34" y="10"/>
                    <a:pt x="34" y="10"/>
                  </a:cubicBezTo>
                  <a:cubicBezTo>
                    <a:pt x="35" y="11"/>
                    <a:pt x="35" y="13"/>
                    <a:pt x="35" y="15"/>
                  </a:cubicBezTo>
                  <a:cubicBezTo>
                    <a:pt x="35" y="25"/>
                    <a:pt x="28" y="29"/>
                    <a:pt x="19" y="29"/>
                  </a:cubicBezTo>
                  <a:cubicBezTo>
                    <a:pt x="17" y="29"/>
                    <a:pt x="16" y="29"/>
                    <a:pt x="14" y="28"/>
                  </a:cubicBezTo>
                  <a:cubicBezTo>
                    <a:pt x="13" y="29"/>
                    <a:pt x="12" y="30"/>
                    <a:pt x="12" y="32"/>
                  </a:cubicBezTo>
                  <a:cubicBezTo>
                    <a:pt x="12" y="34"/>
                    <a:pt x="14" y="35"/>
                    <a:pt x="19" y="35"/>
                  </a:cubicBezTo>
                  <a:cubicBezTo>
                    <a:pt x="25" y="35"/>
                    <a:pt x="25" y="35"/>
                    <a:pt x="25" y="35"/>
                  </a:cubicBezTo>
                  <a:cubicBezTo>
                    <a:pt x="36" y="35"/>
                    <a:pt x="41" y="38"/>
                    <a:pt x="41" y="45"/>
                  </a:cubicBezTo>
                  <a:cubicBezTo>
                    <a:pt x="41" y="54"/>
                    <a:pt x="32" y="60"/>
                    <a:pt x="18" y="60"/>
                  </a:cubicBezTo>
                  <a:cubicBezTo>
                    <a:pt x="8" y="60"/>
                    <a:pt x="0" y="57"/>
                    <a:pt x="0" y="50"/>
                  </a:cubicBezTo>
                  <a:cubicBezTo>
                    <a:pt x="0" y="46"/>
                    <a:pt x="3" y="43"/>
                    <a:pt x="6" y="41"/>
                  </a:cubicBezTo>
                  <a:close/>
                  <a:moveTo>
                    <a:pt x="20" y="52"/>
                  </a:moveTo>
                  <a:cubicBezTo>
                    <a:pt x="25" y="52"/>
                    <a:pt x="29" y="50"/>
                    <a:pt x="29" y="47"/>
                  </a:cubicBezTo>
                  <a:cubicBezTo>
                    <a:pt x="29" y="45"/>
                    <a:pt x="27" y="44"/>
                    <a:pt x="23" y="44"/>
                  </a:cubicBezTo>
                  <a:cubicBezTo>
                    <a:pt x="19" y="44"/>
                    <a:pt x="19" y="44"/>
                    <a:pt x="19" y="44"/>
                  </a:cubicBezTo>
                  <a:cubicBezTo>
                    <a:pt x="16" y="44"/>
                    <a:pt x="14" y="44"/>
                    <a:pt x="13" y="44"/>
                  </a:cubicBezTo>
                  <a:cubicBezTo>
                    <a:pt x="11" y="45"/>
                    <a:pt x="11" y="46"/>
                    <a:pt x="11" y="48"/>
                  </a:cubicBezTo>
                  <a:cubicBezTo>
                    <a:pt x="11" y="51"/>
                    <a:pt x="14" y="52"/>
                    <a:pt x="20" y="52"/>
                  </a:cubicBezTo>
                  <a:close/>
                  <a:moveTo>
                    <a:pt x="25" y="15"/>
                  </a:moveTo>
                  <a:cubicBezTo>
                    <a:pt x="25" y="11"/>
                    <a:pt x="22" y="8"/>
                    <a:pt x="19" y="8"/>
                  </a:cubicBezTo>
                  <a:cubicBezTo>
                    <a:pt x="16" y="8"/>
                    <a:pt x="13" y="10"/>
                    <a:pt x="13" y="15"/>
                  </a:cubicBezTo>
                  <a:cubicBezTo>
                    <a:pt x="13" y="19"/>
                    <a:pt x="16" y="22"/>
                    <a:pt x="19" y="22"/>
                  </a:cubicBezTo>
                  <a:cubicBezTo>
                    <a:pt x="22" y="22"/>
                    <a:pt x="25" y="19"/>
                    <a:pt x="25" y="1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3" name="Freeform 21"/>
            <p:cNvSpPr>
              <a:spLocks noEditPoints="1"/>
            </p:cNvSpPr>
            <p:nvPr userDrawn="1"/>
          </p:nvSpPr>
          <p:spPr bwMode="auto">
            <a:xfrm>
              <a:off x="2779713" y="7054851"/>
              <a:ext cx="119063" cy="133350"/>
            </a:xfrm>
            <a:custGeom>
              <a:avLst/>
              <a:gdLst>
                <a:gd name="T0" fmla="*/ 20 w 40"/>
                <a:gd name="T1" fmla="*/ 0 h 44"/>
                <a:gd name="T2" fmla="*/ 40 w 40"/>
                <a:gd name="T3" fmla="*/ 22 h 44"/>
                <a:gd name="T4" fmla="*/ 20 w 40"/>
                <a:gd name="T5" fmla="*/ 44 h 44"/>
                <a:gd name="T6" fmla="*/ 0 w 40"/>
                <a:gd name="T7" fmla="*/ 22 h 44"/>
                <a:gd name="T8" fmla="*/ 20 w 40"/>
                <a:gd name="T9" fmla="*/ 0 h 44"/>
                <a:gd name="T10" fmla="*/ 20 w 40"/>
                <a:gd name="T11" fmla="*/ 34 h 44"/>
                <a:gd name="T12" fmla="*/ 28 w 40"/>
                <a:gd name="T13" fmla="*/ 22 h 44"/>
                <a:gd name="T14" fmla="*/ 20 w 40"/>
                <a:gd name="T15" fmla="*/ 10 h 44"/>
                <a:gd name="T16" fmla="*/ 12 w 40"/>
                <a:gd name="T17" fmla="*/ 22 h 44"/>
                <a:gd name="T18" fmla="*/ 20 w 40"/>
                <a:gd name="T19" fmla="*/ 3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44">
                  <a:moveTo>
                    <a:pt x="20" y="0"/>
                  </a:moveTo>
                  <a:cubicBezTo>
                    <a:pt x="30" y="0"/>
                    <a:pt x="40" y="8"/>
                    <a:pt x="40" y="22"/>
                  </a:cubicBezTo>
                  <a:cubicBezTo>
                    <a:pt x="40" y="36"/>
                    <a:pt x="30" y="44"/>
                    <a:pt x="20" y="44"/>
                  </a:cubicBezTo>
                  <a:cubicBezTo>
                    <a:pt x="9" y="44"/>
                    <a:pt x="0" y="36"/>
                    <a:pt x="0" y="22"/>
                  </a:cubicBezTo>
                  <a:cubicBezTo>
                    <a:pt x="0" y="8"/>
                    <a:pt x="9" y="0"/>
                    <a:pt x="20" y="0"/>
                  </a:cubicBezTo>
                  <a:close/>
                  <a:moveTo>
                    <a:pt x="20" y="34"/>
                  </a:moveTo>
                  <a:cubicBezTo>
                    <a:pt x="25" y="34"/>
                    <a:pt x="28" y="29"/>
                    <a:pt x="28" y="22"/>
                  </a:cubicBezTo>
                  <a:cubicBezTo>
                    <a:pt x="28" y="14"/>
                    <a:pt x="25" y="10"/>
                    <a:pt x="20" y="10"/>
                  </a:cubicBezTo>
                  <a:cubicBezTo>
                    <a:pt x="15" y="10"/>
                    <a:pt x="12" y="14"/>
                    <a:pt x="12" y="22"/>
                  </a:cubicBezTo>
                  <a:cubicBezTo>
                    <a:pt x="12" y="29"/>
                    <a:pt x="15" y="34"/>
                    <a:pt x="20"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4" name="Freeform 22"/>
            <p:cNvSpPr>
              <a:spLocks/>
            </p:cNvSpPr>
            <p:nvPr userDrawn="1"/>
          </p:nvSpPr>
          <p:spPr bwMode="auto">
            <a:xfrm>
              <a:off x="2908301" y="7058026"/>
              <a:ext cx="123825" cy="127000"/>
            </a:xfrm>
            <a:custGeom>
              <a:avLst/>
              <a:gdLst>
                <a:gd name="T0" fmla="*/ 0 w 42"/>
                <a:gd name="T1" fmla="*/ 0 h 42"/>
                <a:gd name="T2" fmla="*/ 12 w 42"/>
                <a:gd name="T3" fmla="*/ 0 h 42"/>
                <a:gd name="T4" fmla="*/ 17 w 42"/>
                <a:gd name="T5" fmla="*/ 20 h 42"/>
                <a:gd name="T6" fmla="*/ 21 w 42"/>
                <a:gd name="T7" fmla="*/ 32 h 42"/>
                <a:gd name="T8" fmla="*/ 21 w 42"/>
                <a:gd name="T9" fmla="*/ 32 h 42"/>
                <a:gd name="T10" fmla="*/ 24 w 42"/>
                <a:gd name="T11" fmla="*/ 20 h 42"/>
                <a:gd name="T12" fmla="*/ 30 w 42"/>
                <a:gd name="T13" fmla="*/ 0 h 42"/>
                <a:gd name="T14" fmla="*/ 42 w 42"/>
                <a:gd name="T15" fmla="*/ 0 h 42"/>
                <a:gd name="T16" fmla="*/ 28 w 42"/>
                <a:gd name="T17" fmla="*/ 42 h 42"/>
                <a:gd name="T18" fmla="*/ 14 w 42"/>
                <a:gd name="T19" fmla="*/ 42 h 42"/>
                <a:gd name="T20" fmla="*/ 0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0" y="0"/>
                  </a:moveTo>
                  <a:cubicBezTo>
                    <a:pt x="12" y="0"/>
                    <a:pt x="12" y="0"/>
                    <a:pt x="12" y="0"/>
                  </a:cubicBezTo>
                  <a:cubicBezTo>
                    <a:pt x="17" y="20"/>
                    <a:pt x="17" y="20"/>
                    <a:pt x="17" y="20"/>
                  </a:cubicBezTo>
                  <a:cubicBezTo>
                    <a:pt x="19" y="24"/>
                    <a:pt x="20" y="28"/>
                    <a:pt x="21" y="32"/>
                  </a:cubicBezTo>
                  <a:cubicBezTo>
                    <a:pt x="21" y="32"/>
                    <a:pt x="21" y="32"/>
                    <a:pt x="21" y="32"/>
                  </a:cubicBezTo>
                  <a:cubicBezTo>
                    <a:pt x="22" y="28"/>
                    <a:pt x="23" y="24"/>
                    <a:pt x="24" y="20"/>
                  </a:cubicBezTo>
                  <a:cubicBezTo>
                    <a:pt x="30" y="0"/>
                    <a:pt x="30" y="0"/>
                    <a:pt x="30" y="0"/>
                  </a:cubicBezTo>
                  <a:cubicBezTo>
                    <a:pt x="42" y="0"/>
                    <a:pt x="42" y="0"/>
                    <a:pt x="42" y="0"/>
                  </a:cubicBezTo>
                  <a:cubicBezTo>
                    <a:pt x="28" y="42"/>
                    <a:pt x="28" y="42"/>
                    <a:pt x="28" y="42"/>
                  </a:cubicBezTo>
                  <a:cubicBezTo>
                    <a:pt x="14" y="42"/>
                    <a:pt x="14" y="42"/>
                    <a:pt x="14" y="42"/>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5" name="Oval 23"/>
            <p:cNvSpPr>
              <a:spLocks noChangeArrowheads="1"/>
            </p:cNvSpPr>
            <p:nvPr userDrawn="1"/>
          </p:nvSpPr>
          <p:spPr bwMode="auto">
            <a:xfrm>
              <a:off x="3038476" y="7138988"/>
              <a:ext cx="44450" cy="49213"/>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6" name="Freeform 24"/>
            <p:cNvSpPr>
              <a:spLocks/>
            </p:cNvSpPr>
            <p:nvPr userDrawn="1"/>
          </p:nvSpPr>
          <p:spPr bwMode="auto">
            <a:xfrm>
              <a:off x="3109913" y="7058026"/>
              <a:ext cx="109538" cy="130175"/>
            </a:xfrm>
            <a:custGeom>
              <a:avLst/>
              <a:gdLst>
                <a:gd name="T0" fmla="*/ 0 w 37"/>
                <a:gd name="T1" fmla="*/ 0 h 43"/>
                <a:gd name="T2" fmla="*/ 12 w 37"/>
                <a:gd name="T3" fmla="*/ 0 h 43"/>
                <a:gd name="T4" fmla="*/ 12 w 37"/>
                <a:gd name="T5" fmla="*/ 24 h 43"/>
                <a:gd name="T6" fmla="*/ 17 w 37"/>
                <a:gd name="T7" fmla="*/ 32 h 43"/>
                <a:gd name="T8" fmla="*/ 25 w 37"/>
                <a:gd name="T9" fmla="*/ 27 h 43"/>
                <a:gd name="T10" fmla="*/ 25 w 37"/>
                <a:gd name="T11" fmla="*/ 0 h 43"/>
                <a:gd name="T12" fmla="*/ 37 w 37"/>
                <a:gd name="T13" fmla="*/ 0 h 43"/>
                <a:gd name="T14" fmla="*/ 37 w 37"/>
                <a:gd name="T15" fmla="*/ 42 h 43"/>
                <a:gd name="T16" fmla="*/ 27 w 37"/>
                <a:gd name="T17" fmla="*/ 42 h 43"/>
                <a:gd name="T18" fmla="*/ 26 w 37"/>
                <a:gd name="T19" fmla="*/ 36 h 43"/>
                <a:gd name="T20" fmla="*/ 26 w 37"/>
                <a:gd name="T21" fmla="*/ 36 h 43"/>
                <a:gd name="T22" fmla="*/ 13 w 37"/>
                <a:gd name="T23" fmla="*/ 43 h 43"/>
                <a:gd name="T24" fmla="*/ 0 w 37"/>
                <a:gd name="T25" fmla="*/ 26 h 43"/>
                <a:gd name="T26" fmla="*/ 0 w 37"/>
                <a:gd name="T2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 h="43">
                  <a:moveTo>
                    <a:pt x="0" y="0"/>
                  </a:moveTo>
                  <a:cubicBezTo>
                    <a:pt x="12" y="0"/>
                    <a:pt x="12" y="0"/>
                    <a:pt x="12" y="0"/>
                  </a:cubicBezTo>
                  <a:cubicBezTo>
                    <a:pt x="12" y="24"/>
                    <a:pt x="12" y="24"/>
                    <a:pt x="12" y="24"/>
                  </a:cubicBezTo>
                  <a:cubicBezTo>
                    <a:pt x="12" y="30"/>
                    <a:pt x="14" y="32"/>
                    <a:pt x="17" y="32"/>
                  </a:cubicBezTo>
                  <a:cubicBezTo>
                    <a:pt x="21" y="32"/>
                    <a:pt x="22" y="31"/>
                    <a:pt x="25" y="27"/>
                  </a:cubicBezTo>
                  <a:cubicBezTo>
                    <a:pt x="25" y="0"/>
                    <a:pt x="25" y="0"/>
                    <a:pt x="25" y="0"/>
                  </a:cubicBezTo>
                  <a:cubicBezTo>
                    <a:pt x="37" y="0"/>
                    <a:pt x="37" y="0"/>
                    <a:pt x="37" y="0"/>
                  </a:cubicBezTo>
                  <a:cubicBezTo>
                    <a:pt x="37" y="42"/>
                    <a:pt x="37" y="42"/>
                    <a:pt x="37" y="42"/>
                  </a:cubicBezTo>
                  <a:cubicBezTo>
                    <a:pt x="27" y="42"/>
                    <a:pt x="27" y="42"/>
                    <a:pt x="27" y="42"/>
                  </a:cubicBezTo>
                  <a:cubicBezTo>
                    <a:pt x="26" y="36"/>
                    <a:pt x="26" y="36"/>
                    <a:pt x="26" y="36"/>
                  </a:cubicBezTo>
                  <a:cubicBezTo>
                    <a:pt x="26" y="36"/>
                    <a:pt x="26" y="36"/>
                    <a:pt x="26" y="36"/>
                  </a:cubicBezTo>
                  <a:cubicBezTo>
                    <a:pt x="22" y="40"/>
                    <a:pt x="19" y="43"/>
                    <a:pt x="13" y="43"/>
                  </a:cubicBezTo>
                  <a:cubicBezTo>
                    <a:pt x="4" y="43"/>
                    <a:pt x="0" y="36"/>
                    <a:pt x="0" y="26"/>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7" name="Freeform 25"/>
            <p:cNvSpPr>
              <a:spLocks/>
            </p:cNvSpPr>
            <p:nvPr userDrawn="1"/>
          </p:nvSpPr>
          <p:spPr bwMode="auto">
            <a:xfrm>
              <a:off x="3251201" y="7005638"/>
              <a:ext cx="119063" cy="179388"/>
            </a:xfrm>
            <a:custGeom>
              <a:avLst/>
              <a:gdLst>
                <a:gd name="T0" fmla="*/ 0 w 75"/>
                <a:gd name="T1" fmla="*/ 0 h 113"/>
                <a:gd name="T2" fmla="*/ 23 w 75"/>
                <a:gd name="T3" fmla="*/ 0 h 113"/>
                <a:gd name="T4" fmla="*/ 23 w 75"/>
                <a:gd name="T5" fmla="*/ 63 h 113"/>
                <a:gd name="T6" fmla="*/ 23 w 75"/>
                <a:gd name="T7" fmla="*/ 63 h 113"/>
                <a:gd name="T8" fmla="*/ 47 w 75"/>
                <a:gd name="T9" fmla="*/ 33 h 113"/>
                <a:gd name="T10" fmla="*/ 73 w 75"/>
                <a:gd name="T11" fmla="*/ 33 h 113"/>
                <a:gd name="T12" fmla="*/ 45 w 75"/>
                <a:gd name="T13" fmla="*/ 65 h 113"/>
                <a:gd name="T14" fmla="*/ 75 w 75"/>
                <a:gd name="T15" fmla="*/ 113 h 113"/>
                <a:gd name="T16" fmla="*/ 49 w 75"/>
                <a:gd name="T17" fmla="*/ 113 h 113"/>
                <a:gd name="T18" fmla="*/ 32 w 75"/>
                <a:gd name="T19" fmla="*/ 80 h 113"/>
                <a:gd name="T20" fmla="*/ 23 w 75"/>
                <a:gd name="T21" fmla="*/ 92 h 113"/>
                <a:gd name="T22" fmla="*/ 23 w 75"/>
                <a:gd name="T23" fmla="*/ 113 h 113"/>
                <a:gd name="T24" fmla="*/ 0 w 75"/>
                <a:gd name="T25" fmla="*/ 113 h 113"/>
                <a:gd name="T26" fmla="*/ 0 w 75"/>
                <a:gd name="T27"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 h="113">
                  <a:moveTo>
                    <a:pt x="0" y="0"/>
                  </a:moveTo>
                  <a:lnTo>
                    <a:pt x="23" y="0"/>
                  </a:lnTo>
                  <a:lnTo>
                    <a:pt x="23" y="63"/>
                  </a:lnTo>
                  <a:lnTo>
                    <a:pt x="23" y="63"/>
                  </a:lnTo>
                  <a:lnTo>
                    <a:pt x="47" y="33"/>
                  </a:lnTo>
                  <a:lnTo>
                    <a:pt x="73" y="33"/>
                  </a:lnTo>
                  <a:lnTo>
                    <a:pt x="45" y="65"/>
                  </a:lnTo>
                  <a:lnTo>
                    <a:pt x="75" y="113"/>
                  </a:lnTo>
                  <a:lnTo>
                    <a:pt x="49" y="113"/>
                  </a:lnTo>
                  <a:lnTo>
                    <a:pt x="32" y="80"/>
                  </a:lnTo>
                  <a:lnTo>
                    <a:pt x="23" y="92"/>
                  </a:lnTo>
                  <a:lnTo>
                    <a:pt x="23" y="113"/>
                  </a:lnTo>
                  <a:lnTo>
                    <a:pt x="0" y="113"/>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pic>
        <p:nvPicPr>
          <p:cNvPr id="29" name="Picture 2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443044" y="4622712"/>
            <a:ext cx="2797231" cy="2540882"/>
          </a:xfrm>
          <a:prstGeom prst="rect">
            <a:avLst/>
          </a:prstGeom>
        </p:spPr>
      </p:pic>
      <p:sp>
        <p:nvSpPr>
          <p:cNvPr id="3" name="TextBox 2">
            <a:extLst>
              <a:ext uri="{FF2B5EF4-FFF2-40B4-BE49-F238E27FC236}">
                <a16:creationId xmlns:a16="http://schemas.microsoft.com/office/drawing/2014/main" id="{216BD9EF-A329-7C7B-1A97-CB187D375F4F}"/>
              </a:ext>
            </a:extLst>
          </p:cNvPr>
          <p:cNvSpPr txBox="1"/>
          <p:nvPr userDrawn="1">
            <p:extLst>
              <p:ext uri="{1162E1C5-73C7-4A58-AE30-91384D911F3F}">
                <p184:classification xmlns:p184="http://schemas.microsoft.com/office/powerpoint/2018/4/main" val="hdr"/>
              </p:ext>
            </p:extLst>
          </p:nvPr>
        </p:nvSpPr>
        <p:spPr>
          <a:xfrm>
            <a:off x="8431213" y="190500"/>
            <a:ext cx="2100262" cy="152400"/>
          </a:xfrm>
          <a:prstGeom prst="rect">
            <a:avLst/>
          </a:prstGeom>
        </p:spPr>
        <p:txBody>
          <a:bodyPr horzOverflow="overflow" lIns="0" tIns="0" rIns="0" bIns="0">
            <a:spAutoFit/>
          </a:bodyPr>
          <a:lstStyle/>
          <a:p>
            <a:pPr algn="l"/>
            <a:r>
              <a:rPr lang="en-GB" sz="1000">
                <a:solidFill>
                  <a:srgbClr val="FF8C00"/>
                </a:solidFill>
                <a:latin typeface="Calibri" panose="020F0502020204030204" pitchFamily="34" charset="0"/>
                <a:cs typeface="Calibri" panose="020F0502020204030204" pitchFamily="34" charset="0"/>
              </a:rPr>
              <a:t>Information Classification: CONTROLLED</a:t>
            </a:r>
          </a:p>
        </p:txBody>
      </p:sp>
    </p:spTree>
    <p:extLst>
      <p:ext uri="{BB962C8B-B14F-4D97-AF65-F5344CB8AC3E}">
        <p14:creationId xmlns:p14="http://schemas.microsoft.com/office/powerpoint/2010/main" val="3043708556"/>
      </p:ext>
    </p:extLst>
  </p:cSld>
  <p:clrMap bg1="lt1" tx1="dk1" bg2="lt2" tx2="dk2" accent1="accent1" accent2="accent2" accent3="accent3" accent4="accent4" accent5="accent5" accent6="accent6" hlink="hlink" folHlink="folHlink"/>
  <p:sldLayoutIdLst>
    <p:sldLayoutId id="2147483653"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9" name="Picture 2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2873" y="108223"/>
            <a:ext cx="1189093" cy="1080120"/>
          </a:xfrm>
          <a:prstGeom prst="rect">
            <a:avLst/>
          </a:prstGeom>
        </p:spPr>
      </p:pic>
      <p:sp>
        <p:nvSpPr>
          <p:cNvPr id="2" name="Title Placeholder 1"/>
          <p:cNvSpPr>
            <a:spLocks noGrp="1"/>
          </p:cNvSpPr>
          <p:nvPr>
            <p:ph type="title"/>
          </p:nvPr>
        </p:nvSpPr>
        <p:spPr>
          <a:xfrm>
            <a:off x="895028" y="303214"/>
            <a:ext cx="9276208" cy="813121"/>
          </a:xfrm>
          <a:prstGeom prst="rect">
            <a:avLst/>
          </a:prstGeom>
        </p:spPr>
        <p:txBody>
          <a:bodyPr vert="horz" lIns="91440" tIns="45720" rIns="91440" bIns="45720" rtlCol="0" anchor="t" anchorCtr="0">
            <a:normAutofit/>
          </a:bodyPr>
          <a:lstStyle/>
          <a:p>
            <a:r>
              <a:rPr lang="en-US" dirty="0"/>
              <a:t>Click to edit Master title style</a:t>
            </a:r>
            <a:endParaRPr lang="en-GB" dirty="0"/>
          </a:p>
        </p:txBody>
      </p:sp>
      <p:grpSp>
        <p:nvGrpSpPr>
          <p:cNvPr id="28" name="Group 27"/>
          <p:cNvGrpSpPr/>
          <p:nvPr userDrawn="1"/>
        </p:nvGrpSpPr>
        <p:grpSpPr>
          <a:xfrm>
            <a:off x="525464" y="6969505"/>
            <a:ext cx="2693988" cy="318708"/>
            <a:chOff x="525463" y="6951663"/>
            <a:chExt cx="2844801" cy="336550"/>
          </a:xfrm>
          <a:solidFill>
            <a:srgbClr val="0087CD"/>
          </a:solidFill>
        </p:grpSpPr>
        <p:sp>
          <p:nvSpPr>
            <p:cNvPr id="5" name="Freeform 5"/>
            <p:cNvSpPr>
              <a:spLocks/>
            </p:cNvSpPr>
            <p:nvPr userDrawn="1"/>
          </p:nvSpPr>
          <p:spPr bwMode="auto">
            <a:xfrm>
              <a:off x="617538" y="7005638"/>
              <a:ext cx="130175" cy="225425"/>
            </a:xfrm>
            <a:custGeom>
              <a:avLst/>
              <a:gdLst>
                <a:gd name="T0" fmla="*/ 0 w 82"/>
                <a:gd name="T1" fmla="*/ 65 h 142"/>
                <a:gd name="T2" fmla="*/ 32 w 82"/>
                <a:gd name="T3" fmla="*/ 71 h 142"/>
                <a:gd name="T4" fmla="*/ 5 w 82"/>
                <a:gd name="T5" fmla="*/ 130 h 142"/>
                <a:gd name="T6" fmla="*/ 30 w 82"/>
                <a:gd name="T7" fmla="*/ 142 h 142"/>
                <a:gd name="T8" fmla="*/ 56 w 82"/>
                <a:gd name="T9" fmla="*/ 80 h 142"/>
                <a:gd name="T10" fmla="*/ 82 w 82"/>
                <a:gd name="T11" fmla="*/ 101 h 142"/>
                <a:gd name="T12" fmla="*/ 76 w 82"/>
                <a:gd name="T13" fmla="*/ 0 h 142"/>
                <a:gd name="T14" fmla="*/ 0 w 82"/>
                <a:gd name="T15" fmla="*/ 65 h 1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42">
                  <a:moveTo>
                    <a:pt x="0" y="65"/>
                  </a:moveTo>
                  <a:lnTo>
                    <a:pt x="32" y="71"/>
                  </a:lnTo>
                  <a:lnTo>
                    <a:pt x="5" y="130"/>
                  </a:lnTo>
                  <a:lnTo>
                    <a:pt x="30" y="142"/>
                  </a:lnTo>
                  <a:lnTo>
                    <a:pt x="56" y="80"/>
                  </a:lnTo>
                  <a:lnTo>
                    <a:pt x="82" y="101"/>
                  </a:lnTo>
                  <a:lnTo>
                    <a:pt x="76" y="0"/>
                  </a:lnTo>
                  <a:lnTo>
                    <a:pt x="0" y="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 name="Freeform 6"/>
            <p:cNvSpPr>
              <a:spLocks noEditPoints="1"/>
            </p:cNvSpPr>
            <p:nvPr userDrawn="1"/>
          </p:nvSpPr>
          <p:spPr bwMode="auto">
            <a:xfrm>
              <a:off x="525463" y="6951663"/>
              <a:ext cx="328613" cy="336550"/>
            </a:xfrm>
            <a:custGeom>
              <a:avLst/>
              <a:gdLst>
                <a:gd name="T0" fmla="*/ 56 w 111"/>
                <a:gd name="T1" fmla="*/ 111 h 111"/>
                <a:gd name="T2" fmla="*/ 0 w 111"/>
                <a:gd name="T3" fmla="*/ 55 h 111"/>
                <a:gd name="T4" fmla="*/ 56 w 111"/>
                <a:gd name="T5" fmla="*/ 0 h 111"/>
                <a:gd name="T6" fmla="*/ 111 w 111"/>
                <a:gd name="T7" fmla="*/ 55 h 111"/>
                <a:gd name="T8" fmla="*/ 56 w 111"/>
                <a:gd name="T9" fmla="*/ 111 h 111"/>
                <a:gd name="T10" fmla="*/ 56 w 111"/>
                <a:gd name="T11" fmla="*/ 6 h 111"/>
                <a:gd name="T12" fmla="*/ 6 w 111"/>
                <a:gd name="T13" fmla="*/ 55 h 111"/>
                <a:gd name="T14" fmla="*/ 56 w 111"/>
                <a:gd name="T15" fmla="*/ 105 h 111"/>
                <a:gd name="T16" fmla="*/ 105 w 111"/>
                <a:gd name="T17" fmla="*/ 55 h 111"/>
                <a:gd name="T18" fmla="*/ 56 w 111"/>
                <a:gd name="T19" fmla="*/ 6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111">
                  <a:moveTo>
                    <a:pt x="56" y="111"/>
                  </a:moveTo>
                  <a:cubicBezTo>
                    <a:pt x="25" y="111"/>
                    <a:pt x="0" y="86"/>
                    <a:pt x="0" y="55"/>
                  </a:cubicBezTo>
                  <a:cubicBezTo>
                    <a:pt x="0" y="25"/>
                    <a:pt x="25" y="0"/>
                    <a:pt x="56" y="0"/>
                  </a:cubicBezTo>
                  <a:cubicBezTo>
                    <a:pt x="86" y="0"/>
                    <a:pt x="111" y="25"/>
                    <a:pt x="111" y="55"/>
                  </a:cubicBezTo>
                  <a:cubicBezTo>
                    <a:pt x="111" y="86"/>
                    <a:pt x="86" y="111"/>
                    <a:pt x="56" y="111"/>
                  </a:cubicBezTo>
                  <a:close/>
                  <a:moveTo>
                    <a:pt x="56" y="6"/>
                  </a:moveTo>
                  <a:cubicBezTo>
                    <a:pt x="28" y="6"/>
                    <a:pt x="6" y="28"/>
                    <a:pt x="6" y="55"/>
                  </a:cubicBezTo>
                  <a:cubicBezTo>
                    <a:pt x="6" y="83"/>
                    <a:pt x="28" y="105"/>
                    <a:pt x="56" y="105"/>
                  </a:cubicBezTo>
                  <a:cubicBezTo>
                    <a:pt x="83" y="105"/>
                    <a:pt x="105" y="83"/>
                    <a:pt x="105" y="55"/>
                  </a:cubicBezTo>
                  <a:cubicBezTo>
                    <a:pt x="105" y="28"/>
                    <a:pt x="83" y="6"/>
                    <a:pt x="5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7"/>
            <p:cNvSpPr>
              <a:spLocks/>
            </p:cNvSpPr>
            <p:nvPr userDrawn="1"/>
          </p:nvSpPr>
          <p:spPr bwMode="auto">
            <a:xfrm>
              <a:off x="973138" y="7058026"/>
              <a:ext cx="180975" cy="127000"/>
            </a:xfrm>
            <a:custGeom>
              <a:avLst/>
              <a:gdLst>
                <a:gd name="T0" fmla="*/ 0 w 61"/>
                <a:gd name="T1" fmla="*/ 0 h 42"/>
                <a:gd name="T2" fmla="*/ 12 w 61"/>
                <a:gd name="T3" fmla="*/ 0 h 42"/>
                <a:gd name="T4" fmla="*/ 16 w 61"/>
                <a:gd name="T5" fmla="*/ 19 h 42"/>
                <a:gd name="T6" fmla="*/ 18 w 61"/>
                <a:gd name="T7" fmla="*/ 32 h 42"/>
                <a:gd name="T8" fmla="*/ 18 w 61"/>
                <a:gd name="T9" fmla="*/ 32 h 42"/>
                <a:gd name="T10" fmla="*/ 21 w 61"/>
                <a:gd name="T11" fmla="*/ 19 h 42"/>
                <a:gd name="T12" fmla="*/ 25 w 61"/>
                <a:gd name="T13" fmla="*/ 0 h 42"/>
                <a:gd name="T14" fmla="*/ 36 w 61"/>
                <a:gd name="T15" fmla="*/ 0 h 42"/>
                <a:gd name="T16" fmla="*/ 41 w 61"/>
                <a:gd name="T17" fmla="*/ 19 h 42"/>
                <a:gd name="T18" fmla="*/ 43 w 61"/>
                <a:gd name="T19" fmla="*/ 32 h 42"/>
                <a:gd name="T20" fmla="*/ 44 w 61"/>
                <a:gd name="T21" fmla="*/ 32 h 42"/>
                <a:gd name="T22" fmla="*/ 46 w 61"/>
                <a:gd name="T23" fmla="*/ 19 h 42"/>
                <a:gd name="T24" fmla="*/ 50 w 61"/>
                <a:gd name="T25" fmla="*/ 0 h 42"/>
                <a:gd name="T26" fmla="*/ 61 w 61"/>
                <a:gd name="T27" fmla="*/ 0 h 42"/>
                <a:gd name="T28" fmla="*/ 51 w 61"/>
                <a:gd name="T29" fmla="*/ 42 h 42"/>
                <a:gd name="T30" fmla="*/ 37 w 61"/>
                <a:gd name="T31" fmla="*/ 42 h 42"/>
                <a:gd name="T32" fmla="*/ 33 w 61"/>
                <a:gd name="T33" fmla="*/ 25 h 42"/>
                <a:gd name="T34" fmla="*/ 31 w 61"/>
                <a:gd name="T35" fmla="*/ 13 h 42"/>
                <a:gd name="T36" fmla="*/ 30 w 61"/>
                <a:gd name="T37" fmla="*/ 13 h 42"/>
                <a:gd name="T38" fmla="*/ 28 w 61"/>
                <a:gd name="T39" fmla="*/ 25 h 42"/>
                <a:gd name="T40" fmla="*/ 24 w 61"/>
                <a:gd name="T41" fmla="*/ 42 h 42"/>
                <a:gd name="T42" fmla="*/ 10 w 61"/>
                <a:gd name="T43" fmla="*/ 42 h 42"/>
                <a:gd name="T44" fmla="*/ 0 w 61"/>
                <a:gd name="T4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1" h="42">
                  <a:moveTo>
                    <a:pt x="0" y="0"/>
                  </a:moveTo>
                  <a:cubicBezTo>
                    <a:pt x="12" y="0"/>
                    <a:pt x="12" y="0"/>
                    <a:pt x="12" y="0"/>
                  </a:cubicBezTo>
                  <a:cubicBezTo>
                    <a:pt x="16" y="19"/>
                    <a:pt x="16" y="19"/>
                    <a:pt x="16" y="19"/>
                  </a:cubicBezTo>
                  <a:cubicBezTo>
                    <a:pt x="17" y="23"/>
                    <a:pt x="17" y="27"/>
                    <a:pt x="18" y="32"/>
                  </a:cubicBezTo>
                  <a:cubicBezTo>
                    <a:pt x="18" y="32"/>
                    <a:pt x="18" y="32"/>
                    <a:pt x="18" y="32"/>
                  </a:cubicBezTo>
                  <a:cubicBezTo>
                    <a:pt x="19" y="27"/>
                    <a:pt x="20" y="23"/>
                    <a:pt x="21" y="19"/>
                  </a:cubicBezTo>
                  <a:cubicBezTo>
                    <a:pt x="25" y="0"/>
                    <a:pt x="25" y="0"/>
                    <a:pt x="25" y="0"/>
                  </a:cubicBezTo>
                  <a:cubicBezTo>
                    <a:pt x="36" y="0"/>
                    <a:pt x="36" y="0"/>
                    <a:pt x="36" y="0"/>
                  </a:cubicBezTo>
                  <a:cubicBezTo>
                    <a:pt x="41" y="19"/>
                    <a:pt x="41" y="19"/>
                    <a:pt x="41" y="19"/>
                  </a:cubicBezTo>
                  <a:cubicBezTo>
                    <a:pt x="42" y="23"/>
                    <a:pt x="43" y="27"/>
                    <a:pt x="43" y="32"/>
                  </a:cubicBezTo>
                  <a:cubicBezTo>
                    <a:pt x="44" y="32"/>
                    <a:pt x="44" y="32"/>
                    <a:pt x="44" y="32"/>
                  </a:cubicBezTo>
                  <a:cubicBezTo>
                    <a:pt x="44" y="27"/>
                    <a:pt x="45" y="23"/>
                    <a:pt x="46" y="19"/>
                  </a:cubicBezTo>
                  <a:cubicBezTo>
                    <a:pt x="50" y="0"/>
                    <a:pt x="50" y="0"/>
                    <a:pt x="50" y="0"/>
                  </a:cubicBezTo>
                  <a:cubicBezTo>
                    <a:pt x="61" y="0"/>
                    <a:pt x="61" y="0"/>
                    <a:pt x="61" y="0"/>
                  </a:cubicBezTo>
                  <a:cubicBezTo>
                    <a:pt x="51" y="42"/>
                    <a:pt x="51" y="42"/>
                    <a:pt x="51" y="42"/>
                  </a:cubicBezTo>
                  <a:cubicBezTo>
                    <a:pt x="37" y="42"/>
                    <a:pt x="37" y="42"/>
                    <a:pt x="37" y="42"/>
                  </a:cubicBezTo>
                  <a:cubicBezTo>
                    <a:pt x="33" y="25"/>
                    <a:pt x="33" y="25"/>
                    <a:pt x="33" y="25"/>
                  </a:cubicBezTo>
                  <a:cubicBezTo>
                    <a:pt x="32" y="21"/>
                    <a:pt x="31" y="17"/>
                    <a:pt x="31" y="13"/>
                  </a:cubicBezTo>
                  <a:cubicBezTo>
                    <a:pt x="30" y="13"/>
                    <a:pt x="30" y="13"/>
                    <a:pt x="30" y="13"/>
                  </a:cubicBezTo>
                  <a:cubicBezTo>
                    <a:pt x="29" y="17"/>
                    <a:pt x="29" y="21"/>
                    <a:pt x="28" y="25"/>
                  </a:cubicBezTo>
                  <a:cubicBezTo>
                    <a:pt x="24" y="42"/>
                    <a:pt x="24" y="42"/>
                    <a:pt x="24" y="42"/>
                  </a:cubicBezTo>
                  <a:cubicBezTo>
                    <a:pt x="10" y="42"/>
                    <a:pt x="10" y="42"/>
                    <a:pt x="10" y="42"/>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8"/>
            <p:cNvSpPr>
              <a:spLocks/>
            </p:cNvSpPr>
            <p:nvPr userDrawn="1"/>
          </p:nvSpPr>
          <p:spPr bwMode="auto">
            <a:xfrm>
              <a:off x="1168401" y="7058026"/>
              <a:ext cx="180975" cy="127000"/>
            </a:xfrm>
            <a:custGeom>
              <a:avLst/>
              <a:gdLst>
                <a:gd name="T0" fmla="*/ 0 w 61"/>
                <a:gd name="T1" fmla="*/ 0 h 42"/>
                <a:gd name="T2" fmla="*/ 12 w 61"/>
                <a:gd name="T3" fmla="*/ 0 h 42"/>
                <a:gd name="T4" fmla="*/ 16 w 61"/>
                <a:gd name="T5" fmla="*/ 19 h 42"/>
                <a:gd name="T6" fmla="*/ 18 w 61"/>
                <a:gd name="T7" fmla="*/ 32 h 42"/>
                <a:gd name="T8" fmla="*/ 18 w 61"/>
                <a:gd name="T9" fmla="*/ 32 h 42"/>
                <a:gd name="T10" fmla="*/ 21 w 61"/>
                <a:gd name="T11" fmla="*/ 19 h 42"/>
                <a:gd name="T12" fmla="*/ 25 w 61"/>
                <a:gd name="T13" fmla="*/ 0 h 42"/>
                <a:gd name="T14" fmla="*/ 36 w 61"/>
                <a:gd name="T15" fmla="*/ 0 h 42"/>
                <a:gd name="T16" fmla="*/ 41 w 61"/>
                <a:gd name="T17" fmla="*/ 19 h 42"/>
                <a:gd name="T18" fmla="*/ 43 w 61"/>
                <a:gd name="T19" fmla="*/ 32 h 42"/>
                <a:gd name="T20" fmla="*/ 44 w 61"/>
                <a:gd name="T21" fmla="*/ 32 h 42"/>
                <a:gd name="T22" fmla="*/ 46 w 61"/>
                <a:gd name="T23" fmla="*/ 19 h 42"/>
                <a:gd name="T24" fmla="*/ 50 w 61"/>
                <a:gd name="T25" fmla="*/ 0 h 42"/>
                <a:gd name="T26" fmla="*/ 61 w 61"/>
                <a:gd name="T27" fmla="*/ 0 h 42"/>
                <a:gd name="T28" fmla="*/ 51 w 61"/>
                <a:gd name="T29" fmla="*/ 42 h 42"/>
                <a:gd name="T30" fmla="*/ 37 w 61"/>
                <a:gd name="T31" fmla="*/ 42 h 42"/>
                <a:gd name="T32" fmla="*/ 33 w 61"/>
                <a:gd name="T33" fmla="*/ 25 h 42"/>
                <a:gd name="T34" fmla="*/ 31 w 61"/>
                <a:gd name="T35" fmla="*/ 13 h 42"/>
                <a:gd name="T36" fmla="*/ 30 w 61"/>
                <a:gd name="T37" fmla="*/ 13 h 42"/>
                <a:gd name="T38" fmla="*/ 28 w 61"/>
                <a:gd name="T39" fmla="*/ 25 h 42"/>
                <a:gd name="T40" fmla="*/ 24 w 61"/>
                <a:gd name="T41" fmla="*/ 42 h 42"/>
                <a:gd name="T42" fmla="*/ 10 w 61"/>
                <a:gd name="T43" fmla="*/ 42 h 42"/>
                <a:gd name="T44" fmla="*/ 0 w 61"/>
                <a:gd name="T4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1" h="42">
                  <a:moveTo>
                    <a:pt x="0" y="0"/>
                  </a:moveTo>
                  <a:cubicBezTo>
                    <a:pt x="12" y="0"/>
                    <a:pt x="12" y="0"/>
                    <a:pt x="12" y="0"/>
                  </a:cubicBezTo>
                  <a:cubicBezTo>
                    <a:pt x="16" y="19"/>
                    <a:pt x="16" y="19"/>
                    <a:pt x="16" y="19"/>
                  </a:cubicBezTo>
                  <a:cubicBezTo>
                    <a:pt x="17" y="23"/>
                    <a:pt x="17" y="27"/>
                    <a:pt x="18" y="32"/>
                  </a:cubicBezTo>
                  <a:cubicBezTo>
                    <a:pt x="18" y="32"/>
                    <a:pt x="18" y="32"/>
                    <a:pt x="18" y="32"/>
                  </a:cubicBezTo>
                  <a:cubicBezTo>
                    <a:pt x="19" y="27"/>
                    <a:pt x="20" y="23"/>
                    <a:pt x="21" y="19"/>
                  </a:cubicBezTo>
                  <a:cubicBezTo>
                    <a:pt x="25" y="0"/>
                    <a:pt x="25" y="0"/>
                    <a:pt x="25" y="0"/>
                  </a:cubicBezTo>
                  <a:cubicBezTo>
                    <a:pt x="36" y="0"/>
                    <a:pt x="36" y="0"/>
                    <a:pt x="36" y="0"/>
                  </a:cubicBezTo>
                  <a:cubicBezTo>
                    <a:pt x="41" y="19"/>
                    <a:pt x="41" y="19"/>
                    <a:pt x="41" y="19"/>
                  </a:cubicBezTo>
                  <a:cubicBezTo>
                    <a:pt x="42" y="23"/>
                    <a:pt x="43" y="27"/>
                    <a:pt x="43" y="32"/>
                  </a:cubicBezTo>
                  <a:cubicBezTo>
                    <a:pt x="44" y="32"/>
                    <a:pt x="44" y="32"/>
                    <a:pt x="44" y="32"/>
                  </a:cubicBezTo>
                  <a:cubicBezTo>
                    <a:pt x="44" y="27"/>
                    <a:pt x="45" y="23"/>
                    <a:pt x="46" y="19"/>
                  </a:cubicBezTo>
                  <a:cubicBezTo>
                    <a:pt x="50" y="0"/>
                    <a:pt x="50" y="0"/>
                    <a:pt x="50" y="0"/>
                  </a:cubicBezTo>
                  <a:cubicBezTo>
                    <a:pt x="61" y="0"/>
                    <a:pt x="61" y="0"/>
                    <a:pt x="61" y="0"/>
                  </a:cubicBezTo>
                  <a:cubicBezTo>
                    <a:pt x="51" y="42"/>
                    <a:pt x="51" y="42"/>
                    <a:pt x="51" y="42"/>
                  </a:cubicBezTo>
                  <a:cubicBezTo>
                    <a:pt x="37" y="42"/>
                    <a:pt x="37" y="42"/>
                    <a:pt x="37" y="42"/>
                  </a:cubicBezTo>
                  <a:cubicBezTo>
                    <a:pt x="33" y="25"/>
                    <a:pt x="33" y="25"/>
                    <a:pt x="33" y="25"/>
                  </a:cubicBezTo>
                  <a:cubicBezTo>
                    <a:pt x="32" y="21"/>
                    <a:pt x="31" y="17"/>
                    <a:pt x="31" y="13"/>
                  </a:cubicBezTo>
                  <a:cubicBezTo>
                    <a:pt x="30" y="13"/>
                    <a:pt x="30" y="13"/>
                    <a:pt x="30" y="13"/>
                  </a:cubicBezTo>
                  <a:cubicBezTo>
                    <a:pt x="29" y="17"/>
                    <a:pt x="29" y="21"/>
                    <a:pt x="28" y="25"/>
                  </a:cubicBezTo>
                  <a:cubicBezTo>
                    <a:pt x="24" y="42"/>
                    <a:pt x="24" y="42"/>
                    <a:pt x="24" y="42"/>
                  </a:cubicBezTo>
                  <a:cubicBezTo>
                    <a:pt x="10" y="42"/>
                    <a:pt x="10" y="42"/>
                    <a:pt x="10" y="42"/>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9"/>
            <p:cNvSpPr>
              <a:spLocks/>
            </p:cNvSpPr>
            <p:nvPr userDrawn="1"/>
          </p:nvSpPr>
          <p:spPr bwMode="auto">
            <a:xfrm>
              <a:off x="1363663" y="7058026"/>
              <a:ext cx="180975" cy="127000"/>
            </a:xfrm>
            <a:custGeom>
              <a:avLst/>
              <a:gdLst>
                <a:gd name="T0" fmla="*/ 0 w 61"/>
                <a:gd name="T1" fmla="*/ 0 h 42"/>
                <a:gd name="T2" fmla="*/ 12 w 61"/>
                <a:gd name="T3" fmla="*/ 0 h 42"/>
                <a:gd name="T4" fmla="*/ 16 w 61"/>
                <a:gd name="T5" fmla="*/ 19 h 42"/>
                <a:gd name="T6" fmla="*/ 18 w 61"/>
                <a:gd name="T7" fmla="*/ 32 h 42"/>
                <a:gd name="T8" fmla="*/ 18 w 61"/>
                <a:gd name="T9" fmla="*/ 32 h 42"/>
                <a:gd name="T10" fmla="*/ 21 w 61"/>
                <a:gd name="T11" fmla="*/ 19 h 42"/>
                <a:gd name="T12" fmla="*/ 25 w 61"/>
                <a:gd name="T13" fmla="*/ 0 h 42"/>
                <a:gd name="T14" fmla="*/ 36 w 61"/>
                <a:gd name="T15" fmla="*/ 0 h 42"/>
                <a:gd name="T16" fmla="*/ 41 w 61"/>
                <a:gd name="T17" fmla="*/ 19 h 42"/>
                <a:gd name="T18" fmla="*/ 43 w 61"/>
                <a:gd name="T19" fmla="*/ 32 h 42"/>
                <a:gd name="T20" fmla="*/ 44 w 61"/>
                <a:gd name="T21" fmla="*/ 32 h 42"/>
                <a:gd name="T22" fmla="*/ 46 w 61"/>
                <a:gd name="T23" fmla="*/ 19 h 42"/>
                <a:gd name="T24" fmla="*/ 50 w 61"/>
                <a:gd name="T25" fmla="*/ 0 h 42"/>
                <a:gd name="T26" fmla="*/ 61 w 61"/>
                <a:gd name="T27" fmla="*/ 0 h 42"/>
                <a:gd name="T28" fmla="*/ 51 w 61"/>
                <a:gd name="T29" fmla="*/ 42 h 42"/>
                <a:gd name="T30" fmla="*/ 37 w 61"/>
                <a:gd name="T31" fmla="*/ 42 h 42"/>
                <a:gd name="T32" fmla="*/ 33 w 61"/>
                <a:gd name="T33" fmla="*/ 25 h 42"/>
                <a:gd name="T34" fmla="*/ 31 w 61"/>
                <a:gd name="T35" fmla="*/ 13 h 42"/>
                <a:gd name="T36" fmla="*/ 30 w 61"/>
                <a:gd name="T37" fmla="*/ 13 h 42"/>
                <a:gd name="T38" fmla="*/ 28 w 61"/>
                <a:gd name="T39" fmla="*/ 25 h 42"/>
                <a:gd name="T40" fmla="*/ 24 w 61"/>
                <a:gd name="T41" fmla="*/ 42 h 42"/>
                <a:gd name="T42" fmla="*/ 10 w 61"/>
                <a:gd name="T43" fmla="*/ 42 h 42"/>
                <a:gd name="T44" fmla="*/ 0 w 61"/>
                <a:gd name="T4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1" h="42">
                  <a:moveTo>
                    <a:pt x="0" y="0"/>
                  </a:moveTo>
                  <a:cubicBezTo>
                    <a:pt x="12" y="0"/>
                    <a:pt x="12" y="0"/>
                    <a:pt x="12" y="0"/>
                  </a:cubicBezTo>
                  <a:cubicBezTo>
                    <a:pt x="16" y="19"/>
                    <a:pt x="16" y="19"/>
                    <a:pt x="16" y="19"/>
                  </a:cubicBezTo>
                  <a:cubicBezTo>
                    <a:pt x="17" y="23"/>
                    <a:pt x="17" y="27"/>
                    <a:pt x="18" y="32"/>
                  </a:cubicBezTo>
                  <a:cubicBezTo>
                    <a:pt x="18" y="32"/>
                    <a:pt x="18" y="32"/>
                    <a:pt x="18" y="32"/>
                  </a:cubicBezTo>
                  <a:cubicBezTo>
                    <a:pt x="19" y="27"/>
                    <a:pt x="20" y="23"/>
                    <a:pt x="21" y="19"/>
                  </a:cubicBezTo>
                  <a:cubicBezTo>
                    <a:pt x="25" y="0"/>
                    <a:pt x="25" y="0"/>
                    <a:pt x="25" y="0"/>
                  </a:cubicBezTo>
                  <a:cubicBezTo>
                    <a:pt x="36" y="0"/>
                    <a:pt x="36" y="0"/>
                    <a:pt x="36" y="0"/>
                  </a:cubicBezTo>
                  <a:cubicBezTo>
                    <a:pt x="41" y="19"/>
                    <a:pt x="41" y="19"/>
                    <a:pt x="41" y="19"/>
                  </a:cubicBezTo>
                  <a:cubicBezTo>
                    <a:pt x="42" y="23"/>
                    <a:pt x="43" y="27"/>
                    <a:pt x="43" y="32"/>
                  </a:cubicBezTo>
                  <a:cubicBezTo>
                    <a:pt x="44" y="32"/>
                    <a:pt x="44" y="32"/>
                    <a:pt x="44" y="32"/>
                  </a:cubicBezTo>
                  <a:cubicBezTo>
                    <a:pt x="45" y="27"/>
                    <a:pt x="45" y="23"/>
                    <a:pt x="46" y="19"/>
                  </a:cubicBezTo>
                  <a:cubicBezTo>
                    <a:pt x="50" y="0"/>
                    <a:pt x="50" y="0"/>
                    <a:pt x="50" y="0"/>
                  </a:cubicBezTo>
                  <a:cubicBezTo>
                    <a:pt x="61" y="0"/>
                    <a:pt x="61" y="0"/>
                    <a:pt x="61" y="0"/>
                  </a:cubicBezTo>
                  <a:cubicBezTo>
                    <a:pt x="51" y="42"/>
                    <a:pt x="51" y="42"/>
                    <a:pt x="51" y="42"/>
                  </a:cubicBezTo>
                  <a:cubicBezTo>
                    <a:pt x="37" y="42"/>
                    <a:pt x="37" y="42"/>
                    <a:pt x="37" y="42"/>
                  </a:cubicBezTo>
                  <a:cubicBezTo>
                    <a:pt x="33" y="25"/>
                    <a:pt x="33" y="25"/>
                    <a:pt x="33" y="25"/>
                  </a:cubicBezTo>
                  <a:cubicBezTo>
                    <a:pt x="32" y="21"/>
                    <a:pt x="31" y="17"/>
                    <a:pt x="31" y="13"/>
                  </a:cubicBezTo>
                  <a:cubicBezTo>
                    <a:pt x="30" y="13"/>
                    <a:pt x="30" y="13"/>
                    <a:pt x="30" y="13"/>
                  </a:cubicBezTo>
                  <a:cubicBezTo>
                    <a:pt x="29" y="17"/>
                    <a:pt x="29" y="21"/>
                    <a:pt x="28" y="25"/>
                  </a:cubicBezTo>
                  <a:cubicBezTo>
                    <a:pt x="24" y="42"/>
                    <a:pt x="24" y="42"/>
                    <a:pt x="24" y="42"/>
                  </a:cubicBezTo>
                  <a:cubicBezTo>
                    <a:pt x="10" y="42"/>
                    <a:pt x="10" y="42"/>
                    <a:pt x="10" y="42"/>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Oval 10"/>
            <p:cNvSpPr>
              <a:spLocks noChangeArrowheads="1"/>
            </p:cNvSpPr>
            <p:nvPr userDrawn="1"/>
          </p:nvSpPr>
          <p:spPr bwMode="auto">
            <a:xfrm>
              <a:off x="1558926" y="7138988"/>
              <a:ext cx="42863" cy="492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1"/>
            <p:cNvSpPr>
              <a:spLocks/>
            </p:cNvSpPr>
            <p:nvPr userDrawn="1"/>
          </p:nvSpPr>
          <p:spPr bwMode="auto">
            <a:xfrm>
              <a:off x="1622426" y="7054851"/>
              <a:ext cx="103188" cy="133350"/>
            </a:xfrm>
            <a:custGeom>
              <a:avLst/>
              <a:gdLst>
                <a:gd name="T0" fmla="*/ 22 w 35"/>
                <a:gd name="T1" fmla="*/ 0 h 44"/>
                <a:gd name="T2" fmla="*/ 34 w 35"/>
                <a:gd name="T3" fmla="*/ 5 h 44"/>
                <a:gd name="T4" fmla="*/ 29 w 35"/>
                <a:gd name="T5" fmla="*/ 12 h 44"/>
                <a:gd name="T6" fmla="*/ 23 w 35"/>
                <a:gd name="T7" fmla="*/ 10 h 44"/>
                <a:gd name="T8" fmla="*/ 13 w 35"/>
                <a:gd name="T9" fmla="*/ 22 h 44"/>
                <a:gd name="T10" fmla="*/ 22 w 35"/>
                <a:gd name="T11" fmla="*/ 34 h 44"/>
                <a:gd name="T12" fmla="*/ 30 w 35"/>
                <a:gd name="T13" fmla="*/ 30 h 44"/>
                <a:gd name="T14" fmla="*/ 35 w 35"/>
                <a:gd name="T15" fmla="*/ 38 h 44"/>
                <a:gd name="T16" fmla="*/ 21 w 35"/>
                <a:gd name="T17" fmla="*/ 44 h 44"/>
                <a:gd name="T18" fmla="*/ 0 w 35"/>
                <a:gd name="T19" fmla="*/ 22 h 44"/>
                <a:gd name="T20" fmla="*/ 22 w 35"/>
                <a:gd name="T21"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44">
                  <a:moveTo>
                    <a:pt x="22" y="0"/>
                  </a:moveTo>
                  <a:cubicBezTo>
                    <a:pt x="27" y="0"/>
                    <a:pt x="31" y="2"/>
                    <a:pt x="34" y="5"/>
                  </a:cubicBezTo>
                  <a:cubicBezTo>
                    <a:pt x="29" y="12"/>
                    <a:pt x="29" y="12"/>
                    <a:pt x="29" y="12"/>
                  </a:cubicBezTo>
                  <a:cubicBezTo>
                    <a:pt x="26" y="11"/>
                    <a:pt x="25" y="10"/>
                    <a:pt x="23" y="10"/>
                  </a:cubicBezTo>
                  <a:cubicBezTo>
                    <a:pt x="17" y="10"/>
                    <a:pt x="13" y="14"/>
                    <a:pt x="13" y="22"/>
                  </a:cubicBezTo>
                  <a:cubicBezTo>
                    <a:pt x="13" y="29"/>
                    <a:pt x="17" y="34"/>
                    <a:pt x="22" y="34"/>
                  </a:cubicBezTo>
                  <a:cubicBezTo>
                    <a:pt x="25" y="34"/>
                    <a:pt x="28" y="32"/>
                    <a:pt x="30" y="30"/>
                  </a:cubicBezTo>
                  <a:cubicBezTo>
                    <a:pt x="35" y="38"/>
                    <a:pt x="35" y="38"/>
                    <a:pt x="35" y="38"/>
                  </a:cubicBezTo>
                  <a:cubicBezTo>
                    <a:pt x="31" y="42"/>
                    <a:pt x="25" y="44"/>
                    <a:pt x="21" y="44"/>
                  </a:cubicBezTo>
                  <a:cubicBezTo>
                    <a:pt x="9" y="44"/>
                    <a:pt x="0" y="36"/>
                    <a:pt x="0" y="22"/>
                  </a:cubicBezTo>
                  <a:cubicBezTo>
                    <a:pt x="0" y="8"/>
                    <a:pt x="10" y="0"/>
                    <a:pt x="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2"/>
            <p:cNvSpPr>
              <a:spLocks noEditPoints="1"/>
            </p:cNvSpPr>
            <p:nvPr userDrawn="1"/>
          </p:nvSpPr>
          <p:spPr bwMode="auto">
            <a:xfrm>
              <a:off x="1735138" y="7054851"/>
              <a:ext cx="120650" cy="133350"/>
            </a:xfrm>
            <a:custGeom>
              <a:avLst/>
              <a:gdLst>
                <a:gd name="T0" fmla="*/ 20 w 41"/>
                <a:gd name="T1" fmla="*/ 0 h 44"/>
                <a:gd name="T2" fmla="*/ 41 w 41"/>
                <a:gd name="T3" fmla="*/ 22 h 44"/>
                <a:gd name="T4" fmla="*/ 20 w 41"/>
                <a:gd name="T5" fmla="*/ 44 h 44"/>
                <a:gd name="T6" fmla="*/ 0 w 41"/>
                <a:gd name="T7" fmla="*/ 22 h 44"/>
                <a:gd name="T8" fmla="*/ 20 w 41"/>
                <a:gd name="T9" fmla="*/ 0 h 44"/>
                <a:gd name="T10" fmla="*/ 20 w 41"/>
                <a:gd name="T11" fmla="*/ 34 h 44"/>
                <a:gd name="T12" fmla="*/ 28 w 41"/>
                <a:gd name="T13" fmla="*/ 22 h 44"/>
                <a:gd name="T14" fmla="*/ 20 w 41"/>
                <a:gd name="T15" fmla="*/ 10 h 44"/>
                <a:gd name="T16" fmla="*/ 13 w 41"/>
                <a:gd name="T17" fmla="*/ 22 h 44"/>
                <a:gd name="T18" fmla="*/ 20 w 41"/>
                <a:gd name="T19" fmla="*/ 3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44">
                  <a:moveTo>
                    <a:pt x="20" y="0"/>
                  </a:moveTo>
                  <a:cubicBezTo>
                    <a:pt x="31" y="0"/>
                    <a:pt x="41" y="8"/>
                    <a:pt x="41" y="22"/>
                  </a:cubicBezTo>
                  <a:cubicBezTo>
                    <a:pt x="41" y="36"/>
                    <a:pt x="31" y="44"/>
                    <a:pt x="20" y="44"/>
                  </a:cubicBezTo>
                  <a:cubicBezTo>
                    <a:pt x="10" y="44"/>
                    <a:pt x="0" y="36"/>
                    <a:pt x="0" y="22"/>
                  </a:cubicBezTo>
                  <a:cubicBezTo>
                    <a:pt x="0" y="8"/>
                    <a:pt x="10" y="0"/>
                    <a:pt x="20" y="0"/>
                  </a:cubicBezTo>
                  <a:close/>
                  <a:moveTo>
                    <a:pt x="20" y="34"/>
                  </a:moveTo>
                  <a:cubicBezTo>
                    <a:pt x="25" y="34"/>
                    <a:pt x="28" y="29"/>
                    <a:pt x="28" y="22"/>
                  </a:cubicBezTo>
                  <a:cubicBezTo>
                    <a:pt x="28" y="14"/>
                    <a:pt x="25" y="10"/>
                    <a:pt x="20" y="10"/>
                  </a:cubicBezTo>
                  <a:cubicBezTo>
                    <a:pt x="15" y="10"/>
                    <a:pt x="13" y="14"/>
                    <a:pt x="13" y="22"/>
                  </a:cubicBezTo>
                  <a:cubicBezTo>
                    <a:pt x="13" y="29"/>
                    <a:pt x="15" y="34"/>
                    <a:pt x="20"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3"/>
            <p:cNvSpPr>
              <a:spLocks/>
            </p:cNvSpPr>
            <p:nvPr userDrawn="1"/>
          </p:nvSpPr>
          <p:spPr bwMode="auto">
            <a:xfrm>
              <a:off x="1879601" y="7054851"/>
              <a:ext cx="82550" cy="130175"/>
            </a:xfrm>
            <a:custGeom>
              <a:avLst/>
              <a:gdLst>
                <a:gd name="T0" fmla="*/ 0 w 28"/>
                <a:gd name="T1" fmla="*/ 1 h 43"/>
                <a:gd name="T2" fmla="*/ 10 w 28"/>
                <a:gd name="T3" fmla="*/ 1 h 43"/>
                <a:gd name="T4" fmla="*/ 11 w 28"/>
                <a:gd name="T5" fmla="*/ 8 h 43"/>
                <a:gd name="T6" fmla="*/ 11 w 28"/>
                <a:gd name="T7" fmla="*/ 8 h 43"/>
                <a:gd name="T8" fmla="*/ 23 w 28"/>
                <a:gd name="T9" fmla="*/ 0 h 43"/>
                <a:gd name="T10" fmla="*/ 28 w 28"/>
                <a:gd name="T11" fmla="*/ 1 h 43"/>
                <a:gd name="T12" fmla="*/ 26 w 28"/>
                <a:gd name="T13" fmla="*/ 11 h 43"/>
                <a:gd name="T14" fmla="*/ 21 w 28"/>
                <a:gd name="T15" fmla="*/ 11 h 43"/>
                <a:gd name="T16" fmla="*/ 12 w 28"/>
                <a:gd name="T17" fmla="*/ 18 h 43"/>
                <a:gd name="T18" fmla="*/ 12 w 28"/>
                <a:gd name="T19" fmla="*/ 43 h 43"/>
                <a:gd name="T20" fmla="*/ 0 w 28"/>
                <a:gd name="T21" fmla="*/ 43 h 43"/>
                <a:gd name="T22" fmla="*/ 0 w 28"/>
                <a:gd name="T23" fmla="*/ 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43">
                  <a:moveTo>
                    <a:pt x="0" y="1"/>
                  </a:moveTo>
                  <a:cubicBezTo>
                    <a:pt x="10" y="1"/>
                    <a:pt x="10" y="1"/>
                    <a:pt x="10" y="1"/>
                  </a:cubicBezTo>
                  <a:cubicBezTo>
                    <a:pt x="11" y="8"/>
                    <a:pt x="11" y="8"/>
                    <a:pt x="11" y="8"/>
                  </a:cubicBezTo>
                  <a:cubicBezTo>
                    <a:pt x="11" y="8"/>
                    <a:pt x="11" y="8"/>
                    <a:pt x="11" y="8"/>
                  </a:cubicBezTo>
                  <a:cubicBezTo>
                    <a:pt x="14" y="3"/>
                    <a:pt x="19" y="0"/>
                    <a:pt x="23" y="0"/>
                  </a:cubicBezTo>
                  <a:cubicBezTo>
                    <a:pt x="25" y="0"/>
                    <a:pt x="27" y="0"/>
                    <a:pt x="28" y="1"/>
                  </a:cubicBezTo>
                  <a:cubicBezTo>
                    <a:pt x="26" y="11"/>
                    <a:pt x="26" y="11"/>
                    <a:pt x="26" y="11"/>
                  </a:cubicBezTo>
                  <a:cubicBezTo>
                    <a:pt x="24" y="11"/>
                    <a:pt x="23" y="11"/>
                    <a:pt x="21" y="11"/>
                  </a:cubicBezTo>
                  <a:cubicBezTo>
                    <a:pt x="18" y="11"/>
                    <a:pt x="14" y="13"/>
                    <a:pt x="12" y="18"/>
                  </a:cubicBezTo>
                  <a:cubicBezTo>
                    <a:pt x="12" y="43"/>
                    <a:pt x="12" y="43"/>
                    <a:pt x="12" y="43"/>
                  </a:cubicBezTo>
                  <a:cubicBezTo>
                    <a:pt x="0" y="43"/>
                    <a:pt x="0" y="43"/>
                    <a:pt x="0" y="43"/>
                  </a:cubicBez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4"/>
            <p:cNvSpPr>
              <a:spLocks/>
            </p:cNvSpPr>
            <p:nvPr userDrawn="1"/>
          </p:nvSpPr>
          <p:spPr bwMode="auto">
            <a:xfrm>
              <a:off x="1978026" y="7054851"/>
              <a:ext cx="112713" cy="130175"/>
            </a:xfrm>
            <a:custGeom>
              <a:avLst/>
              <a:gdLst>
                <a:gd name="T0" fmla="*/ 0 w 38"/>
                <a:gd name="T1" fmla="*/ 1 h 43"/>
                <a:gd name="T2" fmla="*/ 10 w 38"/>
                <a:gd name="T3" fmla="*/ 1 h 43"/>
                <a:gd name="T4" fmla="*/ 11 w 38"/>
                <a:gd name="T5" fmla="*/ 6 h 43"/>
                <a:gd name="T6" fmla="*/ 12 w 38"/>
                <a:gd name="T7" fmla="*/ 6 h 43"/>
                <a:gd name="T8" fmla="*/ 25 w 38"/>
                <a:gd name="T9" fmla="*/ 0 h 43"/>
                <a:gd name="T10" fmla="*/ 38 w 38"/>
                <a:gd name="T11" fmla="*/ 17 h 43"/>
                <a:gd name="T12" fmla="*/ 38 w 38"/>
                <a:gd name="T13" fmla="*/ 43 h 43"/>
                <a:gd name="T14" fmla="*/ 26 w 38"/>
                <a:gd name="T15" fmla="*/ 43 h 43"/>
                <a:gd name="T16" fmla="*/ 26 w 38"/>
                <a:gd name="T17" fmla="*/ 18 h 43"/>
                <a:gd name="T18" fmla="*/ 20 w 38"/>
                <a:gd name="T19" fmla="*/ 10 h 43"/>
                <a:gd name="T20" fmla="*/ 13 w 38"/>
                <a:gd name="T21" fmla="*/ 14 h 43"/>
                <a:gd name="T22" fmla="*/ 13 w 38"/>
                <a:gd name="T23" fmla="*/ 43 h 43"/>
                <a:gd name="T24" fmla="*/ 0 w 38"/>
                <a:gd name="T25" fmla="*/ 43 h 43"/>
                <a:gd name="T26" fmla="*/ 0 w 38"/>
                <a:gd name="T27" fmla="*/ 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43">
                  <a:moveTo>
                    <a:pt x="0" y="1"/>
                  </a:moveTo>
                  <a:cubicBezTo>
                    <a:pt x="10" y="1"/>
                    <a:pt x="10" y="1"/>
                    <a:pt x="10" y="1"/>
                  </a:cubicBezTo>
                  <a:cubicBezTo>
                    <a:pt x="11" y="6"/>
                    <a:pt x="11" y="6"/>
                    <a:pt x="11" y="6"/>
                  </a:cubicBezTo>
                  <a:cubicBezTo>
                    <a:pt x="12" y="6"/>
                    <a:pt x="12" y="6"/>
                    <a:pt x="12" y="6"/>
                  </a:cubicBezTo>
                  <a:cubicBezTo>
                    <a:pt x="15" y="3"/>
                    <a:pt x="19" y="0"/>
                    <a:pt x="25" y="0"/>
                  </a:cubicBezTo>
                  <a:cubicBezTo>
                    <a:pt x="34" y="0"/>
                    <a:pt x="38" y="6"/>
                    <a:pt x="38" y="17"/>
                  </a:cubicBezTo>
                  <a:cubicBezTo>
                    <a:pt x="38" y="43"/>
                    <a:pt x="38" y="43"/>
                    <a:pt x="38" y="43"/>
                  </a:cubicBezTo>
                  <a:cubicBezTo>
                    <a:pt x="26" y="43"/>
                    <a:pt x="26" y="43"/>
                    <a:pt x="26" y="43"/>
                  </a:cubicBezTo>
                  <a:cubicBezTo>
                    <a:pt x="26" y="18"/>
                    <a:pt x="26" y="18"/>
                    <a:pt x="26" y="18"/>
                  </a:cubicBezTo>
                  <a:cubicBezTo>
                    <a:pt x="26" y="12"/>
                    <a:pt x="24" y="10"/>
                    <a:pt x="20" y="10"/>
                  </a:cubicBezTo>
                  <a:cubicBezTo>
                    <a:pt x="17" y="10"/>
                    <a:pt x="15" y="12"/>
                    <a:pt x="13" y="14"/>
                  </a:cubicBezTo>
                  <a:cubicBezTo>
                    <a:pt x="13" y="43"/>
                    <a:pt x="13" y="43"/>
                    <a:pt x="13" y="43"/>
                  </a:cubicBezTo>
                  <a:cubicBezTo>
                    <a:pt x="0" y="43"/>
                    <a:pt x="0" y="43"/>
                    <a:pt x="0" y="43"/>
                  </a:cubicBez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5"/>
            <p:cNvSpPr>
              <a:spLocks/>
            </p:cNvSpPr>
            <p:nvPr userDrawn="1"/>
          </p:nvSpPr>
          <p:spPr bwMode="auto">
            <a:xfrm>
              <a:off x="2108201" y="7058026"/>
              <a:ext cx="180975" cy="127000"/>
            </a:xfrm>
            <a:custGeom>
              <a:avLst/>
              <a:gdLst>
                <a:gd name="T0" fmla="*/ 0 w 61"/>
                <a:gd name="T1" fmla="*/ 0 h 42"/>
                <a:gd name="T2" fmla="*/ 12 w 61"/>
                <a:gd name="T3" fmla="*/ 0 h 42"/>
                <a:gd name="T4" fmla="*/ 16 w 61"/>
                <a:gd name="T5" fmla="*/ 19 h 42"/>
                <a:gd name="T6" fmla="*/ 18 w 61"/>
                <a:gd name="T7" fmla="*/ 32 h 42"/>
                <a:gd name="T8" fmla="*/ 18 w 61"/>
                <a:gd name="T9" fmla="*/ 32 h 42"/>
                <a:gd name="T10" fmla="*/ 21 w 61"/>
                <a:gd name="T11" fmla="*/ 19 h 42"/>
                <a:gd name="T12" fmla="*/ 25 w 61"/>
                <a:gd name="T13" fmla="*/ 0 h 42"/>
                <a:gd name="T14" fmla="*/ 36 w 61"/>
                <a:gd name="T15" fmla="*/ 0 h 42"/>
                <a:gd name="T16" fmla="*/ 41 w 61"/>
                <a:gd name="T17" fmla="*/ 19 h 42"/>
                <a:gd name="T18" fmla="*/ 43 w 61"/>
                <a:gd name="T19" fmla="*/ 32 h 42"/>
                <a:gd name="T20" fmla="*/ 44 w 61"/>
                <a:gd name="T21" fmla="*/ 32 h 42"/>
                <a:gd name="T22" fmla="*/ 46 w 61"/>
                <a:gd name="T23" fmla="*/ 19 h 42"/>
                <a:gd name="T24" fmla="*/ 50 w 61"/>
                <a:gd name="T25" fmla="*/ 0 h 42"/>
                <a:gd name="T26" fmla="*/ 61 w 61"/>
                <a:gd name="T27" fmla="*/ 0 h 42"/>
                <a:gd name="T28" fmla="*/ 51 w 61"/>
                <a:gd name="T29" fmla="*/ 42 h 42"/>
                <a:gd name="T30" fmla="*/ 37 w 61"/>
                <a:gd name="T31" fmla="*/ 42 h 42"/>
                <a:gd name="T32" fmla="*/ 33 w 61"/>
                <a:gd name="T33" fmla="*/ 25 h 42"/>
                <a:gd name="T34" fmla="*/ 31 w 61"/>
                <a:gd name="T35" fmla="*/ 13 h 42"/>
                <a:gd name="T36" fmla="*/ 30 w 61"/>
                <a:gd name="T37" fmla="*/ 13 h 42"/>
                <a:gd name="T38" fmla="*/ 28 w 61"/>
                <a:gd name="T39" fmla="*/ 25 h 42"/>
                <a:gd name="T40" fmla="*/ 24 w 61"/>
                <a:gd name="T41" fmla="*/ 42 h 42"/>
                <a:gd name="T42" fmla="*/ 10 w 61"/>
                <a:gd name="T43" fmla="*/ 42 h 42"/>
                <a:gd name="T44" fmla="*/ 0 w 61"/>
                <a:gd name="T4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1" h="42">
                  <a:moveTo>
                    <a:pt x="0" y="0"/>
                  </a:moveTo>
                  <a:cubicBezTo>
                    <a:pt x="12" y="0"/>
                    <a:pt x="12" y="0"/>
                    <a:pt x="12" y="0"/>
                  </a:cubicBezTo>
                  <a:cubicBezTo>
                    <a:pt x="16" y="19"/>
                    <a:pt x="16" y="19"/>
                    <a:pt x="16" y="19"/>
                  </a:cubicBezTo>
                  <a:cubicBezTo>
                    <a:pt x="17" y="23"/>
                    <a:pt x="17" y="27"/>
                    <a:pt x="18" y="32"/>
                  </a:cubicBezTo>
                  <a:cubicBezTo>
                    <a:pt x="18" y="32"/>
                    <a:pt x="18" y="32"/>
                    <a:pt x="18" y="32"/>
                  </a:cubicBezTo>
                  <a:cubicBezTo>
                    <a:pt x="19" y="27"/>
                    <a:pt x="20" y="23"/>
                    <a:pt x="21" y="19"/>
                  </a:cubicBezTo>
                  <a:cubicBezTo>
                    <a:pt x="25" y="0"/>
                    <a:pt x="25" y="0"/>
                    <a:pt x="25" y="0"/>
                  </a:cubicBezTo>
                  <a:cubicBezTo>
                    <a:pt x="36" y="0"/>
                    <a:pt x="36" y="0"/>
                    <a:pt x="36" y="0"/>
                  </a:cubicBezTo>
                  <a:cubicBezTo>
                    <a:pt x="41" y="19"/>
                    <a:pt x="41" y="19"/>
                    <a:pt x="41" y="19"/>
                  </a:cubicBezTo>
                  <a:cubicBezTo>
                    <a:pt x="42" y="23"/>
                    <a:pt x="43" y="27"/>
                    <a:pt x="43" y="32"/>
                  </a:cubicBezTo>
                  <a:cubicBezTo>
                    <a:pt x="44" y="32"/>
                    <a:pt x="44" y="32"/>
                    <a:pt x="44" y="32"/>
                  </a:cubicBezTo>
                  <a:cubicBezTo>
                    <a:pt x="45" y="27"/>
                    <a:pt x="45" y="23"/>
                    <a:pt x="46" y="19"/>
                  </a:cubicBezTo>
                  <a:cubicBezTo>
                    <a:pt x="50" y="0"/>
                    <a:pt x="50" y="0"/>
                    <a:pt x="50" y="0"/>
                  </a:cubicBezTo>
                  <a:cubicBezTo>
                    <a:pt x="61" y="0"/>
                    <a:pt x="61" y="0"/>
                    <a:pt x="61" y="0"/>
                  </a:cubicBezTo>
                  <a:cubicBezTo>
                    <a:pt x="51" y="42"/>
                    <a:pt x="51" y="42"/>
                    <a:pt x="51" y="42"/>
                  </a:cubicBezTo>
                  <a:cubicBezTo>
                    <a:pt x="37" y="42"/>
                    <a:pt x="37" y="42"/>
                    <a:pt x="37" y="42"/>
                  </a:cubicBezTo>
                  <a:cubicBezTo>
                    <a:pt x="33" y="25"/>
                    <a:pt x="33" y="25"/>
                    <a:pt x="33" y="25"/>
                  </a:cubicBezTo>
                  <a:cubicBezTo>
                    <a:pt x="32" y="21"/>
                    <a:pt x="31" y="17"/>
                    <a:pt x="31" y="13"/>
                  </a:cubicBezTo>
                  <a:cubicBezTo>
                    <a:pt x="30" y="13"/>
                    <a:pt x="30" y="13"/>
                    <a:pt x="30" y="13"/>
                  </a:cubicBezTo>
                  <a:cubicBezTo>
                    <a:pt x="29" y="17"/>
                    <a:pt x="29" y="21"/>
                    <a:pt x="28" y="25"/>
                  </a:cubicBezTo>
                  <a:cubicBezTo>
                    <a:pt x="24" y="42"/>
                    <a:pt x="24" y="42"/>
                    <a:pt x="24" y="42"/>
                  </a:cubicBezTo>
                  <a:cubicBezTo>
                    <a:pt x="10" y="42"/>
                    <a:pt x="10" y="42"/>
                    <a:pt x="10" y="42"/>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6"/>
            <p:cNvSpPr>
              <a:spLocks noEditPoints="1"/>
            </p:cNvSpPr>
            <p:nvPr userDrawn="1"/>
          </p:nvSpPr>
          <p:spPr bwMode="auto">
            <a:xfrm>
              <a:off x="2303463" y="7054851"/>
              <a:ext cx="106363" cy="133350"/>
            </a:xfrm>
            <a:custGeom>
              <a:avLst/>
              <a:gdLst>
                <a:gd name="T0" fmla="*/ 23 w 36"/>
                <a:gd name="T1" fmla="*/ 16 h 44"/>
                <a:gd name="T2" fmla="*/ 17 w 36"/>
                <a:gd name="T3" fmla="*/ 10 h 44"/>
                <a:gd name="T4" fmla="*/ 6 w 36"/>
                <a:gd name="T5" fmla="*/ 13 h 44"/>
                <a:gd name="T6" fmla="*/ 1 w 36"/>
                <a:gd name="T7" fmla="*/ 5 h 44"/>
                <a:gd name="T8" fmla="*/ 19 w 36"/>
                <a:gd name="T9" fmla="*/ 0 h 44"/>
                <a:gd name="T10" fmla="*/ 36 w 36"/>
                <a:gd name="T11" fmla="*/ 19 h 44"/>
                <a:gd name="T12" fmla="*/ 36 w 36"/>
                <a:gd name="T13" fmla="*/ 43 h 44"/>
                <a:gd name="T14" fmla="*/ 26 w 36"/>
                <a:gd name="T15" fmla="*/ 43 h 44"/>
                <a:gd name="T16" fmla="*/ 25 w 36"/>
                <a:gd name="T17" fmla="*/ 38 h 44"/>
                <a:gd name="T18" fmla="*/ 24 w 36"/>
                <a:gd name="T19" fmla="*/ 38 h 44"/>
                <a:gd name="T20" fmla="*/ 12 w 36"/>
                <a:gd name="T21" fmla="*/ 44 h 44"/>
                <a:gd name="T22" fmla="*/ 0 w 36"/>
                <a:gd name="T23" fmla="*/ 31 h 44"/>
                <a:gd name="T24" fmla="*/ 23 w 36"/>
                <a:gd name="T25" fmla="*/ 16 h 44"/>
                <a:gd name="T26" fmla="*/ 16 w 36"/>
                <a:gd name="T27" fmla="*/ 34 h 44"/>
                <a:gd name="T28" fmla="*/ 23 w 36"/>
                <a:gd name="T29" fmla="*/ 30 h 44"/>
                <a:gd name="T30" fmla="*/ 23 w 36"/>
                <a:gd name="T31" fmla="*/ 23 h 44"/>
                <a:gd name="T32" fmla="*/ 12 w 36"/>
                <a:gd name="T33" fmla="*/ 30 h 44"/>
                <a:gd name="T34" fmla="*/ 16 w 36"/>
                <a:gd name="T35" fmla="*/ 3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44">
                  <a:moveTo>
                    <a:pt x="23" y="16"/>
                  </a:moveTo>
                  <a:cubicBezTo>
                    <a:pt x="23" y="12"/>
                    <a:pt x="21" y="10"/>
                    <a:pt x="17" y="10"/>
                  </a:cubicBezTo>
                  <a:cubicBezTo>
                    <a:pt x="13" y="10"/>
                    <a:pt x="10" y="11"/>
                    <a:pt x="6" y="13"/>
                  </a:cubicBezTo>
                  <a:cubicBezTo>
                    <a:pt x="1" y="5"/>
                    <a:pt x="1" y="5"/>
                    <a:pt x="1" y="5"/>
                  </a:cubicBezTo>
                  <a:cubicBezTo>
                    <a:pt x="7" y="2"/>
                    <a:pt x="13" y="0"/>
                    <a:pt x="19" y="0"/>
                  </a:cubicBezTo>
                  <a:cubicBezTo>
                    <a:pt x="30" y="0"/>
                    <a:pt x="36" y="6"/>
                    <a:pt x="36" y="19"/>
                  </a:cubicBezTo>
                  <a:cubicBezTo>
                    <a:pt x="36" y="43"/>
                    <a:pt x="36" y="43"/>
                    <a:pt x="36" y="43"/>
                  </a:cubicBezTo>
                  <a:cubicBezTo>
                    <a:pt x="26" y="43"/>
                    <a:pt x="26" y="43"/>
                    <a:pt x="26" y="43"/>
                  </a:cubicBezTo>
                  <a:cubicBezTo>
                    <a:pt x="25" y="38"/>
                    <a:pt x="25" y="38"/>
                    <a:pt x="25" y="38"/>
                  </a:cubicBezTo>
                  <a:cubicBezTo>
                    <a:pt x="24" y="38"/>
                    <a:pt x="24" y="38"/>
                    <a:pt x="24" y="38"/>
                  </a:cubicBezTo>
                  <a:cubicBezTo>
                    <a:pt x="21" y="41"/>
                    <a:pt x="17" y="44"/>
                    <a:pt x="12" y="44"/>
                  </a:cubicBezTo>
                  <a:cubicBezTo>
                    <a:pt x="5" y="44"/>
                    <a:pt x="0" y="38"/>
                    <a:pt x="0" y="31"/>
                  </a:cubicBezTo>
                  <a:cubicBezTo>
                    <a:pt x="0" y="22"/>
                    <a:pt x="7" y="17"/>
                    <a:pt x="23" y="16"/>
                  </a:cubicBezTo>
                  <a:close/>
                  <a:moveTo>
                    <a:pt x="16" y="34"/>
                  </a:moveTo>
                  <a:cubicBezTo>
                    <a:pt x="19" y="34"/>
                    <a:pt x="21" y="33"/>
                    <a:pt x="23" y="30"/>
                  </a:cubicBezTo>
                  <a:cubicBezTo>
                    <a:pt x="23" y="23"/>
                    <a:pt x="23" y="23"/>
                    <a:pt x="23" y="23"/>
                  </a:cubicBezTo>
                  <a:cubicBezTo>
                    <a:pt x="14" y="24"/>
                    <a:pt x="12" y="27"/>
                    <a:pt x="12" y="30"/>
                  </a:cubicBezTo>
                  <a:cubicBezTo>
                    <a:pt x="12" y="33"/>
                    <a:pt x="13" y="34"/>
                    <a:pt x="16"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7"/>
            <p:cNvSpPr>
              <a:spLocks/>
            </p:cNvSpPr>
            <p:nvPr userDrawn="1"/>
          </p:nvSpPr>
          <p:spPr bwMode="auto">
            <a:xfrm>
              <a:off x="2439988" y="7005638"/>
              <a:ext cx="50800" cy="182563"/>
            </a:xfrm>
            <a:custGeom>
              <a:avLst/>
              <a:gdLst>
                <a:gd name="T0" fmla="*/ 0 w 17"/>
                <a:gd name="T1" fmla="*/ 0 h 60"/>
                <a:gd name="T2" fmla="*/ 12 w 17"/>
                <a:gd name="T3" fmla="*/ 0 h 60"/>
                <a:gd name="T4" fmla="*/ 12 w 17"/>
                <a:gd name="T5" fmla="*/ 46 h 60"/>
                <a:gd name="T6" fmla="*/ 14 w 17"/>
                <a:gd name="T7" fmla="*/ 50 h 60"/>
                <a:gd name="T8" fmla="*/ 16 w 17"/>
                <a:gd name="T9" fmla="*/ 49 h 60"/>
                <a:gd name="T10" fmla="*/ 17 w 17"/>
                <a:gd name="T11" fmla="*/ 59 h 60"/>
                <a:gd name="T12" fmla="*/ 11 w 17"/>
                <a:gd name="T13" fmla="*/ 60 h 60"/>
                <a:gd name="T14" fmla="*/ 0 w 17"/>
                <a:gd name="T15" fmla="*/ 46 h 60"/>
                <a:gd name="T16" fmla="*/ 0 w 17"/>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60">
                  <a:moveTo>
                    <a:pt x="0" y="0"/>
                  </a:moveTo>
                  <a:cubicBezTo>
                    <a:pt x="12" y="0"/>
                    <a:pt x="12" y="0"/>
                    <a:pt x="12" y="0"/>
                  </a:cubicBezTo>
                  <a:cubicBezTo>
                    <a:pt x="12" y="46"/>
                    <a:pt x="12" y="46"/>
                    <a:pt x="12" y="46"/>
                  </a:cubicBezTo>
                  <a:cubicBezTo>
                    <a:pt x="12" y="49"/>
                    <a:pt x="13" y="50"/>
                    <a:pt x="14" y="50"/>
                  </a:cubicBezTo>
                  <a:cubicBezTo>
                    <a:pt x="15" y="50"/>
                    <a:pt x="15" y="50"/>
                    <a:pt x="16" y="49"/>
                  </a:cubicBezTo>
                  <a:cubicBezTo>
                    <a:pt x="17" y="59"/>
                    <a:pt x="17" y="59"/>
                    <a:pt x="17" y="59"/>
                  </a:cubicBezTo>
                  <a:cubicBezTo>
                    <a:pt x="16" y="59"/>
                    <a:pt x="14" y="60"/>
                    <a:pt x="11" y="60"/>
                  </a:cubicBezTo>
                  <a:cubicBezTo>
                    <a:pt x="3" y="60"/>
                    <a:pt x="0" y="54"/>
                    <a:pt x="0" y="46"/>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8"/>
            <p:cNvSpPr>
              <a:spLocks/>
            </p:cNvSpPr>
            <p:nvPr userDrawn="1"/>
          </p:nvSpPr>
          <p:spPr bwMode="auto">
            <a:xfrm>
              <a:off x="2508251" y="7005638"/>
              <a:ext cx="52388" cy="182563"/>
            </a:xfrm>
            <a:custGeom>
              <a:avLst/>
              <a:gdLst>
                <a:gd name="T0" fmla="*/ 0 w 18"/>
                <a:gd name="T1" fmla="*/ 0 h 60"/>
                <a:gd name="T2" fmla="*/ 13 w 18"/>
                <a:gd name="T3" fmla="*/ 0 h 60"/>
                <a:gd name="T4" fmla="*/ 13 w 18"/>
                <a:gd name="T5" fmla="*/ 46 h 60"/>
                <a:gd name="T6" fmla="*/ 15 w 18"/>
                <a:gd name="T7" fmla="*/ 50 h 60"/>
                <a:gd name="T8" fmla="*/ 17 w 18"/>
                <a:gd name="T9" fmla="*/ 49 h 60"/>
                <a:gd name="T10" fmla="*/ 18 w 18"/>
                <a:gd name="T11" fmla="*/ 59 h 60"/>
                <a:gd name="T12" fmla="*/ 12 w 18"/>
                <a:gd name="T13" fmla="*/ 60 h 60"/>
                <a:gd name="T14" fmla="*/ 0 w 18"/>
                <a:gd name="T15" fmla="*/ 46 h 60"/>
                <a:gd name="T16" fmla="*/ 0 w 18"/>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60">
                  <a:moveTo>
                    <a:pt x="0" y="0"/>
                  </a:moveTo>
                  <a:cubicBezTo>
                    <a:pt x="13" y="0"/>
                    <a:pt x="13" y="0"/>
                    <a:pt x="13" y="0"/>
                  </a:cubicBezTo>
                  <a:cubicBezTo>
                    <a:pt x="13" y="46"/>
                    <a:pt x="13" y="46"/>
                    <a:pt x="13" y="46"/>
                  </a:cubicBezTo>
                  <a:cubicBezTo>
                    <a:pt x="13" y="49"/>
                    <a:pt x="14" y="50"/>
                    <a:pt x="15" y="50"/>
                  </a:cubicBezTo>
                  <a:cubicBezTo>
                    <a:pt x="16" y="50"/>
                    <a:pt x="16" y="50"/>
                    <a:pt x="17" y="49"/>
                  </a:cubicBezTo>
                  <a:cubicBezTo>
                    <a:pt x="18" y="59"/>
                    <a:pt x="18" y="59"/>
                    <a:pt x="18" y="59"/>
                  </a:cubicBezTo>
                  <a:cubicBezTo>
                    <a:pt x="17" y="59"/>
                    <a:pt x="15" y="60"/>
                    <a:pt x="12" y="60"/>
                  </a:cubicBezTo>
                  <a:cubicBezTo>
                    <a:pt x="3" y="60"/>
                    <a:pt x="0" y="54"/>
                    <a:pt x="0" y="46"/>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Oval 19"/>
            <p:cNvSpPr>
              <a:spLocks noChangeArrowheads="1"/>
            </p:cNvSpPr>
            <p:nvPr userDrawn="1"/>
          </p:nvSpPr>
          <p:spPr bwMode="auto">
            <a:xfrm>
              <a:off x="2581276" y="7138988"/>
              <a:ext cx="44450" cy="492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20"/>
            <p:cNvSpPr>
              <a:spLocks noEditPoints="1"/>
            </p:cNvSpPr>
            <p:nvPr userDrawn="1"/>
          </p:nvSpPr>
          <p:spPr bwMode="auto">
            <a:xfrm>
              <a:off x="2646363" y="7054851"/>
              <a:ext cx="122238" cy="180975"/>
            </a:xfrm>
            <a:custGeom>
              <a:avLst/>
              <a:gdLst>
                <a:gd name="T0" fmla="*/ 6 w 41"/>
                <a:gd name="T1" fmla="*/ 41 h 60"/>
                <a:gd name="T2" fmla="*/ 6 w 41"/>
                <a:gd name="T3" fmla="*/ 41 h 60"/>
                <a:gd name="T4" fmla="*/ 3 w 41"/>
                <a:gd name="T5" fmla="*/ 34 h 60"/>
                <a:gd name="T6" fmla="*/ 7 w 41"/>
                <a:gd name="T7" fmla="*/ 26 h 60"/>
                <a:gd name="T8" fmla="*/ 7 w 41"/>
                <a:gd name="T9" fmla="*/ 26 h 60"/>
                <a:gd name="T10" fmla="*/ 2 w 41"/>
                <a:gd name="T11" fmla="*/ 15 h 60"/>
                <a:gd name="T12" fmla="*/ 19 w 41"/>
                <a:gd name="T13" fmla="*/ 0 h 60"/>
                <a:gd name="T14" fmla="*/ 25 w 41"/>
                <a:gd name="T15" fmla="*/ 1 h 60"/>
                <a:gd name="T16" fmla="*/ 41 w 41"/>
                <a:gd name="T17" fmla="*/ 1 h 60"/>
                <a:gd name="T18" fmla="*/ 41 w 41"/>
                <a:gd name="T19" fmla="*/ 10 h 60"/>
                <a:gd name="T20" fmla="*/ 34 w 41"/>
                <a:gd name="T21" fmla="*/ 10 h 60"/>
                <a:gd name="T22" fmla="*/ 35 w 41"/>
                <a:gd name="T23" fmla="*/ 15 h 60"/>
                <a:gd name="T24" fmla="*/ 19 w 41"/>
                <a:gd name="T25" fmla="*/ 29 h 60"/>
                <a:gd name="T26" fmla="*/ 14 w 41"/>
                <a:gd name="T27" fmla="*/ 28 h 60"/>
                <a:gd name="T28" fmla="*/ 12 w 41"/>
                <a:gd name="T29" fmla="*/ 32 h 60"/>
                <a:gd name="T30" fmla="*/ 19 w 41"/>
                <a:gd name="T31" fmla="*/ 35 h 60"/>
                <a:gd name="T32" fmla="*/ 25 w 41"/>
                <a:gd name="T33" fmla="*/ 35 h 60"/>
                <a:gd name="T34" fmla="*/ 41 w 41"/>
                <a:gd name="T35" fmla="*/ 45 h 60"/>
                <a:gd name="T36" fmla="*/ 18 w 41"/>
                <a:gd name="T37" fmla="*/ 60 h 60"/>
                <a:gd name="T38" fmla="*/ 0 w 41"/>
                <a:gd name="T39" fmla="*/ 50 h 60"/>
                <a:gd name="T40" fmla="*/ 6 w 41"/>
                <a:gd name="T41" fmla="*/ 41 h 60"/>
                <a:gd name="T42" fmla="*/ 20 w 41"/>
                <a:gd name="T43" fmla="*/ 52 h 60"/>
                <a:gd name="T44" fmla="*/ 29 w 41"/>
                <a:gd name="T45" fmla="*/ 47 h 60"/>
                <a:gd name="T46" fmla="*/ 23 w 41"/>
                <a:gd name="T47" fmla="*/ 44 h 60"/>
                <a:gd name="T48" fmla="*/ 19 w 41"/>
                <a:gd name="T49" fmla="*/ 44 h 60"/>
                <a:gd name="T50" fmla="*/ 13 w 41"/>
                <a:gd name="T51" fmla="*/ 44 h 60"/>
                <a:gd name="T52" fmla="*/ 11 w 41"/>
                <a:gd name="T53" fmla="*/ 48 h 60"/>
                <a:gd name="T54" fmla="*/ 20 w 41"/>
                <a:gd name="T55" fmla="*/ 52 h 60"/>
                <a:gd name="T56" fmla="*/ 25 w 41"/>
                <a:gd name="T57" fmla="*/ 15 h 60"/>
                <a:gd name="T58" fmla="*/ 19 w 41"/>
                <a:gd name="T59" fmla="*/ 8 h 60"/>
                <a:gd name="T60" fmla="*/ 13 w 41"/>
                <a:gd name="T61" fmla="*/ 15 h 60"/>
                <a:gd name="T62" fmla="*/ 19 w 41"/>
                <a:gd name="T63" fmla="*/ 22 h 60"/>
                <a:gd name="T64" fmla="*/ 25 w 41"/>
                <a:gd name="T65" fmla="*/ 1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 h="60">
                  <a:moveTo>
                    <a:pt x="6" y="41"/>
                  </a:moveTo>
                  <a:cubicBezTo>
                    <a:pt x="6" y="41"/>
                    <a:pt x="6" y="41"/>
                    <a:pt x="6" y="41"/>
                  </a:cubicBezTo>
                  <a:cubicBezTo>
                    <a:pt x="4" y="39"/>
                    <a:pt x="3" y="37"/>
                    <a:pt x="3" y="34"/>
                  </a:cubicBezTo>
                  <a:cubicBezTo>
                    <a:pt x="3" y="31"/>
                    <a:pt x="5" y="28"/>
                    <a:pt x="7" y="26"/>
                  </a:cubicBezTo>
                  <a:cubicBezTo>
                    <a:pt x="7" y="26"/>
                    <a:pt x="7" y="26"/>
                    <a:pt x="7" y="26"/>
                  </a:cubicBezTo>
                  <a:cubicBezTo>
                    <a:pt x="4" y="24"/>
                    <a:pt x="2" y="20"/>
                    <a:pt x="2" y="15"/>
                  </a:cubicBezTo>
                  <a:cubicBezTo>
                    <a:pt x="2" y="5"/>
                    <a:pt x="10" y="0"/>
                    <a:pt x="19" y="0"/>
                  </a:cubicBezTo>
                  <a:cubicBezTo>
                    <a:pt x="21" y="0"/>
                    <a:pt x="23" y="0"/>
                    <a:pt x="25" y="1"/>
                  </a:cubicBezTo>
                  <a:cubicBezTo>
                    <a:pt x="41" y="1"/>
                    <a:pt x="41" y="1"/>
                    <a:pt x="41" y="1"/>
                  </a:cubicBezTo>
                  <a:cubicBezTo>
                    <a:pt x="41" y="10"/>
                    <a:pt x="41" y="10"/>
                    <a:pt x="41" y="10"/>
                  </a:cubicBezTo>
                  <a:cubicBezTo>
                    <a:pt x="34" y="10"/>
                    <a:pt x="34" y="10"/>
                    <a:pt x="34" y="10"/>
                  </a:cubicBezTo>
                  <a:cubicBezTo>
                    <a:pt x="35" y="11"/>
                    <a:pt x="35" y="13"/>
                    <a:pt x="35" y="15"/>
                  </a:cubicBezTo>
                  <a:cubicBezTo>
                    <a:pt x="35" y="25"/>
                    <a:pt x="28" y="29"/>
                    <a:pt x="19" y="29"/>
                  </a:cubicBezTo>
                  <a:cubicBezTo>
                    <a:pt x="17" y="29"/>
                    <a:pt x="16" y="29"/>
                    <a:pt x="14" y="28"/>
                  </a:cubicBezTo>
                  <a:cubicBezTo>
                    <a:pt x="13" y="29"/>
                    <a:pt x="12" y="30"/>
                    <a:pt x="12" y="32"/>
                  </a:cubicBezTo>
                  <a:cubicBezTo>
                    <a:pt x="12" y="34"/>
                    <a:pt x="14" y="35"/>
                    <a:pt x="19" y="35"/>
                  </a:cubicBezTo>
                  <a:cubicBezTo>
                    <a:pt x="25" y="35"/>
                    <a:pt x="25" y="35"/>
                    <a:pt x="25" y="35"/>
                  </a:cubicBezTo>
                  <a:cubicBezTo>
                    <a:pt x="36" y="35"/>
                    <a:pt x="41" y="38"/>
                    <a:pt x="41" y="45"/>
                  </a:cubicBezTo>
                  <a:cubicBezTo>
                    <a:pt x="41" y="54"/>
                    <a:pt x="32" y="60"/>
                    <a:pt x="18" y="60"/>
                  </a:cubicBezTo>
                  <a:cubicBezTo>
                    <a:pt x="8" y="60"/>
                    <a:pt x="0" y="57"/>
                    <a:pt x="0" y="50"/>
                  </a:cubicBezTo>
                  <a:cubicBezTo>
                    <a:pt x="0" y="46"/>
                    <a:pt x="3" y="43"/>
                    <a:pt x="6" y="41"/>
                  </a:cubicBezTo>
                  <a:close/>
                  <a:moveTo>
                    <a:pt x="20" y="52"/>
                  </a:moveTo>
                  <a:cubicBezTo>
                    <a:pt x="25" y="52"/>
                    <a:pt x="29" y="50"/>
                    <a:pt x="29" y="47"/>
                  </a:cubicBezTo>
                  <a:cubicBezTo>
                    <a:pt x="29" y="45"/>
                    <a:pt x="27" y="44"/>
                    <a:pt x="23" y="44"/>
                  </a:cubicBezTo>
                  <a:cubicBezTo>
                    <a:pt x="19" y="44"/>
                    <a:pt x="19" y="44"/>
                    <a:pt x="19" y="44"/>
                  </a:cubicBezTo>
                  <a:cubicBezTo>
                    <a:pt x="16" y="44"/>
                    <a:pt x="14" y="44"/>
                    <a:pt x="13" y="44"/>
                  </a:cubicBezTo>
                  <a:cubicBezTo>
                    <a:pt x="11" y="45"/>
                    <a:pt x="11" y="46"/>
                    <a:pt x="11" y="48"/>
                  </a:cubicBezTo>
                  <a:cubicBezTo>
                    <a:pt x="11" y="51"/>
                    <a:pt x="14" y="52"/>
                    <a:pt x="20" y="52"/>
                  </a:cubicBezTo>
                  <a:close/>
                  <a:moveTo>
                    <a:pt x="25" y="15"/>
                  </a:moveTo>
                  <a:cubicBezTo>
                    <a:pt x="25" y="11"/>
                    <a:pt x="22" y="8"/>
                    <a:pt x="19" y="8"/>
                  </a:cubicBezTo>
                  <a:cubicBezTo>
                    <a:pt x="16" y="8"/>
                    <a:pt x="13" y="10"/>
                    <a:pt x="13" y="15"/>
                  </a:cubicBezTo>
                  <a:cubicBezTo>
                    <a:pt x="13" y="19"/>
                    <a:pt x="16" y="22"/>
                    <a:pt x="19" y="22"/>
                  </a:cubicBezTo>
                  <a:cubicBezTo>
                    <a:pt x="22" y="22"/>
                    <a:pt x="25" y="19"/>
                    <a:pt x="25"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1"/>
            <p:cNvSpPr>
              <a:spLocks noEditPoints="1"/>
            </p:cNvSpPr>
            <p:nvPr userDrawn="1"/>
          </p:nvSpPr>
          <p:spPr bwMode="auto">
            <a:xfrm>
              <a:off x="2779713" y="7054851"/>
              <a:ext cx="119063" cy="133350"/>
            </a:xfrm>
            <a:custGeom>
              <a:avLst/>
              <a:gdLst>
                <a:gd name="T0" fmla="*/ 20 w 40"/>
                <a:gd name="T1" fmla="*/ 0 h 44"/>
                <a:gd name="T2" fmla="*/ 40 w 40"/>
                <a:gd name="T3" fmla="*/ 22 h 44"/>
                <a:gd name="T4" fmla="*/ 20 w 40"/>
                <a:gd name="T5" fmla="*/ 44 h 44"/>
                <a:gd name="T6" fmla="*/ 0 w 40"/>
                <a:gd name="T7" fmla="*/ 22 h 44"/>
                <a:gd name="T8" fmla="*/ 20 w 40"/>
                <a:gd name="T9" fmla="*/ 0 h 44"/>
                <a:gd name="T10" fmla="*/ 20 w 40"/>
                <a:gd name="T11" fmla="*/ 34 h 44"/>
                <a:gd name="T12" fmla="*/ 28 w 40"/>
                <a:gd name="T13" fmla="*/ 22 h 44"/>
                <a:gd name="T14" fmla="*/ 20 w 40"/>
                <a:gd name="T15" fmla="*/ 10 h 44"/>
                <a:gd name="T16" fmla="*/ 12 w 40"/>
                <a:gd name="T17" fmla="*/ 22 h 44"/>
                <a:gd name="T18" fmla="*/ 20 w 40"/>
                <a:gd name="T19" fmla="*/ 3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44">
                  <a:moveTo>
                    <a:pt x="20" y="0"/>
                  </a:moveTo>
                  <a:cubicBezTo>
                    <a:pt x="30" y="0"/>
                    <a:pt x="40" y="8"/>
                    <a:pt x="40" y="22"/>
                  </a:cubicBezTo>
                  <a:cubicBezTo>
                    <a:pt x="40" y="36"/>
                    <a:pt x="30" y="44"/>
                    <a:pt x="20" y="44"/>
                  </a:cubicBezTo>
                  <a:cubicBezTo>
                    <a:pt x="9" y="44"/>
                    <a:pt x="0" y="36"/>
                    <a:pt x="0" y="22"/>
                  </a:cubicBezTo>
                  <a:cubicBezTo>
                    <a:pt x="0" y="8"/>
                    <a:pt x="9" y="0"/>
                    <a:pt x="20" y="0"/>
                  </a:cubicBezTo>
                  <a:close/>
                  <a:moveTo>
                    <a:pt x="20" y="34"/>
                  </a:moveTo>
                  <a:cubicBezTo>
                    <a:pt x="25" y="34"/>
                    <a:pt x="28" y="29"/>
                    <a:pt x="28" y="22"/>
                  </a:cubicBezTo>
                  <a:cubicBezTo>
                    <a:pt x="28" y="14"/>
                    <a:pt x="25" y="10"/>
                    <a:pt x="20" y="10"/>
                  </a:cubicBezTo>
                  <a:cubicBezTo>
                    <a:pt x="15" y="10"/>
                    <a:pt x="12" y="14"/>
                    <a:pt x="12" y="22"/>
                  </a:cubicBezTo>
                  <a:cubicBezTo>
                    <a:pt x="12" y="29"/>
                    <a:pt x="15" y="34"/>
                    <a:pt x="20"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22"/>
            <p:cNvSpPr>
              <a:spLocks/>
            </p:cNvSpPr>
            <p:nvPr userDrawn="1"/>
          </p:nvSpPr>
          <p:spPr bwMode="auto">
            <a:xfrm>
              <a:off x="2908301" y="7058026"/>
              <a:ext cx="123825" cy="127000"/>
            </a:xfrm>
            <a:custGeom>
              <a:avLst/>
              <a:gdLst>
                <a:gd name="T0" fmla="*/ 0 w 42"/>
                <a:gd name="T1" fmla="*/ 0 h 42"/>
                <a:gd name="T2" fmla="*/ 12 w 42"/>
                <a:gd name="T3" fmla="*/ 0 h 42"/>
                <a:gd name="T4" fmla="*/ 17 w 42"/>
                <a:gd name="T5" fmla="*/ 20 h 42"/>
                <a:gd name="T6" fmla="*/ 21 w 42"/>
                <a:gd name="T7" fmla="*/ 32 h 42"/>
                <a:gd name="T8" fmla="*/ 21 w 42"/>
                <a:gd name="T9" fmla="*/ 32 h 42"/>
                <a:gd name="T10" fmla="*/ 24 w 42"/>
                <a:gd name="T11" fmla="*/ 20 h 42"/>
                <a:gd name="T12" fmla="*/ 30 w 42"/>
                <a:gd name="T13" fmla="*/ 0 h 42"/>
                <a:gd name="T14" fmla="*/ 42 w 42"/>
                <a:gd name="T15" fmla="*/ 0 h 42"/>
                <a:gd name="T16" fmla="*/ 28 w 42"/>
                <a:gd name="T17" fmla="*/ 42 h 42"/>
                <a:gd name="T18" fmla="*/ 14 w 42"/>
                <a:gd name="T19" fmla="*/ 42 h 42"/>
                <a:gd name="T20" fmla="*/ 0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0" y="0"/>
                  </a:moveTo>
                  <a:cubicBezTo>
                    <a:pt x="12" y="0"/>
                    <a:pt x="12" y="0"/>
                    <a:pt x="12" y="0"/>
                  </a:cubicBezTo>
                  <a:cubicBezTo>
                    <a:pt x="17" y="20"/>
                    <a:pt x="17" y="20"/>
                    <a:pt x="17" y="20"/>
                  </a:cubicBezTo>
                  <a:cubicBezTo>
                    <a:pt x="19" y="24"/>
                    <a:pt x="20" y="28"/>
                    <a:pt x="21" y="32"/>
                  </a:cubicBezTo>
                  <a:cubicBezTo>
                    <a:pt x="21" y="32"/>
                    <a:pt x="21" y="32"/>
                    <a:pt x="21" y="32"/>
                  </a:cubicBezTo>
                  <a:cubicBezTo>
                    <a:pt x="22" y="28"/>
                    <a:pt x="23" y="24"/>
                    <a:pt x="24" y="20"/>
                  </a:cubicBezTo>
                  <a:cubicBezTo>
                    <a:pt x="30" y="0"/>
                    <a:pt x="30" y="0"/>
                    <a:pt x="30" y="0"/>
                  </a:cubicBezTo>
                  <a:cubicBezTo>
                    <a:pt x="42" y="0"/>
                    <a:pt x="42" y="0"/>
                    <a:pt x="42" y="0"/>
                  </a:cubicBezTo>
                  <a:cubicBezTo>
                    <a:pt x="28" y="42"/>
                    <a:pt x="28" y="42"/>
                    <a:pt x="28" y="42"/>
                  </a:cubicBezTo>
                  <a:cubicBezTo>
                    <a:pt x="14" y="42"/>
                    <a:pt x="14" y="42"/>
                    <a:pt x="14" y="42"/>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Oval 23"/>
            <p:cNvSpPr>
              <a:spLocks noChangeArrowheads="1"/>
            </p:cNvSpPr>
            <p:nvPr userDrawn="1"/>
          </p:nvSpPr>
          <p:spPr bwMode="auto">
            <a:xfrm>
              <a:off x="3038476" y="7138988"/>
              <a:ext cx="44450" cy="492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4"/>
            <p:cNvSpPr>
              <a:spLocks/>
            </p:cNvSpPr>
            <p:nvPr userDrawn="1"/>
          </p:nvSpPr>
          <p:spPr bwMode="auto">
            <a:xfrm>
              <a:off x="3109913" y="7058026"/>
              <a:ext cx="109538" cy="130175"/>
            </a:xfrm>
            <a:custGeom>
              <a:avLst/>
              <a:gdLst>
                <a:gd name="T0" fmla="*/ 0 w 37"/>
                <a:gd name="T1" fmla="*/ 0 h 43"/>
                <a:gd name="T2" fmla="*/ 12 w 37"/>
                <a:gd name="T3" fmla="*/ 0 h 43"/>
                <a:gd name="T4" fmla="*/ 12 w 37"/>
                <a:gd name="T5" fmla="*/ 24 h 43"/>
                <a:gd name="T6" fmla="*/ 17 w 37"/>
                <a:gd name="T7" fmla="*/ 32 h 43"/>
                <a:gd name="T8" fmla="*/ 25 w 37"/>
                <a:gd name="T9" fmla="*/ 27 h 43"/>
                <a:gd name="T10" fmla="*/ 25 w 37"/>
                <a:gd name="T11" fmla="*/ 0 h 43"/>
                <a:gd name="T12" fmla="*/ 37 w 37"/>
                <a:gd name="T13" fmla="*/ 0 h 43"/>
                <a:gd name="T14" fmla="*/ 37 w 37"/>
                <a:gd name="T15" fmla="*/ 42 h 43"/>
                <a:gd name="T16" fmla="*/ 27 w 37"/>
                <a:gd name="T17" fmla="*/ 42 h 43"/>
                <a:gd name="T18" fmla="*/ 26 w 37"/>
                <a:gd name="T19" fmla="*/ 36 h 43"/>
                <a:gd name="T20" fmla="*/ 26 w 37"/>
                <a:gd name="T21" fmla="*/ 36 h 43"/>
                <a:gd name="T22" fmla="*/ 13 w 37"/>
                <a:gd name="T23" fmla="*/ 43 h 43"/>
                <a:gd name="T24" fmla="*/ 0 w 37"/>
                <a:gd name="T25" fmla="*/ 26 h 43"/>
                <a:gd name="T26" fmla="*/ 0 w 37"/>
                <a:gd name="T2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 h="43">
                  <a:moveTo>
                    <a:pt x="0" y="0"/>
                  </a:moveTo>
                  <a:cubicBezTo>
                    <a:pt x="12" y="0"/>
                    <a:pt x="12" y="0"/>
                    <a:pt x="12" y="0"/>
                  </a:cubicBezTo>
                  <a:cubicBezTo>
                    <a:pt x="12" y="24"/>
                    <a:pt x="12" y="24"/>
                    <a:pt x="12" y="24"/>
                  </a:cubicBezTo>
                  <a:cubicBezTo>
                    <a:pt x="12" y="30"/>
                    <a:pt x="14" y="32"/>
                    <a:pt x="17" y="32"/>
                  </a:cubicBezTo>
                  <a:cubicBezTo>
                    <a:pt x="21" y="32"/>
                    <a:pt x="22" y="31"/>
                    <a:pt x="25" y="27"/>
                  </a:cubicBezTo>
                  <a:cubicBezTo>
                    <a:pt x="25" y="0"/>
                    <a:pt x="25" y="0"/>
                    <a:pt x="25" y="0"/>
                  </a:cubicBezTo>
                  <a:cubicBezTo>
                    <a:pt x="37" y="0"/>
                    <a:pt x="37" y="0"/>
                    <a:pt x="37" y="0"/>
                  </a:cubicBezTo>
                  <a:cubicBezTo>
                    <a:pt x="37" y="42"/>
                    <a:pt x="37" y="42"/>
                    <a:pt x="37" y="42"/>
                  </a:cubicBezTo>
                  <a:cubicBezTo>
                    <a:pt x="27" y="42"/>
                    <a:pt x="27" y="42"/>
                    <a:pt x="27" y="42"/>
                  </a:cubicBezTo>
                  <a:cubicBezTo>
                    <a:pt x="26" y="36"/>
                    <a:pt x="26" y="36"/>
                    <a:pt x="26" y="36"/>
                  </a:cubicBezTo>
                  <a:cubicBezTo>
                    <a:pt x="26" y="36"/>
                    <a:pt x="26" y="36"/>
                    <a:pt x="26" y="36"/>
                  </a:cubicBezTo>
                  <a:cubicBezTo>
                    <a:pt x="22" y="40"/>
                    <a:pt x="19" y="43"/>
                    <a:pt x="13" y="43"/>
                  </a:cubicBezTo>
                  <a:cubicBezTo>
                    <a:pt x="4" y="43"/>
                    <a:pt x="0" y="36"/>
                    <a:pt x="0" y="26"/>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5"/>
            <p:cNvSpPr>
              <a:spLocks/>
            </p:cNvSpPr>
            <p:nvPr userDrawn="1"/>
          </p:nvSpPr>
          <p:spPr bwMode="auto">
            <a:xfrm>
              <a:off x="3251201" y="7005638"/>
              <a:ext cx="119063" cy="179388"/>
            </a:xfrm>
            <a:custGeom>
              <a:avLst/>
              <a:gdLst>
                <a:gd name="T0" fmla="*/ 0 w 75"/>
                <a:gd name="T1" fmla="*/ 0 h 113"/>
                <a:gd name="T2" fmla="*/ 23 w 75"/>
                <a:gd name="T3" fmla="*/ 0 h 113"/>
                <a:gd name="T4" fmla="*/ 23 w 75"/>
                <a:gd name="T5" fmla="*/ 63 h 113"/>
                <a:gd name="T6" fmla="*/ 23 w 75"/>
                <a:gd name="T7" fmla="*/ 63 h 113"/>
                <a:gd name="T8" fmla="*/ 47 w 75"/>
                <a:gd name="T9" fmla="*/ 33 h 113"/>
                <a:gd name="T10" fmla="*/ 73 w 75"/>
                <a:gd name="T11" fmla="*/ 33 h 113"/>
                <a:gd name="T12" fmla="*/ 45 w 75"/>
                <a:gd name="T13" fmla="*/ 65 h 113"/>
                <a:gd name="T14" fmla="*/ 75 w 75"/>
                <a:gd name="T15" fmla="*/ 113 h 113"/>
                <a:gd name="T16" fmla="*/ 49 w 75"/>
                <a:gd name="T17" fmla="*/ 113 h 113"/>
                <a:gd name="T18" fmla="*/ 32 w 75"/>
                <a:gd name="T19" fmla="*/ 80 h 113"/>
                <a:gd name="T20" fmla="*/ 23 w 75"/>
                <a:gd name="T21" fmla="*/ 92 h 113"/>
                <a:gd name="T22" fmla="*/ 23 w 75"/>
                <a:gd name="T23" fmla="*/ 113 h 113"/>
                <a:gd name="T24" fmla="*/ 0 w 75"/>
                <a:gd name="T25" fmla="*/ 113 h 113"/>
                <a:gd name="T26" fmla="*/ 0 w 75"/>
                <a:gd name="T27"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 h="113">
                  <a:moveTo>
                    <a:pt x="0" y="0"/>
                  </a:moveTo>
                  <a:lnTo>
                    <a:pt x="23" y="0"/>
                  </a:lnTo>
                  <a:lnTo>
                    <a:pt x="23" y="63"/>
                  </a:lnTo>
                  <a:lnTo>
                    <a:pt x="23" y="63"/>
                  </a:lnTo>
                  <a:lnTo>
                    <a:pt x="47" y="33"/>
                  </a:lnTo>
                  <a:lnTo>
                    <a:pt x="73" y="33"/>
                  </a:lnTo>
                  <a:lnTo>
                    <a:pt x="45" y="65"/>
                  </a:lnTo>
                  <a:lnTo>
                    <a:pt x="75" y="113"/>
                  </a:lnTo>
                  <a:lnTo>
                    <a:pt x="49" y="113"/>
                  </a:lnTo>
                  <a:lnTo>
                    <a:pt x="32" y="80"/>
                  </a:lnTo>
                  <a:lnTo>
                    <a:pt x="23" y="92"/>
                  </a:lnTo>
                  <a:lnTo>
                    <a:pt x="23" y="113"/>
                  </a:lnTo>
                  <a:lnTo>
                    <a:pt x="0" y="113"/>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4" name="TextBox 3">
            <a:extLst>
              <a:ext uri="{FF2B5EF4-FFF2-40B4-BE49-F238E27FC236}">
                <a16:creationId xmlns:a16="http://schemas.microsoft.com/office/drawing/2014/main" id="{DA32D514-CD85-35E9-BB92-FA18D2DEDBCB}"/>
              </a:ext>
            </a:extLst>
          </p:cNvPr>
          <p:cNvSpPr txBox="1"/>
          <p:nvPr userDrawn="1">
            <p:extLst>
              <p:ext uri="{1162E1C5-73C7-4A58-AE30-91384D911F3F}">
                <p184:classification xmlns:p184="http://schemas.microsoft.com/office/powerpoint/2018/4/main" val="hdr"/>
              </p:ext>
            </p:extLst>
          </p:nvPr>
        </p:nvSpPr>
        <p:spPr>
          <a:xfrm>
            <a:off x="8431213" y="190500"/>
            <a:ext cx="2100262" cy="152400"/>
          </a:xfrm>
          <a:prstGeom prst="rect">
            <a:avLst/>
          </a:prstGeom>
        </p:spPr>
        <p:txBody>
          <a:bodyPr horzOverflow="overflow" lIns="0" tIns="0" rIns="0" bIns="0">
            <a:spAutoFit/>
          </a:bodyPr>
          <a:lstStyle/>
          <a:p>
            <a:pPr algn="l"/>
            <a:r>
              <a:rPr lang="en-GB" sz="1000">
                <a:solidFill>
                  <a:srgbClr val="FF8C00"/>
                </a:solidFill>
                <a:latin typeface="Calibri" panose="020F0502020204030204" pitchFamily="34" charset="0"/>
                <a:cs typeface="Calibri" panose="020F0502020204030204" pitchFamily="34" charset="0"/>
              </a:rPr>
              <a:t>Information Classification: CONTROLLED</a:t>
            </a:r>
          </a:p>
        </p:txBody>
      </p:sp>
    </p:spTree>
    <p:extLst>
      <p:ext uri="{BB962C8B-B14F-4D97-AF65-F5344CB8AC3E}">
        <p14:creationId xmlns:p14="http://schemas.microsoft.com/office/powerpoint/2010/main" val="1884936301"/>
      </p:ext>
    </p:extLst>
  </p:cSld>
  <p:clrMap bg1="lt1" tx1="dk1" bg2="lt2" tx2="dk2" accent1="accent1" accent2="accent2" accent3="accent3" accent4="accent4" accent5="accent5" accent6="accent6" hlink="hlink" folHlink="folHlink"/>
  <p:sldLayoutIdLst>
    <p:sldLayoutId id="2147483655" r:id="rId1"/>
  </p:sldLayoutIdLst>
  <p:txStyles>
    <p:titleStyle>
      <a:lvl1pPr algn="l" defTabSz="914400" rtl="0" eaLnBrk="1" latinLnBrk="0" hangingPunct="1">
        <a:spcBef>
          <a:spcPct val="0"/>
        </a:spcBef>
        <a:buNone/>
        <a:defRPr sz="4000" b="1" kern="1200">
          <a:solidFill>
            <a:srgbClr val="0087CD"/>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hyperlink" Target="mailto:corestats@cornwall.gov.uk"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mailto:schooladmissions@cornwall.gov.uk"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50155" y="2196455"/>
            <a:ext cx="4699453" cy="2554545"/>
          </a:xfrm>
          <a:prstGeom prst="rect">
            <a:avLst/>
          </a:prstGeom>
          <a:noFill/>
        </p:spPr>
        <p:txBody>
          <a:bodyPr wrap="square" rtlCol="0">
            <a:spAutoFit/>
          </a:bodyPr>
          <a:lstStyle/>
          <a:p>
            <a:pPr>
              <a:spcAft>
                <a:spcPts val="600"/>
              </a:spcAft>
            </a:pPr>
            <a:r>
              <a:rPr lang="en-GB" sz="4000" b="1" dirty="0">
                <a:solidFill>
                  <a:srgbClr val="0087CD"/>
                </a:solidFill>
              </a:rPr>
              <a:t>Sufficiency Planning/ Numbers on Roll in Cornish Primary Schools</a:t>
            </a:r>
          </a:p>
        </p:txBody>
      </p:sp>
      <p:sp>
        <p:nvSpPr>
          <p:cNvPr id="4" name="TextBox 3">
            <a:extLst>
              <a:ext uri="{FF2B5EF4-FFF2-40B4-BE49-F238E27FC236}">
                <a16:creationId xmlns:a16="http://schemas.microsoft.com/office/drawing/2014/main" id="{C580581D-1E50-AA8B-7C97-03408D7B21F1}"/>
              </a:ext>
            </a:extLst>
          </p:cNvPr>
          <p:cNvSpPr txBox="1"/>
          <p:nvPr/>
        </p:nvSpPr>
        <p:spPr>
          <a:xfrm>
            <a:off x="450155" y="5292799"/>
            <a:ext cx="5328594" cy="1277273"/>
          </a:xfrm>
          <a:prstGeom prst="rect">
            <a:avLst/>
          </a:prstGeom>
          <a:noFill/>
        </p:spPr>
        <p:txBody>
          <a:bodyPr wrap="square" rtlCol="0">
            <a:spAutoFit/>
          </a:bodyPr>
          <a:lstStyle/>
          <a:p>
            <a:pPr>
              <a:spcAft>
                <a:spcPts val="600"/>
              </a:spcAft>
            </a:pPr>
            <a:r>
              <a:rPr lang="en-GB" sz="2400" dirty="0"/>
              <a:t>Pete Batten, Education &amp; Early Years Sufficiency Manager</a:t>
            </a:r>
          </a:p>
          <a:p>
            <a:pPr>
              <a:spcAft>
                <a:spcPts val="600"/>
              </a:spcAft>
            </a:pPr>
            <a:r>
              <a:rPr lang="en-GB" sz="2400" dirty="0"/>
              <a:t>Sarah Lewis, School Admissions Manager</a:t>
            </a:r>
          </a:p>
        </p:txBody>
      </p:sp>
    </p:spTree>
    <p:extLst>
      <p:ext uri="{BB962C8B-B14F-4D97-AF65-F5344CB8AC3E}">
        <p14:creationId xmlns:p14="http://schemas.microsoft.com/office/powerpoint/2010/main" val="2992096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2BABB-44D5-E4D5-A62D-C5A411097D7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17E4E14-2E12-48A6-AABC-268C43F609D1}"/>
              </a:ext>
            </a:extLst>
          </p:cNvPr>
          <p:cNvSpPr>
            <a:spLocks noGrp="1"/>
          </p:cNvSpPr>
          <p:nvPr>
            <p:ph type="title"/>
          </p:nvPr>
        </p:nvSpPr>
        <p:spPr/>
        <p:txBody>
          <a:bodyPr/>
          <a:lstStyle/>
          <a:p>
            <a:r>
              <a:rPr lang="en-GB" dirty="0"/>
              <a:t>Aim of today’s session</a:t>
            </a:r>
          </a:p>
        </p:txBody>
      </p:sp>
      <p:sp>
        <p:nvSpPr>
          <p:cNvPr id="2" name="TextBox 1">
            <a:extLst>
              <a:ext uri="{FF2B5EF4-FFF2-40B4-BE49-F238E27FC236}">
                <a16:creationId xmlns:a16="http://schemas.microsoft.com/office/drawing/2014/main" id="{0D9528DE-3DD9-7EF5-BCE4-359F104FFCC2}"/>
              </a:ext>
            </a:extLst>
          </p:cNvPr>
          <p:cNvSpPr txBox="1"/>
          <p:nvPr/>
        </p:nvSpPr>
        <p:spPr>
          <a:xfrm>
            <a:off x="909556" y="1649278"/>
            <a:ext cx="9145016" cy="3370153"/>
          </a:xfrm>
          <a:prstGeom prst="rect">
            <a:avLst/>
          </a:prstGeom>
          <a:noFill/>
        </p:spPr>
        <p:txBody>
          <a:bodyPr wrap="square" rtlCol="0">
            <a:spAutoFit/>
          </a:bodyPr>
          <a:lstStyle/>
          <a:p>
            <a:pPr marL="457200" indent="-457200">
              <a:spcAft>
                <a:spcPts val="1800"/>
              </a:spcAft>
              <a:buFont typeface="Arial" panose="020B0604020202020204" pitchFamily="34" charset="0"/>
              <a:buChar char="•"/>
            </a:pPr>
            <a:r>
              <a:rPr lang="en-US" sz="2800" dirty="0">
                <a:solidFill>
                  <a:schemeClr val="tx1">
                    <a:lumMod val="65000"/>
                    <a:lumOff val="35000"/>
                  </a:schemeClr>
                </a:solidFill>
              </a:rPr>
              <a:t>Understand what is happening with Primary numbers on roll in Cornwall</a:t>
            </a:r>
          </a:p>
          <a:p>
            <a:pPr marL="457200" indent="-457200">
              <a:spcAft>
                <a:spcPts val="1800"/>
              </a:spcAft>
              <a:buFont typeface="Arial" panose="020B0604020202020204" pitchFamily="34" charset="0"/>
              <a:buChar char="•"/>
            </a:pPr>
            <a:r>
              <a:rPr lang="en-US" sz="2800" dirty="0">
                <a:solidFill>
                  <a:schemeClr val="tx1">
                    <a:lumMod val="65000"/>
                    <a:lumOff val="35000"/>
                  </a:schemeClr>
                </a:solidFill>
              </a:rPr>
              <a:t>Confirm what analysis is available to inform schools</a:t>
            </a:r>
          </a:p>
          <a:p>
            <a:pPr marL="457200" indent="-457200">
              <a:spcAft>
                <a:spcPts val="1800"/>
              </a:spcAft>
              <a:buFont typeface="Arial" panose="020B0604020202020204" pitchFamily="34" charset="0"/>
              <a:buChar char="•"/>
            </a:pPr>
            <a:r>
              <a:rPr lang="en-US" sz="2800" dirty="0">
                <a:solidFill>
                  <a:schemeClr val="tx1">
                    <a:lumMod val="65000"/>
                    <a:lumOff val="35000"/>
                  </a:schemeClr>
                </a:solidFill>
              </a:rPr>
              <a:t>Review what schools can do</a:t>
            </a:r>
          </a:p>
          <a:p>
            <a:pPr marL="457200" indent="-457200">
              <a:spcAft>
                <a:spcPts val="1800"/>
              </a:spcAft>
              <a:buFont typeface="Arial" panose="020B0604020202020204" pitchFamily="34" charset="0"/>
              <a:buChar char="•"/>
            </a:pPr>
            <a:r>
              <a:rPr lang="en-US" sz="2800" dirty="0">
                <a:solidFill>
                  <a:schemeClr val="tx1">
                    <a:lumMod val="65000"/>
                    <a:lumOff val="35000"/>
                  </a:schemeClr>
                </a:solidFill>
              </a:rPr>
              <a:t>Answer the question: </a:t>
            </a:r>
            <a:r>
              <a:rPr lang="en-US" sz="2800" b="1" dirty="0">
                <a:solidFill>
                  <a:schemeClr val="tx1">
                    <a:lumMod val="65000"/>
                    <a:lumOff val="35000"/>
                  </a:schemeClr>
                </a:solidFill>
              </a:rPr>
              <a:t>How do I reduce my Published Admission Number (PAN)?</a:t>
            </a:r>
          </a:p>
        </p:txBody>
      </p:sp>
    </p:spTree>
    <p:extLst>
      <p:ext uri="{BB962C8B-B14F-4D97-AF65-F5344CB8AC3E}">
        <p14:creationId xmlns:p14="http://schemas.microsoft.com/office/powerpoint/2010/main" val="22294343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FDC9E67-1847-C1EF-6D93-BCA1E32A393D}"/>
              </a:ext>
            </a:extLst>
          </p:cNvPr>
          <p:cNvPicPr>
            <a:picLocks noChangeAspect="1"/>
          </p:cNvPicPr>
          <p:nvPr/>
        </p:nvPicPr>
        <p:blipFill>
          <a:blip r:embed="rId3"/>
          <a:stretch>
            <a:fillRect/>
          </a:stretch>
        </p:blipFill>
        <p:spPr>
          <a:xfrm>
            <a:off x="940772" y="1356180"/>
            <a:ext cx="8811855" cy="4848902"/>
          </a:xfrm>
          <a:prstGeom prst="rect">
            <a:avLst/>
          </a:prstGeom>
        </p:spPr>
      </p:pic>
      <p:sp>
        <p:nvSpPr>
          <p:cNvPr id="4" name="Title 3"/>
          <p:cNvSpPr>
            <a:spLocks noGrp="1"/>
          </p:cNvSpPr>
          <p:nvPr>
            <p:ph type="title"/>
          </p:nvPr>
        </p:nvSpPr>
        <p:spPr/>
        <p:txBody>
          <a:bodyPr/>
          <a:lstStyle/>
          <a:p>
            <a:r>
              <a:rPr lang="en-GB" dirty="0"/>
              <a:t>Live births in Cornwall</a:t>
            </a:r>
          </a:p>
        </p:txBody>
      </p:sp>
      <p:cxnSp>
        <p:nvCxnSpPr>
          <p:cNvPr id="8" name="Straight Connector 7">
            <a:extLst>
              <a:ext uri="{FF2B5EF4-FFF2-40B4-BE49-F238E27FC236}">
                <a16:creationId xmlns:a16="http://schemas.microsoft.com/office/drawing/2014/main" id="{55F8DFA7-84C1-0C7A-64E0-D0390CBAE2F5}"/>
              </a:ext>
            </a:extLst>
          </p:cNvPr>
          <p:cNvCxnSpPr/>
          <p:nvPr/>
        </p:nvCxnSpPr>
        <p:spPr>
          <a:xfrm>
            <a:off x="1433558" y="3225507"/>
            <a:ext cx="8280920"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D463C653-C07D-93BF-9786-0A21B7E6997E}"/>
              </a:ext>
            </a:extLst>
          </p:cNvPr>
          <p:cNvCxnSpPr/>
          <p:nvPr/>
        </p:nvCxnSpPr>
        <p:spPr>
          <a:xfrm>
            <a:off x="9667180" y="2279993"/>
            <a:ext cx="0" cy="95400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E5D77E5-84C6-9E40-6E9E-4A8E14BA6DA1}"/>
              </a:ext>
            </a:extLst>
          </p:cNvPr>
          <p:cNvCxnSpPr/>
          <p:nvPr/>
        </p:nvCxnSpPr>
        <p:spPr>
          <a:xfrm>
            <a:off x="1433558" y="2283211"/>
            <a:ext cx="8280920"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871E02AF-3A8C-B140-C683-24F8A2736A0D}"/>
              </a:ext>
            </a:extLst>
          </p:cNvPr>
          <p:cNvSpPr txBox="1"/>
          <p:nvPr/>
        </p:nvSpPr>
        <p:spPr>
          <a:xfrm>
            <a:off x="9714477" y="2340471"/>
            <a:ext cx="978921" cy="954107"/>
          </a:xfrm>
          <a:prstGeom prst="rect">
            <a:avLst/>
          </a:prstGeom>
          <a:noFill/>
        </p:spPr>
        <p:txBody>
          <a:bodyPr wrap="square" rtlCol="0">
            <a:spAutoFit/>
          </a:bodyPr>
          <a:lstStyle/>
          <a:p>
            <a:r>
              <a:rPr lang="en-GB" sz="2800" b="1" dirty="0"/>
              <a:t>25% drop</a:t>
            </a:r>
          </a:p>
        </p:txBody>
      </p:sp>
    </p:spTree>
    <p:extLst>
      <p:ext uri="{BB962C8B-B14F-4D97-AF65-F5344CB8AC3E}">
        <p14:creationId xmlns:p14="http://schemas.microsoft.com/office/powerpoint/2010/main" val="4108087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Live birth changes not evenly spread</a:t>
            </a:r>
          </a:p>
        </p:txBody>
      </p:sp>
      <p:pic>
        <p:nvPicPr>
          <p:cNvPr id="2" name="Picture 1">
            <a:extLst>
              <a:ext uri="{FF2B5EF4-FFF2-40B4-BE49-F238E27FC236}">
                <a16:creationId xmlns:a16="http://schemas.microsoft.com/office/drawing/2014/main" id="{89BDBDCE-91C4-DA74-26A1-9E9ABACBA270}"/>
              </a:ext>
            </a:extLst>
          </p:cNvPr>
          <p:cNvPicPr>
            <a:picLocks noChangeAspect="1"/>
          </p:cNvPicPr>
          <p:nvPr/>
        </p:nvPicPr>
        <p:blipFill>
          <a:blip r:embed="rId3"/>
          <a:stretch>
            <a:fillRect/>
          </a:stretch>
        </p:blipFill>
        <p:spPr>
          <a:xfrm>
            <a:off x="1097957" y="1044327"/>
            <a:ext cx="8497486" cy="5877745"/>
          </a:xfrm>
          <a:prstGeom prst="rect">
            <a:avLst/>
          </a:prstGeom>
        </p:spPr>
      </p:pic>
    </p:spTree>
    <p:extLst>
      <p:ext uri="{BB962C8B-B14F-4D97-AF65-F5344CB8AC3E}">
        <p14:creationId xmlns:p14="http://schemas.microsoft.com/office/powerpoint/2010/main" val="11521115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0080E3E-8807-6A9A-6B8A-E2C36ECA64C8}"/>
              </a:ext>
            </a:extLst>
          </p:cNvPr>
          <p:cNvSpPr txBox="1"/>
          <p:nvPr/>
        </p:nvSpPr>
        <p:spPr>
          <a:xfrm>
            <a:off x="254489" y="1980431"/>
            <a:ext cx="9903924" cy="3293209"/>
          </a:xfrm>
          <a:prstGeom prst="rect">
            <a:avLst/>
          </a:prstGeom>
          <a:noFill/>
        </p:spPr>
        <p:txBody>
          <a:bodyPr wrap="square" rtlCol="0">
            <a:spAutoFit/>
          </a:bodyPr>
          <a:lstStyle/>
          <a:p>
            <a:pPr marL="457200" indent="-457200">
              <a:buFont typeface="Arial" panose="020B0604020202020204" pitchFamily="34" charset="0"/>
              <a:buChar char="•"/>
            </a:pPr>
            <a:r>
              <a:rPr lang="en-GB" sz="2600" dirty="0"/>
              <a:t>Cornwall’s 0-15 population has been stable for the last 10 years</a:t>
            </a:r>
          </a:p>
          <a:p>
            <a:endParaRPr lang="en-GB" sz="2600" dirty="0"/>
          </a:p>
          <a:p>
            <a:pPr marL="457200" indent="-457200">
              <a:buFont typeface="Arial" panose="020B0604020202020204" pitchFamily="34" charset="0"/>
              <a:buChar char="•"/>
            </a:pPr>
            <a:r>
              <a:rPr lang="en-GB" sz="2600" dirty="0"/>
              <a:t>Net inward migration amongst 0-15 year olds has been over 1,000 since 2016/17</a:t>
            </a:r>
          </a:p>
          <a:p>
            <a:endParaRPr lang="en-GB" sz="2600" dirty="0"/>
          </a:p>
          <a:p>
            <a:pPr marL="457200" indent="-457200">
              <a:buFont typeface="Arial" panose="020B0604020202020204" pitchFamily="34" charset="0"/>
              <a:buChar char="•"/>
            </a:pPr>
            <a:r>
              <a:rPr lang="en-GB" sz="2600" dirty="0"/>
              <a:t>Current migration levels are no longer high enough to sustain a stable 0-15 population</a:t>
            </a:r>
          </a:p>
          <a:p>
            <a:pPr marL="457200" indent="-457200">
              <a:buFont typeface="Arial" panose="020B0604020202020204" pitchFamily="34" charset="0"/>
              <a:buChar char="•"/>
            </a:pPr>
            <a:endParaRPr lang="en-GB" sz="2600" dirty="0"/>
          </a:p>
        </p:txBody>
      </p:sp>
      <p:sp>
        <p:nvSpPr>
          <p:cNvPr id="2" name="Title 3">
            <a:extLst>
              <a:ext uri="{FF2B5EF4-FFF2-40B4-BE49-F238E27FC236}">
                <a16:creationId xmlns:a16="http://schemas.microsoft.com/office/drawing/2014/main" id="{1F215081-D547-EC4E-0650-E09B4559E53C}"/>
              </a:ext>
            </a:extLst>
          </p:cNvPr>
          <p:cNvSpPr>
            <a:spLocks noGrp="1"/>
          </p:cNvSpPr>
          <p:nvPr>
            <p:ph type="title"/>
          </p:nvPr>
        </p:nvSpPr>
        <p:spPr>
          <a:xfrm>
            <a:off x="810196" y="375222"/>
            <a:ext cx="9348217" cy="813121"/>
          </a:xfrm>
        </p:spPr>
        <p:txBody>
          <a:bodyPr/>
          <a:lstStyle/>
          <a:p>
            <a:r>
              <a:rPr lang="en-GB" dirty="0"/>
              <a:t>What about migration?</a:t>
            </a:r>
          </a:p>
        </p:txBody>
      </p:sp>
    </p:spTree>
    <p:extLst>
      <p:ext uri="{BB962C8B-B14F-4D97-AF65-F5344CB8AC3E}">
        <p14:creationId xmlns:p14="http://schemas.microsoft.com/office/powerpoint/2010/main" val="3232300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957D5-3147-81BD-AF36-F74C022D5FCE}"/>
              </a:ext>
            </a:extLst>
          </p:cNvPr>
          <p:cNvSpPr>
            <a:spLocks noGrp="1"/>
          </p:cNvSpPr>
          <p:nvPr>
            <p:ph type="title"/>
          </p:nvPr>
        </p:nvSpPr>
        <p:spPr>
          <a:xfrm>
            <a:off x="810196" y="375222"/>
            <a:ext cx="9348217" cy="1389185"/>
          </a:xfrm>
        </p:spPr>
        <p:txBody>
          <a:bodyPr>
            <a:normAutofit/>
          </a:bodyPr>
          <a:lstStyle/>
          <a:p>
            <a:r>
              <a:rPr lang="en-GB" dirty="0"/>
              <a:t>Primary population/mainstream numbers:</a:t>
            </a:r>
            <a:br>
              <a:rPr lang="en-GB" dirty="0"/>
            </a:br>
            <a:r>
              <a:rPr lang="en-GB" dirty="0"/>
              <a:t>Cornwall</a:t>
            </a:r>
          </a:p>
        </p:txBody>
      </p:sp>
      <p:pic>
        <p:nvPicPr>
          <p:cNvPr id="5" name="Picture 4">
            <a:extLst>
              <a:ext uri="{FF2B5EF4-FFF2-40B4-BE49-F238E27FC236}">
                <a16:creationId xmlns:a16="http://schemas.microsoft.com/office/drawing/2014/main" id="{9C0F9D87-E215-45E1-5442-6AFC2644EE2F}"/>
              </a:ext>
            </a:extLst>
          </p:cNvPr>
          <p:cNvPicPr>
            <a:picLocks noChangeAspect="1"/>
          </p:cNvPicPr>
          <p:nvPr/>
        </p:nvPicPr>
        <p:blipFill>
          <a:blip r:embed="rId3"/>
          <a:stretch>
            <a:fillRect/>
          </a:stretch>
        </p:blipFill>
        <p:spPr>
          <a:xfrm>
            <a:off x="1195632" y="1548383"/>
            <a:ext cx="8302135" cy="5400600"/>
          </a:xfrm>
          <a:prstGeom prst="rect">
            <a:avLst/>
          </a:prstGeom>
        </p:spPr>
      </p:pic>
    </p:spTree>
    <p:extLst>
      <p:ext uri="{BB962C8B-B14F-4D97-AF65-F5344CB8AC3E}">
        <p14:creationId xmlns:p14="http://schemas.microsoft.com/office/powerpoint/2010/main" val="3084510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Information on school level forecasts</a:t>
            </a:r>
          </a:p>
        </p:txBody>
      </p:sp>
      <p:pic>
        <p:nvPicPr>
          <p:cNvPr id="5" name="Picture 4">
            <a:extLst>
              <a:ext uri="{FF2B5EF4-FFF2-40B4-BE49-F238E27FC236}">
                <a16:creationId xmlns:a16="http://schemas.microsoft.com/office/drawing/2014/main" id="{9EFAF838-2F5D-7E8F-37EA-CE5FB2E75DA0}"/>
              </a:ext>
            </a:extLst>
          </p:cNvPr>
          <p:cNvPicPr>
            <a:picLocks noChangeAspect="1"/>
          </p:cNvPicPr>
          <p:nvPr/>
        </p:nvPicPr>
        <p:blipFill>
          <a:blip r:embed="rId3"/>
          <a:stretch>
            <a:fillRect/>
          </a:stretch>
        </p:blipFill>
        <p:spPr>
          <a:xfrm>
            <a:off x="-27105" y="1188343"/>
            <a:ext cx="10693400" cy="4623731"/>
          </a:xfrm>
          <a:prstGeom prst="rect">
            <a:avLst/>
          </a:prstGeom>
        </p:spPr>
      </p:pic>
      <p:sp>
        <p:nvSpPr>
          <p:cNvPr id="2" name="TextBox 1">
            <a:extLst>
              <a:ext uri="{FF2B5EF4-FFF2-40B4-BE49-F238E27FC236}">
                <a16:creationId xmlns:a16="http://schemas.microsoft.com/office/drawing/2014/main" id="{8A9E34B9-77B0-6788-86C9-16BB957E3BEA}"/>
              </a:ext>
            </a:extLst>
          </p:cNvPr>
          <p:cNvSpPr txBox="1"/>
          <p:nvPr/>
        </p:nvSpPr>
        <p:spPr>
          <a:xfrm>
            <a:off x="810196" y="5856444"/>
            <a:ext cx="9937104" cy="523220"/>
          </a:xfrm>
          <a:prstGeom prst="rect">
            <a:avLst/>
          </a:prstGeom>
          <a:noFill/>
        </p:spPr>
        <p:txBody>
          <a:bodyPr wrap="square" rtlCol="0">
            <a:spAutoFit/>
          </a:bodyPr>
          <a:lstStyle/>
          <a:p>
            <a:pPr>
              <a:spcAft>
                <a:spcPts val="1800"/>
              </a:spcAft>
            </a:pPr>
            <a:r>
              <a:rPr lang="en-US" sz="2800" b="1" dirty="0">
                <a:solidFill>
                  <a:schemeClr val="tx1">
                    <a:lumMod val="65000"/>
                    <a:lumOff val="35000"/>
                  </a:schemeClr>
                </a:solidFill>
                <a:hlinkClick r:id="rId4"/>
              </a:rPr>
              <a:t>corestats@cornwall.gov.uk</a:t>
            </a:r>
            <a:endParaRPr lang="en-US" sz="2800" b="1" dirty="0">
              <a:solidFill>
                <a:schemeClr val="tx1">
                  <a:lumMod val="65000"/>
                  <a:lumOff val="35000"/>
                </a:schemeClr>
              </a:solidFill>
            </a:endParaRPr>
          </a:p>
        </p:txBody>
      </p:sp>
    </p:spTree>
    <p:extLst>
      <p:ext uri="{BB962C8B-B14F-4D97-AF65-F5344CB8AC3E}">
        <p14:creationId xmlns:p14="http://schemas.microsoft.com/office/powerpoint/2010/main" val="9872664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Falling rolls – impact on my school</a:t>
            </a:r>
          </a:p>
        </p:txBody>
      </p:sp>
      <p:pic>
        <p:nvPicPr>
          <p:cNvPr id="3" name="Picture 2">
            <a:extLst>
              <a:ext uri="{FF2B5EF4-FFF2-40B4-BE49-F238E27FC236}">
                <a16:creationId xmlns:a16="http://schemas.microsoft.com/office/drawing/2014/main" id="{7246D41F-F8D3-2BB1-5E74-E7DAF15EA6EE}"/>
              </a:ext>
            </a:extLst>
          </p:cNvPr>
          <p:cNvPicPr>
            <a:picLocks noChangeAspect="1"/>
          </p:cNvPicPr>
          <p:nvPr/>
        </p:nvPicPr>
        <p:blipFill>
          <a:blip r:embed="rId3"/>
          <a:stretch>
            <a:fillRect/>
          </a:stretch>
        </p:blipFill>
        <p:spPr>
          <a:xfrm>
            <a:off x="90116" y="1548217"/>
            <a:ext cx="10577790" cy="4752693"/>
          </a:xfrm>
          <a:prstGeom prst="rect">
            <a:avLst/>
          </a:prstGeom>
        </p:spPr>
      </p:pic>
      <p:sp>
        <p:nvSpPr>
          <p:cNvPr id="6" name="Rectangle 5">
            <a:extLst>
              <a:ext uri="{FF2B5EF4-FFF2-40B4-BE49-F238E27FC236}">
                <a16:creationId xmlns:a16="http://schemas.microsoft.com/office/drawing/2014/main" id="{6F5D4C28-5B6F-506B-1CE9-D88F8E2F30A3}"/>
              </a:ext>
            </a:extLst>
          </p:cNvPr>
          <p:cNvSpPr/>
          <p:nvPr/>
        </p:nvSpPr>
        <p:spPr>
          <a:xfrm>
            <a:off x="234132" y="1891170"/>
            <a:ext cx="5328592" cy="14401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825500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Falling rolls – impact on my school</a:t>
            </a:r>
          </a:p>
        </p:txBody>
      </p:sp>
      <p:pic>
        <p:nvPicPr>
          <p:cNvPr id="5" name="Picture 4">
            <a:extLst>
              <a:ext uri="{FF2B5EF4-FFF2-40B4-BE49-F238E27FC236}">
                <a16:creationId xmlns:a16="http://schemas.microsoft.com/office/drawing/2014/main" id="{95867D02-BAFA-ABB8-C6B0-6CA892CB8AD5}"/>
              </a:ext>
            </a:extLst>
          </p:cNvPr>
          <p:cNvPicPr>
            <a:picLocks noChangeAspect="1"/>
          </p:cNvPicPr>
          <p:nvPr/>
        </p:nvPicPr>
        <p:blipFill>
          <a:blip r:embed="rId3"/>
          <a:stretch>
            <a:fillRect/>
          </a:stretch>
        </p:blipFill>
        <p:spPr>
          <a:xfrm>
            <a:off x="162125" y="1118401"/>
            <a:ext cx="10000442" cy="5803136"/>
          </a:xfrm>
          <a:prstGeom prst="rect">
            <a:avLst/>
          </a:prstGeom>
        </p:spPr>
      </p:pic>
      <p:sp>
        <p:nvSpPr>
          <p:cNvPr id="6" name="Rectangle 5">
            <a:extLst>
              <a:ext uri="{FF2B5EF4-FFF2-40B4-BE49-F238E27FC236}">
                <a16:creationId xmlns:a16="http://schemas.microsoft.com/office/drawing/2014/main" id="{1BC9D5A3-F664-D1D9-BC3D-E5457ED80DD2}"/>
              </a:ext>
            </a:extLst>
          </p:cNvPr>
          <p:cNvSpPr/>
          <p:nvPr/>
        </p:nvSpPr>
        <p:spPr>
          <a:xfrm>
            <a:off x="450156" y="1661955"/>
            <a:ext cx="5112568" cy="21602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355521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FBC1B-4CFA-90D7-562E-B282F816746E}"/>
              </a:ext>
            </a:extLst>
          </p:cNvPr>
          <p:cNvSpPr>
            <a:spLocks noGrp="1"/>
          </p:cNvSpPr>
          <p:nvPr>
            <p:ph type="title"/>
          </p:nvPr>
        </p:nvSpPr>
        <p:spPr>
          <a:xfrm>
            <a:off x="810196" y="375222"/>
            <a:ext cx="9348217" cy="1317177"/>
          </a:xfrm>
        </p:spPr>
        <p:txBody>
          <a:bodyPr>
            <a:normAutofit/>
          </a:bodyPr>
          <a:lstStyle/>
          <a:p>
            <a:r>
              <a:rPr lang="en-GB" dirty="0"/>
              <a:t>Example PANs v Forecasts:</a:t>
            </a:r>
            <a:br>
              <a:rPr lang="en-GB" dirty="0"/>
            </a:br>
            <a:r>
              <a:rPr lang="en-GB" dirty="0"/>
              <a:t>Penzance TOWN Primary Planning Area</a:t>
            </a:r>
          </a:p>
        </p:txBody>
      </p:sp>
      <p:pic>
        <p:nvPicPr>
          <p:cNvPr id="7" name="Picture 6">
            <a:extLst>
              <a:ext uri="{FF2B5EF4-FFF2-40B4-BE49-F238E27FC236}">
                <a16:creationId xmlns:a16="http://schemas.microsoft.com/office/drawing/2014/main" id="{08768740-F294-DEF2-0649-206DB34A0756}"/>
              </a:ext>
            </a:extLst>
          </p:cNvPr>
          <p:cNvPicPr>
            <a:picLocks noChangeAspect="1"/>
          </p:cNvPicPr>
          <p:nvPr/>
        </p:nvPicPr>
        <p:blipFill>
          <a:blip r:embed="rId3"/>
          <a:stretch>
            <a:fillRect/>
          </a:stretch>
        </p:blipFill>
        <p:spPr>
          <a:xfrm>
            <a:off x="189303" y="1909249"/>
            <a:ext cx="10150267" cy="4391662"/>
          </a:xfrm>
          <a:prstGeom prst="rect">
            <a:avLst/>
          </a:prstGeom>
        </p:spPr>
      </p:pic>
    </p:spTree>
    <p:extLst>
      <p:ext uri="{BB962C8B-B14F-4D97-AF65-F5344CB8AC3E}">
        <p14:creationId xmlns:p14="http://schemas.microsoft.com/office/powerpoint/2010/main" val="23147838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D73F8-C0AD-7A42-A50A-F68D9713D31D}"/>
              </a:ext>
            </a:extLst>
          </p:cNvPr>
          <p:cNvSpPr>
            <a:spLocks noGrp="1"/>
          </p:cNvSpPr>
          <p:nvPr>
            <p:ph type="title"/>
          </p:nvPr>
        </p:nvSpPr>
        <p:spPr/>
        <p:txBody>
          <a:bodyPr/>
          <a:lstStyle/>
          <a:p>
            <a:r>
              <a:rPr lang="en-GB" dirty="0"/>
              <a:t>What schools can do</a:t>
            </a:r>
          </a:p>
        </p:txBody>
      </p:sp>
      <p:sp>
        <p:nvSpPr>
          <p:cNvPr id="4" name="TextBox 3">
            <a:extLst>
              <a:ext uri="{FF2B5EF4-FFF2-40B4-BE49-F238E27FC236}">
                <a16:creationId xmlns:a16="http://schemas.microsoft.com/office/drawing/2014/main" id="{9942A089-4A31-DF02-6FEC-8959EE4FCA13}"/>
              </a:ext>
            </a:extLst>
          </p:cNvPr>
          <p:cNvSpPr txBox="1"/>
          <p:nvPr/>
        </p:nvSpPr>
        <p:spPr>
          <a:xfrm>
            <a:off x="1026221" y="1533862"/>
            <a:ext cx="8424936" cy="3831818"/>
          </a:xfrm>
          <a:prstGeom prst="rect">
            <a:avLst/>
          </a:prstGeom>
          <a:noFill/>
        </p:spPr>
        <p:txBody>
          <a:bodyPr wrap="square" rtlCol="0">
            <a:spAutoFit/>
          </a:bodyPr>
          <a:lstStyle/>
          <a:p>
            <a:pPr marL="457200" indent="-457200">
              <a:spcAft>
                <a:spcPts val="1800"/>
              </a:spcAft>
              <a:buFont typeface="Arial" panose="020B0604020202020204" pitchFamily="34" charset="0"/>
              <a:buChar char="•"/>
            </a:pPr>
            <a:r>
              <a:rPr lang="en-US" sz="2800" dirty="0">
                <a:solidFill>
                  <a:schemeClr val="tx1">
                    <a:lumMod val="65000"/>
                    <a:lumOff val="35000"/>
                  </a:schemeClr>
                </a:solidFill>
              </a:rPr>
              <a:t>Don’t panic</a:t>
            </a:r>
          </a:p>
          <a:p>
            <a:pPr marL="457200" indent="-457200">
              <a:spcAft>
                <a:spcPts val="1800"/>
              </a:spcAft>
              <a:buFont typeface="Arial" panose="020B0604020202020204" pitchFamily="34" charset="0"/>
              <a:buChar char="•"/>
            </a:pPr>
            <a:r>
              <a:rPr lang="en-US" sz="2800" dirty="0">
                <a:solidFill>
                  <a:schemeClr val="tx1">
                    <a:lumMod val="65000"/>
                    <a:lumOff val="35000"/>
                  </a:schemeClr>
                </a:solidFill>
              </a:rPr>
              <a:t>Set budgets using realistic pupil numbers</a:t>
            </a:r>
          </a:p>
          <a:p>
            <a:pPr marL="457200" indent="-457200">
              <a:spcAft>
                <a:spcPts val="1800"/>
              </a:spcAft>
              <a:buFont typeface="Arial" panose="020B0604020202020204" pitchFamily="34" charset="0"/>
              <a:buChar char="•"/>
            </a:pPr>
            <a:r>
              <a:rPr lang="en-US" sz="2800" dirty="0">
                <a:solidFill>
                  <a:schemeClr val="tx1">
                    <a:lumMod val="65000"/>
                    <a:lumOff val="35000"/>
                  </a:schemeClr>
                </a:solidFill>
              </a:rPr>
              <a:t>Talk to other local schools</a:t>
            </a:r>
          </a:p>
          <a:p>
            <a:pPr marL="457200" indent="-457200">
              <a:spcAft>
                <a:spcPts val="1800"/>
              </a:spcAft>
              <a:buFont typeface="Arial" panose="020B0604020202020204" pitchFamily="34" charset="0"/>
              <a:buChar char="•"/>
            </a:pPr>
            <a:r>
              <a:rPr lang="en-US" sz="2800" dirty="0">
                <a:solidFill>
                  <a:schemeClr val="tx1">
                    <a:lumMod val="65000"/>
                    <a:lumOff val="35000"/>
                  </a:schemeClr>
                </a:solidFill>
              </a:rPr>
              <a:t>Consider PAN reductions</a:t>
            </a:r>
          </a:p>
          <a:p>
            <a:pPr marL="457200" indent="-457200">
              <a:spcAft>
                <a:spcPts val="1800"/>
              </a:spcAft>
              <a:buFont typeface="Arial" panose="020B0604020202020204" pitchFamily="34" charset="0"/>
              <a:buChar char="•"/>
            </a:pPr>
            <a:r>
              <a:rPr lang="en-US" sz="2800" dirty="0">
                <a:solidFill>
                  <a:schemeClr val="tx1">
                    <a:lumMod val="65000"/>
                    <a:lumOff val="35000"/>
                  </a:schemeClr>
                </a:solidFill>
              </a:rPr>
              <a:t>Consider class restructures</a:t>
            </a:r>
          </a:p>
          <a:p>
            <a:pPr marL="457200" indent="-457200">
              <a:spcAft>
                <a:spcPts val="1800"/>
              </a:spcAft>
              <a:buFont typeface="Arial" panose="020B0604020202020204" pitchFamily="34" charset="0"/>
              <a:buChar char="•"/>
            </a:pPr>
            <a:endParaRPr lang="en-US" sz="2800" dirty="0">
              <a:solidFill>
                <a:schemeClr val="tx1">
                  <a:lumMod val="65000"/>
                  <a:lumOff val="35000"/>
                </a:schemeClr>
              </a:solidFill>
            </a:endParaRPr>
          </a:p>
        </p:txBody>
      </p:sp>
    </p:spTree>
    <p:extLst>
      <p:ext uri="{BB962C8B-B14F-4D97-AF65-F5344CB8AC3E}">
        <p14:creationId xmlns:p14="http://schemas.microsoft.com/office/powerpoint/2010/main" val="28137672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13437-284F-535C-EB35-C7D327BA284A}"/>
              </a:ext>
            </a:extLst>
          </p:cNvPr>
          <p:cNvSpPr>
            <a:spLocks noGrp="1"/>
          </p:cNvSpPr>
          <p:nvPr>
            <p:ph type="title"/>
          </p:nvPr>
        </p:nvSpPr>
        <p:spPr/>
        <p:txBody>
          <a:bodyPr/>
          <a:lstStyle/>
          <a:p>
            <a:r>
              <a:rPr lang="en-GB" dirty="0"/>
              <a:t>How do I change my school’s PAN?</a:t>
            </a:r>
          </a:p>
        </p:txBody>
      </p:sp>
      <p:sp>
        <p:nvSpPr>
          <p:cNvPr id="3" name="TextBox 2">
            <a:extLst>
              <a:ext uri="{FF2B5EF4-FFF2-40B4-BE49-F238E27FC236}">
                <a16:creationId xmlns:a16="http://schemas.microsoft.com/office/drawing/2014/main" id="{54FFF7DD-A9EA-69FB-2A49-F42EB7590197}"/>
              </a:ext>
            </a:extLst>
          </p:cNvPr>
          <p:cNvSpPr txBox="1"/>
          <p:nvPr/>
        </p:nvSpPr>
        <p:spPr>
          <a:xfrm>
            <a:off x="394738" y="1404367"/>
            <a:ext cx="9903924" cy="5201424"/>
          </a:xfrm>
          <a:prstGeom prst="rect">
            <a:avLst/>
          </a:prstGeom>
          <a:noFill/>
        </p:spPr>
        <p:txBody>
          <a:bodyPr wrap="square" rtlCol="0">
            <a:spAutoFit/>
          </a:bodyPr>
          <a:lstStyle/>
          <a:p>
            <a:pPr marL="457200" indent="-457200">
              <a:spcAft>
                <a:spcPts val="600"/>
              </a:spcAft>
              <a:buFont typeface="Arial" panose="020B0604020202020204" pitchFamily="34" charset="0"/>
              <a:buChar char="•"/>
            </a:pPr>
            <a:r>
              <a:rPr lang="en-GB" sz="2600" dirty="0"/>
              <a:t>A school’s </a:t>
            </a:r>
            <a:r>
              <a:rPr lang="en-GB" sz="2600" b="1" dirty="0"/>
              <a:t>Admission Authority </a:t>
            </a:r>
            <a:r>
              <a:rPr lang="en-GB" sz="2600" dirty="0"/>
              <a:t>is responsible for carrying out statutory consultation to reduce the Published Admission Number (PAN) (C/VC schools = Cornwall Council, academies = academy trust, trust/VA schools = governing board).</a:t>
            </a:r>
          </a:p>
          <a:p>
            <a:pPr marL="457200" indent="-457200">
              <a:spcAft>
                <a:spcPts val="600"/>
              </a:spcAft>
              <a:buFont typeface="Arial" panose="020B0604020202020204" pitchFamily="34" charset="0"/>
              <a:buChar char="•"/>
            </a:pPr>
            <a:r>
              <a:rPr lang="en-GB" sz="2600" dirty="0"/>
              <a:t>PANs are set annually as part of a school’s wider admission arrangements.</a:t>
            </a:r>
          </a:p>
          <a:p>
            <a:pPr marL="457200" indent="-457200">
              <a:spcAft>
                <a:spcPts val="600"/>
              </a:spcAft>
              <a:buFont typeface="Arial" panose="020B0604020202020204" pitchFamily="34" charset="0"/>
              <a:buChar char="•"/>
            </a:pPr>
            <a:r>
              <a:rPr lang="en-GB" sz="2600" dirty="0"/>
              <a:t>Next opportunity to make a change: for 2027/28 arrangements which must be determined by 28 February 2026.</a:t>
            </a:r>
          </a:p>
          <a:p>
            <a:pPr marL="457200" indent="-457200">
              <a:spcAft>
                <a:spcPts val="600"/>
              </a:spcAft>
              <a:buFont typeface="Arial" panose="020B0604020202020204" pitchFamily="34" charset="0"/>
              <a:buChar char="•"/>
            </a:pPr>
            <a:r>
              <a:rPr lang="en-GB" sz="2600" dirty="0"/>
              <a:t>Consultation for at least six weeks between </a:t>
            </a:r>
            <a:r>
              <a:rPr lang="en-GB" sz="2600" b="1" dirty="0"/>
              <a:t>1 October 2025 and 31 January 2026.</a:t>
            </a:r>
          </a:p>
          <a:p>
            <a:pPr marL="457200" indent="-457200">
              <a:spcAft>
                <a:spcPts val="600"/>
              </a:spcAft>
              <a:buFont typeface="Arial" panose="020B0604020202020204" pitchFamily="34" charset="0"/>
              <a:buChar char="•"/>
            </a:pPr>
            <a:r>
              <a:rPr lang="en-GB" sz="2600" dirty="0"/>
              <a:t>Consultees are listed in the </a:t>
            </a:r>
            <a:r>
              <a:rPr lang="en-GB" sz="2600" b="1" dirty="0"/>
              <a:t>School Admissions Code </a:t>
            </a:r>
            <a:r>
              <a:rPr lang="en-GB" sz="2600" dirty="0"/>
              <a:t>– and guidance is available from the School Admissions Team.</a:t>
            </a:r>
          </a:p>
        </p:txBody>
      </p:sp>
    </p:spTree>
    <p:extLst>
      <p:ext uri="{BB962C8B-B14F-4D97-AF65-F5344CB8AC3E}">
        <p14:creationId xmlns:p14="http://schemas.microsoft.com/office/powerpoint/2010/main" val="1563840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31BE7-EC23-F954-34A6-79B218FF9D2C}"/>
              </a:ext>
            </a:extLst>
          </p:cNvPr>
          <p:cNvSpPr>
            <a:spLocks noGrp="1"/>
          </p:cNvSpPr>
          <p:nvPr>
            <p:ph type="title"/>
          </p:nvPr>
        </p:nvSpPr>
        <p:spPr/>
        <p:txBody>
          <a:bodyPr/>
          <a:lstStyle/>
          <a:p>
            <a:r>
              <a:rPr lang="en-GB" dirty="0"/>
              <a:t>PAN: things to remember</a:t>
            </a:r>
          </a:p>
        </p:txBody>
      </p:sp>
      <p:sp>
        <p:nvSpPr>
          <p:cNvPr id="3" name="TextBox 2">
            <a:extLst>
              <a:ext uri="{FF2B5EF4-FFF2-40B4-BE49-F238E27FC236}">
                <a16:creationId xmlns:a16="http://schemas.microsoft.com/office/drawing/2014/main" id="{A27009F1-4D4C-3FE8-227F-2AE79EE0BFC8}"/>
              </a:ext>
            </a:extLst>
          </p:cNvPr>
          <p:cNvSpPr txBox="1"/>
          <p:nvPr/>
        </p:nvSpPr>
        <p:spPr>
          <a:xfrm>
            <a:off x="287922" y="1199948"/>
            <a:ext cx="9903924" cy="6317114"/>
          </a:xfrm>
          <a:prstGeom prst="rect">
            <a:avLst/>
          </a:prstGeom>
          <a:noFill/>
        </p:spPr>
        <p:txBody>
          <a:bodyPr wrap="square" rtlCol="0">
            <a:spAutoFit/>
          </a:bodyPr>
          <a:lstStyle/>
          <a:p>
            <a:pPr marL="457200" indent="-457200">
              <a:buFont typeface="Arial" panose="020B0604020202020204" pitchFamily="34" charset="0"/>
              <a:buChar char="•"/>
            </a:pPr>
            <a:r>
              <a:rPr lang="en-GB" sz="2350" dirty="0"/>
              <a:t>The PAN, once set for a particular year of entry, is binding.</a:t>
            </a:r>
          </a:p>
          <a:p>
            <a:pPr marL="457200" indent="-457200">
              <a:buFont typeface="Arial" panose="020B0604020202020204" pitchFamily="34" charset="0"/>
              <a:buChar char="•"/>
            </a:pPr>
            <a:r>
              <a:rPr lang="en-GB" sz="2350" dirty="0"/>
              <a:t>The PAN only applies to the year of entry (i.e. reception in a primary school). </a:t>
            </a:r>
          </a:p>
          <a:p>
            <a:pPr marL="457200" indent="-457200">
              <a:buFont typeface="Arial" panose="020B0604020202020204" pitchFamily="34" charset="0"/>
              <a:buChar char="•"/>
            </a:pPr>
            <a:r>
              <a:rPr lang="en-GB" sz="2350" dirty="0"/>
              <a:t>The PAN applies for the whole of the year of entry, you can’t restrict numbers below the PAN.  </a:t>
            </a:r>
          </a:p>
          <a:p>
            <a:pPr marL="457200" indent="-457200">
              <a:buFont typeface="Arial" panose="020B0604020202020204" pitchFamily="34" charset="0"/>
              <a:buChar char="•"/>
            </a:pPr>
            <a:r>
              <a:rPr lang="en-GB" sz="2350" dirty="0"/>
              <a:t>You can admit over PAN if you want to.</a:t>
            </a:r>
          </a:p>
          <a:p>
            <a:pPr marL="457200" indent="-457200">
              <a:buFont typeface="Arial" panose="020B0604020202020204" pitchFamily="34" charset="0"/>
              <a:buChar char="•"/>
            </a:pPr>
            <a:r>
              <a:rPr lang="en-GB" sz="2350" dirty="0"/>
              <a:t>A suitable PAN gives you flexibility and helps you plan better.</a:t>
            </a:r>
          </a:p>
          <a:p>
            <a:pPr marL="457200" indent="-457200">
              <a:buFont typeface="Arial" panose="020B0604020202020204" pitchFamily="34" charset="0"/>
              <a:buChar char="•"/>
            </a:pPr>
            <a:r>
              <a:rPr lang="en-GB" sz="2350" dirty="0"/>
              <a:t>Other year groups have what we call an ‘Admission Number’ which is not binding.  It’s important that schools let us know the capacity for all their year groups so these can be reflected in Synergy SAM and so that we have accurate information about the number of places available.</a:t>
            </a:r>
          </a:p>
          <a:p>
            <a:pPr marL="457200" indent="-457200">
              <a:buFont typeface="Arial" panose="020B0604020202020204" pitchFamily="34" charset="0"/>
              <a:buChar char="•"/>
            </a:pPr>
            <a:r>
              <a:rPr lang="en-GB" sz="2350" dirty="0"/>
              <a:t>It’s also really important that schools regularly update their attendance counts in Synergy SAM and let us know about class organisation changes.</a:t>
            </a:r>
          </a:p>
          <a:p>
            <a:pPr marL="457200" indent="-457200">
              <a:buFont typeface="Arial" panose="020B0604020202020204" pitchFamily="34" charset="0"/>
              <a:buChar char="•"/>
            </a:pPr>
            <a:r>
              <a:rPr lang="en-GB" sz="2350" dirty="0"/>
              <a:t>Unsure about anything?  See the Admissions area in the Schools Platform or if you can’t find what you need there, email </a:t>
            </a:r>
            <a:r>
              <a:rPr lang="en-GB" sz="2350" dirty="0">
                <a:hlinkClick r:id="rId3"/>
              </a:rPr>
              <a:t>schooladmissions@cornwall.gov.uk</a:t>
            </a:r>
            <a:r>
              <a:rPr lang="en-GB" sz="2350" dirty="0"/>
              <a:t> </a:t>
            </a:r>
          </a:p>
          <a:p>
            <a:pPr marL="941431" lvl="1" indent="-457200">
              <a:buFont typeface="Arial" panose="020B0604020202020204" pitchFamily="34" charset="0"/>
              <a:buChar char="•"/>
            </a:pPr>
            <a:endParaRPr lang="en-GB" sz="2600" dirty="0"/>
          </a:p>
          <a:p>
            <a:pPr marL="941431" lvl="1" indent="-457200">
              <a:buFont typeface="Arial" panose="020B0604020202020204" pitchFamily="34" charset="0"/>
              <a:buChar char="•"/>
            </a:pPr>
            <a:endParaRPr lang="en-GB" sz="2600" dirty="0"/>
          </a:p>
        </p:txBody>
      </p:sp>
    </p:spTree>
    <p:extLst>
      <p:ext uri="{BB962C8B-B14F-4D97-AF65-F5344CB8AC3E}">
        <p14:creationId xmlns:p14="http://schemas.microsoft.com/office/powerpoint/2010/main" val="8133912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9FCF4-1CA2-2FF4-B40D-F205C85E0A11}"/>
              </a:ext>
            </a:extLst>
          </p:cNvPr>
          <p:cNvSpPr>
            <a:spLocks noGrp="1"/>
          </p:cNvSpPr>
          <p:nvPr>
            <p:ph type="title"/>
          </p:nvPr>
        </p:nvSpPr>
        <p:spPr/>
        <p:txBody>
          <a:bodyPr/>
          <a:lstStyle/>
          <a:p>
            <a:r>
              <a:rPr lang="en-GB" dirty="0"/>
              <a:t>Questions?</a:t>
            </a:r>
          </a:p>
        </p:txBody>
      </p:sp>
      <p:pic>
        <p:nvPicPr>
          <p:cNvPr id="4" name="Picture 3" descr="Question mark on green pastel background">
            <a:extLst>
              <a:ext uri="{FF2B5EF4-FFF2-40B4-BE49-F238E27FC236}">
                <a16:creationId xmlns:a16="http://schemas.microsoft.com/office/drawing/2014/main" id="{436A0C93-E47A-09DF-72F3-7E337FB5CF3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86260" y="1188343"/>
            <a:ext cx="7633131" cy="5724848"/>
          </a:xfrm>
          <a:prstGeom prst="rect">
            <a:avLst/>
          </a:prstGeom>
        </p:spPr>
      </p:pic>
    </p:spTree>
    <p:extLst>
      <p:ext uri="{BB962C8B-B14F-4D97-AF65-F5344CB8AC3E}">
        <p14:creationId xmlns:p14="http://schemas.microsoft.com/office/powerpoint/2010/main" val="32775219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4292" y="2700511"/>
            <a:ext cx="7560839" cy="1368152"/>
          </a:xfrm>
        </p:spPr>
        <p:txBody>
          <a:bodyPr/>
          <a:lstStyle/>
          <a:p>
            <a:r>
              <a:rPr lang="en-GB" dirty="0"/>
              <a:t>Thank you / </a:t>
            </a:r>
            <a:r>
              <a:rPr lang="en-GB" dirty="0" err="1"/>
              <a:t>Meur</a:t>
            </a:r>
            <a:r>
              <a:rPr lang="en-GB" dirty="0"/>
              <a:t> </a:t>
            </a:r>
            <a:r>
              <a:rPr lang="en-GB" dirty="0" err="1"/>
              <a:t>ras</a:t>
            </a:r>
            <a:endParaRPr lang="en-GB" dirty="0"/>
          </a:p>
        </p:txBody>
      </p:sp>
      <p:sp>
        <p:nvSpPr>
          <p:cNvPr id="3" name="TextBox 2"/>
          <p:cNvSpPr txBox="1"/>
          <p:nvPr/>
        </p:nvSpPr>
        <p:spPr>
          <a:xfrm>
            <a:off x="1786866" y="3802040"/>
            <a:ext cx="7350507" cy="1538883"/>
          </a:xfrm>
          <a:prstGeom prst="rect">
            <a:avLst/>
          </a:prstGeom>
          <a:noFill/>
        </p:spPr>
        <p:txBody>
          <a:bodyPr wrap="square" rtlCol="0">
            <a:spAutoFit/>
          </a:bodyPr>
          <a:lstStyle/>
          <a:p>
            <a:pPr>
              <a:spcAft>
                <a:spcPts val="1200"/>
              </a:spcAft>
            </a:pPr>
            <a:r>
              <a:rPr lang="en-US" sz="2800" dirty="0">
                <a:solidFill>
                  <a:schemeClr val="bg1"/>
                </a:solidFill>
              </a:rPr>
              <a:t>If you have any questions or comments</a:t>
            </a:r>
          </a:p>
          <a:p>
            <a:r>
              <a:rPr lang="en-US" sz="2800" b="1" dirty="0">
                <a:solidFill>
                  <a:schemeClr val="bg1"/>
                </a:solidFill>
              </a:rPr>
              <a:t>peter.batten@cornwall.gov.uk</a:t>
            </a:r>
          </a:p>
          <a:p>
            <a:r>
              <a:rPr lang="en-US" sz="2800" b="1" dirty="0">
                <a:solidFill>
                  <a:schemeClr val="bg1"/>
                </a:solidFill>
              </a:rPr>
              <a:t>sarah.lewis@cornwall.gov.uk</a:t>
            </a:r>
          </a:p>
        </p:txBody>
      </p:sp>
    </p:spTree>
    <p:extLst>
      <p:ext uri="{BB962C8B-B14F-4D97-AF65-F5344CB8AC3E}">
        <p14:creationId xmlns:p14="http://schemas.microsoft.com/office/powerpoint/2010/main" val="4106838430"/>
      </p:ext>
    </p:extLst>
  </p:cSld>
  <p:clrMapOvr>
    <a:masterClrMapping/>
  </p:clrMapOvr>
</p:sld>
</file>

<file path=ppt/theme/theme1.xml><?xml version="1.0" encoding="utf-8"?>
<a:theme xmlns:a="http://schemas.openxmlformats.org/drawingml/2006/main" name="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F320E8580CBFA4D865E2C2A54D625CB" ma:contentTypeVersion="16" ma:contentTypeDescription="Create a new document." ma:contentTypeScope="" ma:versionID="1a0afa558ba6ff78755fa619ea199da4">
  <xsd:schema xmlns:xsd="http://www.w3.org/2001/XMLSchema" xmlns:xs="http://www.w3.org/2001/XMLSchema" xmlns:p="http://schemas.microsoft.com/office/2006/metadata/properties" xmlns:ns2="b2552c56-f950-4421-8bd3-01cdb328b0ef" xmlns:ns3="caeccce5-f0d4-4842-9765-2a6e8c3b47f0" targetNamespace="http://schemas.microsoft.com/office/2006/metadata/properties" ma:root="true" ma:fieldsID="c10ae2bcc7dcc0e34bdc06df682d9369" ns2:_="" ns3:_="">
    <xsd:import namespace="b2552c56-f950-4421-8bd3-01cdb328b0ef"/>
    <xsd:import namespace="caeccce5-f0d4-4842-9765-2a6e8c3b47f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3:SharedWithUsers" minOccurs="0"/>
                <xsd:element ref="ns3:SharedWithDetail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552c56-f950-4421-8bd3-01cdb328b0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d1e769eb-3a16-4db7-8f91-4e7e089acadd"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aeccce5-f0d4-4842-9765-2a6e8c3b47f0"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5636936a-4f51-4427-80bd-b6faac35dd0d}" ma:internalName="TaxCatchAll" ma:showField="CatchAllData" ma:web="caeccce5-f0d4-4842-9765-2a6e8c3b47f0">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2552c56-f950-4421-8bd3-01cdb328b0ef">
      <Terms xmlns="http://schemas.microsoft.com/office/infopath/2007/PartnerControls"/>
    </lcf76f155ced4ddcb4097134ff3c332f>
    <TaxCatchAll xmlns="caeccce5-f0d4-4842-9765-2a6e8c3b47f0" xsi:nil="true"/>
  </documentManagement>
</p:properties>
</file>

<file path=customXml/itemProps1.xml><?xml version="1.0" encoding="utf-8"?>
<ds:datastoreItem xmlns:ds="http://schemas.openxmlformats.org/officeDocument/2006/customXml" ds:itemID="{275924A8-29DA-4739-82DF-6CEFE8D39B37}"/>
</file>

<file path=customXml/itemProps2.xml><?xml version="1.0" encoding="utf-8"?>
<ds:datastoreItem xmlns:ds="http://schemas.openxmlformats.org/officeDocument/2006/customXml" ds:itemID="{57E2C25C-DCAD-4C5B-8B58-FBC9458CFA0A}"/>
</file>

<file path=customXml/itemProps3.xml><?xml version="1.0" encoding="utf-8"?>
<ds:datastoreItem xmlns:ds="http://schemas.openxmlformats.org/officeDocument/2006/customXml" ds:itemID="{C2DF23C4-6029-44AC-BE5B-E2DEE6A8FF3D}"/>
</file>

<file path=docProps/app.xml><?xml version="1.0" encoding="utf-8"?>
<Properties xmlns="http://schemas.openxmlformats.org/officeDocument/2006/extended-properties" xmlns:vt="http://schemas.openxmlformats.org/officeDocument/2006/docPropsVTypes">
  <Template>blank</Template>
  <TotalTime>2756</TotalTime>
  <Words>2974</Words>
  <Application>Microsoft Office PowerPoint</Application>
  <PresentationFormat>Custom</PresentationFormat>
  <Paragraphs>155</Paragraphs>
  <Slides>15</Slides>
  <Notes>14</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15</vt:i4>
      </vt:variant>
    </vt:vector>
  </HeadingPairs>
  <TitlesOfParts>
    <vt:vector size="21" baseType="lpstr">
      <vt:lpstr>Arial</vt:lpstr>
      <vt:lpstr>Calibri</vt:lpstr>
      <vt:lpstr>Verdana</vt:lpstr>
      <vt:lpstr>Blank</vt:lpstr>
      <vt:lpstr>1_Custom Design</vt:lpstr>
      <vt:lpstr>2_Custom Design</vt:lpstr>
      <vt:lpstr>PowerPoint Presentation</vt:lpstr>
      <vt:lpstr>Aim of today’s session</vt:lpstr>
      <vt:lpstr>Live births in Cornwall</vt:lpstr>
      <vt:lpstr>Live birth changes not evenly spread</vt:lpstr>
      <vt:lpstr>What about migration?</vt:lpstr>
      <vt:lpstr>Primary population/mainstream numbers: Cornwall</vt:lpstr>
      <vt:lpstr>Information on school level forecasts</vt:lpstr>
      <vt:lpstr>Falling rolls – impact on my school</vt:lpstr>
      <vt:lpstr>Falling rolls – impact on my school</vt:lpstr>
      <vt:lpstr>Example PANs v Forecasts: Penzance TOWN Primary Planning Area</vt:lpstr>
      <vt:lpstr>What schools can do</vt:lpstr>
      <vt:lpstr>How do I change my school’s PAN?</vt:lpstr>
      <vt:lpstr>PAN: things to remember</vt:lpstr>
      <vt:lpstr>Questions?</vt:lpstr>
      <vt:lpstr>Thank you / Meur ras</vt:lpstr>
    </vt:vector>
  </TitlesOfParts>
  <Company>Cornwall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Taylor Dave</dc:creator>
  <cp:lastModifiedBy>Peter Batten</cp:lastModifiedBy>
  <cp:revision>66</cp:revision>
  <dcterms:created xsi:type="dcterms:W3CDTF">2018-09-21T12:49:40Z</dcterms:created>
  <dcterms:modified xsi:type="dcterms:W3CDTF">2025-11-26T11:53:50Z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5bade86-969a-4cfc-8d70-99d1f0adeaba_Enabled">
    <vt:lpwstr>true</vt:lpwstr>
  </property>
  <property fmtid="{D5CDD505-2E9C-101B-9397-08002B2CF9AE}" pid="3" name="MSIP_Label_65bade86-969a-4cfc-8d70-99d1f0adeaba_SetDate">
    <vt:lpwstr>2024-10-04T09:12:01Z</vt:lpwstr>
  </property>
  <property fmtid="{D5CDD505-2E9C-101B-9397-08002B2CF9AE}" pid="4" name="MSIP_Label_65bade86-969a-4cfc-8d70-99d1f0adeaba_Method">
    <vt:lpwstr>Privileged</vt:lpwstr>
  </property>
  <property fmtid="{D5CDD505-2E9C-101B-9397-08002B2CF9AE}" pid="5" name="MSIP_Label_65bade86-969a-4cfc-8d70-99d1f0adeaba_Name">
    <vt:lpwstr>65bade86-969a-4cfc-8d70-99d1f0adeaba</vt:lpwstr>
  </property>
  <property fmtid="{D5CDD505-2E9C-101B-9397-08002B2CF9AE}" pid="6" name="MSIP_Label_65bade86-969a-4cfc-8d70-99d1f0adeaba_SiteId">
    <vt:lpwstr>efaa16aa-d1de-4d58-ba2e-2833fdfdd29f</vt:lpwstr>
  </property>
  <property fmtid="{D5CDD505-2E9C-101B-9397-08002B2CF9AE}" pid="7" name="MSIP_Label_65bade86-969a-4cfc-8d70-99d1f0adeaba_ActionId">
    <vt:lpwstr>bf76252a-3bb0-41ca-836d-93f2b4a1dd56</vt:lpwstr>
  </property>
  <property fmtid="{D5CDD505-2E9C-101B-9397-08002B2CF9AE}" pid="8" name="MSIP_Label_65bade86-969a-4cfc-8d70-99d1f0adeaba_ContentBits">
    <vt:lpwstr>1</vt:lpwstr>
  </property>
  <property fmtid="{D5CDD505-2E9C-101B-9397-08002B2CF9AE}" pid="9" name="ClassificationContentMarkingHeaderLocations">
    <vt:lpwstr>Blank:3\1_Custom Design:3\2_Custom Design:4</vt:lpwstr>
  </property>
  <property fmtid="{D5CDD505-2E9C-101B-9397-08002B2CF9AE}" pid="10" name="ClassificationContentMarkingHeaderText">
    <vt:lpwstr>Information Classification: CONTROLLED</vt:lpwstr>
  </property>
  <property fmtid="{D5CDD505-2E9C-101B-9397-08002B2CF9AE}" pid="11" name="ContentTypeId">
    <vt:lpwstr>0x010100DF320E8580CBFA4D865E2C2A54D625CB</vt:lpwstr>
  </property>
</Properties>
</file>