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 id="2147483654" r:id="rId6"/>
    <p:sldMasterId id="2147483656" r:id="rId7"/>
    <p:sldMasterId id="2147483658" r:id="rId8"/>
  </p:sldMasterIdLst>
  <p:notesMasterIdLst>
    <p:notesMasterId r:id="rId23"/>
  </p:notesMasterIdLst>
  <p:sldIdLst>
    <p:sldId id="256" r:id="rId9"/>
    <p:sldId id="257" r:id="rId10"/>
    <p:sldId id="258" r:id="rId11"/>
    <p:sldId id="273" r:id="rId12"/>
    <p:sldId id="272" r:id="rId13"/>
    <p:sldId id="259" r:id="rId14"/>
    <p:sldId id="260" r:id="rId15"/>
    <p:sldId id="261" r:id="rId16"/>
    <p:sldId id="262" r:id="rId17"/>
    <p:sldId id="264" r:id="rId18"/>
    <p:sldId id="271" r:id="rId19"/>
    <p:sldId id="266" r:id="rId20"/>
    <p:sldId id="270" r:id="rId21"/>
    <p:sldId id="265" r:id="rId22"/>
  </p:sldIdLst>
  <p:sldSz cx="10693400" cy="7561263"/>
  <p:notesSz cx="6858000" cy="9144000"/>
  <p:defaultText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2">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000099"/>
    <a:srgbClr val="FF6600"/>
    <a:srgbClr val="0099CC"/>
    <a:srgbClr val="3399FF"/>
    <a:srgbClr val="FF3399"/>
    <a:srgbClr val="44C89C"/>
    <a:srgbClr val="FCAAF6"/>
    <a:srgbClr val="F9B418"/>
    <a:srgbClr val="0087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37" autoAdjust="0"/>
  </p:normalViewPr>
  <p:slideViewPr>
    <p:cSldViewPr>
      <p:cViewPr varScale="1">
        <p:scale>
          <a:sx n="125" d="100"/>
          <a:sy n="125" d="100"/>
        </p:scale>
        <p:origin x="2208" y="114"/>
      </p:cViewPr>
      <p:guideLst>
        <p:guide orient="horz" pos="238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notesMaster" Target="notesMasters/notesMaster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53FD59-9757-4FC2-A0F4-92CD15F3AE97}" type="datetimeFigureOut">
              <a:rPr lang="en-GB" smtClean="0"/>
              <a:t>28/01/2026</a:t>
            </a:fld>
            <a:endParaRPr lang="en-GB"/>
          </a:p>
        </p:txBody>
      </p:sp>
      <p:sp>
        <p:nvSpPr>
          <p:cNvPr id="4" name="Slide Image Placeholder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CBA6D5-0B23-4168-BD0A-E2F4B3956292}" type="slidenum">
              <a:rPr lang="en-GB" smtClean="0"/>
              <a:t>‹#›</a:t>
            </a:fld>
            <a:endParaRPr lang="en-GB"/>
          </a:p>
        </p:txBody>
      </p:sp>
    </p:spTree>
    <p:extLst>
      <p:ext uri="{BB962C8B-B14F-4D97-AF65-F5344CB8AC3E}">
        <p14:creationId xmlns:p14="http://schemas.microsoft.com/office/powerpoint/2010/main" val="553586064"/>
      </p:ext>
    </p:extLst>
  </p:cSld>
  <p:clrMap bg1="lt1" tx1="dk1" bg2="lt2" tx2="dk2" accent1="accent1" accent2="accent2" accent3="accent3" accent4="accent4" accent5="accent5" accent6="accent6" hlink="hlink" folHlink="folHlink"/>
  <p:notesStyle>
    <a:lvl1pPr marL="0" algn="l" defTabSz="968463" rtl="0" eaLnBrk="1" latinLnBrk="0" hangingPunct="1">
      <a:defRPr sz="1200" kern="1200">
        <a:solidFill>
          <a:schemeClr val="tx1"/>
        </a:solidFill>
        <a:latin typeface="+mn-lt"/>
        <a:ea typeface="+mn-ea"/>
        <a:cs typeface="+mn-cs"/>
      </a:defRPr>
    </a:lvl1pPr>
    <a:lvl2pPr marL="484231" algn="l" defTabSz="968463" rtl="0" eaLnBrk="1" latinLnBrk="0" hangingPunct="1">
      <a:defRPr sz="1200" kern="1200">
        <a:solidFill>
          <a:schemeClr val="tx1"/>
        </a:solidFill>
        <a:latin typeface="+mn-lt"/>
        <a:ea typeface="+mn-ea"/>
        <a:cs typeface="+mn-cs"/>
      </a:defRPr>
    </a:lvl2pPr>
    <a:lvl3pPr marL="968463" algn="l" defTabSz="968463" rtl="0" eaLnBrk="1" latinLnBrk="0" hangingPunct="1">
      <a:defRPr sz="1200" kern="1200">
        <a:solidFill>
          <a:schemeClr val="tx1"/>
        </a:solidFill>
        <a:latin typeface="+mn-lt"/>
        <a:ea typeface="+mn-ea"/>
        <a:cs typeface="+mn-cs"/>
      </a:defRPr>
    </a:lvl3pPr>
    <a:lvl4pPr marL="1452695" algn="l" defTabSz="968463" rtl="0" eaLnBrk="1" latinLnBrk="0" hangingPunct="1">
      <a:defRPr sz="1200" kern="1200">
        <a:solidFill>
          <a:schemeClr val="tx1"/>
        </a:solidFill>
        <a:latin typeface="+mn-lt"/>
        <a:ea typeface="+mn-ea"/>
        <a:cs typeface="+mn-cs"/>
      </a:defRPr>
    </a:lvl4pPr>
    <a:lvl5pPr marL="1936927" algn="l" defTabSz="968463" rtl="0" eaLnBrk="1" latinLnBrk="0" hangingPunct="1">
      <a:defRPr sz="1200" kern="1200">
        <a:solidFill>
          <a:schemeClr val="tx1"/>
        </a:solidFill>
        <a:latin typeface="+mn-lt"/>
        <a:ea typeface="+mn-ea"/>
        <a:cs typeface="+mn-cs"/>
      </a:defRPr>
    </a:lvl5pPr>
    <a:lvl6pPr marL="2421158" algn="l" defTabSz="968463" rtl="0" eaLnBrk="1" latinLnBrk="0" hangingPunct="1">
      <a:defRPr sz="1200" kern="1200">
        <a:solidFill>
          <a:schemeClr val="tx1"/>
        </a:solidFill>
        <a:latin typeface="+mn-lt"/>
        <a:ea typeface="+mn-ea"/>
        <a:cs typeface="+mn-cs"/>
      </a:defRPr>
    </a:lvl6pPr>
    <a:lvl7pPr marL="2905390" algn="l" defTabSz="968463" rtl="0" eaLnBrk="1" latinLnBrk="0" hangingPunct="1">
      <a:defRPr sz="1200" kern="1200">
        <a:solidFill>
          <a:schemeClr val="tx1"/>
        </a:solidFill>
        <a:latin typeface="+mn-lt"/>
        <a:ea typeface="+mn-ea"/>
        <a:cs typeface="+mn-cs"/>
      </a:defRPr>
    </a:lvl7pPr>
    <a:lvl8pPr marL="3389622" algn="l" defTabSz="968463" rtl="0" eaLnBrk="1" latinLnBrk="0" hangingPunct="1">
      <a:defRPr sz="1200" kern="1200">
        <a:solidFill>
          <a:schemeClr val="tx1"/>
        </a:solidFill>
        <a:latin typeface="+mn-lt"/>
        <a:ea typeface="+mn-ea"/>
        <a:cs typeface="+mn-cs"/>
      </a:defRPr>
    </a:lvl8pPr>
    <a:lvl9pPr marL="3873853" algn="l" defTabSz="9684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4888" y="685800"/>
            <a:ext cx="4848225" cy="3429000"/>
          </a:xfrm>
        </p:spPr>
      </p:sp>
      <p:sp>
        <p:nvSpPr>
          <p:cNvPr id="3" name="Notes Placeholder 2"/>
          <p:cNvSpPr>
            <a:spLocks noGrp="1"/>
          </p:cNvSpPr>
          <p:nvPr>
            <p:ph type="body" idx="1"/>
          </p:nvPr>
        </p:nvSpPr>
        <p:spPr/>
        <p:txBody>
          <a:bodyPr/>
          <a:lstStyle/>
          <a:p>
            <a:endParaRPr lang="en-GB">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0CBA6D5-0B23-4168-BD0A-E2F4B3956292}" type="slidenum">
              <a:rPr lang="en-GB" smtClean="0"/>
              <a:t>1</a:t>
            </a:fld>
            <a:endParaRPr lang="en-GB"/>
          </a:p>
        </p:txBody>
      </p:sp>
    </p:spTree>
    <p:extLst>
      <p:ext uri="{BB962C8B-B14F-4D97-AF65-F5344CB8AC3E}">
        <p14:creationId xmlns:p14="http://schemas.microsoft.com/office/powerpoint/2010/main" val="2746483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18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3096344"/>
          </a:xfrm>
          <a:prstGeom prst="rect">
            <a:avLst/>
          </a:prstGeom>
        </p:spPr>
        <p:txBody>
          <a:bodyPr/>
          <a:lstStyle>
            <a:lvl1pPr algn="l">
              <a:defRPr sz="5000" b="1">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558298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810196" y="375222"/>
            <a:ext cx="9348217"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spTree>
    <p:extLst>
      <p:ext uri="{BB962C8B-B14F-4D97-AF65-F5344CB8AC3E}">
        <p14:creationId xmlns:p14="http://schemas.microsoft.com/office/powerpoint/2010/main" val="278646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450156" y="1620391"/>
            <a:ext cx="9708257" cy="813121"/>
          </a:xfrm>
          <a:prstGeom prst="rect">
            <a:avLst/>
          </a:prstGeom>
        </p:spPr>
        <p:txBody>
          <a:bodyPr vert="horz" lIns="91440" tIns="45720" rIns="91440" bIns="45720" rtlCol="0" anchor="ctr">
            <a:normAutofit/>
          </a:bodyPr>
          <a:lstStyle/>
          <a:p>
            <a:r>
              <a:rPr lang="en-US" dirty="0"/>
              <a:t>Click to edit Master title style</a:t>
            </a:r>
            <a:endParaRPr lang="en-GB" dirty="0"/>
          </a:p>
        </p:txBody>
      </p:sp>
    </p:spTree>
    <p:extLst>
      <p:ext uri="{BB962C8B-B14F-4D97-AF65-F5344CB8AC3E}">
        <p14:creationId xmlns:p14="http://schemas.microsoft.com/office/powerpoint/2010/main" val="1589278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2005" y="2348893"/>
            <a:ext cx="9089390" cy="1620771"/>
          </a:xfrm>
        </p:spPr>
        <p:txBody>
          <a:bodyPr/>
          <a:lstStyle/>
          <a:p>
            <a:r>
              <a:rPr lang="en-US"/>
              <a:t>Click to edit Master title style</a:t>
            </a:r>
          </a:p>
        </p:txBody>
      </p:sp>
      <p:sp>
        <p:nvSpPr>
          <p:cNvPr id="3" name="Subtitl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04063" indent="0" algn="ctr">
              <a:buNone/>
              <a:defRPr>
                <a:solidFill>
                  <a:schemeClr val="tx1">
                    <a:tint val="75000"/>
                  </a:schemeClr>
                </a:solidFill>
              </a:defRPr>
            </a:lvl2pPr>
            <a:lvl3pPr marL="1008126" indent="0" algn="ctr">
              <a:buNone/>
              <a:defRPr>
                <a:solidFill>
                  <a:schemeClr val="tx1">
                    <a:tint val="75000"/>
                  </a:schemeClr>
                </a:solidFill>
              </a:defRPr>
            </a:lvl3pPr>
            <a:lvl4pPr marL="1512189" indent="0" algn="ctr">
              <a:buNone/>
              <a:defRPr>
                <a:solidFill>
                  <a:schemeClr val="tx1">
                    <a:tint val="75000"/>
                  </a:schemeClr>
                </a:solidFill>
              </a:defRPr>
            </a:lvl4pPr>
            <a:lvl5pPr marL="2016252" indent="0" algn="ctr">
              <a:buNone/>
              <a:defRPr>
                <a:solidFill>
                  <a:schemeClr val="tx1">
                    <a:tint val="75000"/>
                  </a:schemeClr>
                </a:solidFill>
              </a:defRPr>
            </a:lvl5pPr>
            <a:lvl6pPr marL="2520315" indent="0" algn="ctr">
              <a:buNone/>
              <a:defRPr>
                <a:solidFill>
                  <a:schemeClr val="tx1">
                    <a:tint val="75000"/>
                  </a:schemeClr>
                </a:solidFill>
              </a:defRPr>
            </a:lvl6pPr>
            <a:lvl7pPr marL="3024378" indent="0" algn="ctr">
              <a:buNone/>
              <a:defRPr>
                <a:solidFill>
                  <a:schemeClr val="tx1">
                    <a:tint val="75000"/>
                  </a:schemeClr>
                </a:solidFill>
              </a:defRPr>
            </a:lvl7pPr>
            <a:lvl8pPr marL="3528441" indent="0" algn="ctr">
              <a:buNone/>
              <a:defRPr>
                <a:solidFill>
                  <a:schemeClr val="tx1">
                    <a:tint val="75000"/>
                  </a:schemeClr>
                </a:solidFill>
              </a:defRPr>
            </a:lvl8pPr>
            <a:lvl9pPr marL="403250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44521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1736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4705" y="4858812"/>
            <a:ext cx="9089390" cy="1501751"/>
          </a:xfrm>
        </p:spPr>
        <p:txBody>
          <a:bodyPr anchor="t"/>
          <a:lstStyle>
            <a:lvl1pPr algn="l">
              <a:defRPr sz="4410" b="1" cap="all"/>
            </a:lvl1pPr>
          </a:lstStyle>
          <a:p>
            <a:r>
              <a:rPr lang="en-US"/>
              <a:t>Click to edit Master title style</a:t>
            </a:r>
          </a:p>
        </p:txBody>
      </p:sp>
      <p:sp>
        <p:nvSpPr>
          <p:cNvPr id="3" name="Text Placeholder 2"/>
          <p:cNvSpPr>
            <a:spLocks noGrp="1"/>
          </p:cNvSpPr>
          <p:nvPr>
            <p:ph type="body" idx="1"/>
          </p:nvPr>
        </p:nvSpPr>
        <p:spPr>
          <a:xfrm>
            <a:off x="844705" y="3204786"/>
            <a:ext cx="9089390" cy="1654026"/>
          </a:xfrm>
        </p:spPr>
        <p:txBody>
          <a:bodyPr anchor="b"/>
          <a:lstStyle>
            <a:lvl1pPr marL="0" indent="0">
              <a:buNone/>
              <a:defRPr sz="2205">
                <a:solidFill>
                  <a:schemeClr val="tx1">
                    <a:tint val="75000"/>
                  </a:schemeClr>
                </a:solidFill>
              </a:defRPr>
            </a:lvl1pPr>
            <a:lvl2pPr marL="504063" indent="0">
              <a:buNone/>
              <a:defRPr sz="1985">
                <a:solidFill>
                  <a:schemeClr val="tx1">
                    <a:tint val="75000"/>
                  </a:schemeClr>
                </a:solidFill>
              </a:defRPr>
            </a:lvl2pPr>
            <a:lvl3pPr marL="1008126" indent="0">
              <a:buNone/>
              <a:defRPr sz="1764">
                <a:solidFill>
                  <a:schemeClr val="tx1">
                    <a:tint val="75000"/>
                  </a:schemeClr>
                </a:solidFill>
              </a:defRPr>
            </a:lvl3pPr>
            <a:lvl4pPr marL="1512189" indent="0">
              <a:buNone/>
              <a:defRPr sz="1544">
                <a:solidFill>
                  <a:schemeClr val="tx1">
                    <a:tint val="75000"/>
                  </a:schemeClr>
                </a:solidFill>
              </a:defRPr>
            </a:lvl4pPr>
            <a:lvl5pPr marL="2016252" indent="0">
              <a:buNone/>
              <a:defRPr sz="1544">
                <a:solidFill>
                  <a:schemeClr val="tx1">
                    <a:tint val="75000"/>
                  </a:schemeClr>
                </a:solidFill>
              </a:defRPr>
            </a:lvl5pPr>
            <a:lvl6pPr marL="2520315" indent="0">
              <a:buNone/>
              <a:defRPr sz="1544">
                <a:solidFill>
                  <a:schemeClr val="tx1">
                    <a:tint val="75000"/>
                  </a:schemeClr>
                </a:solidFill>
              </a:defRPr>
            </a:lvl6pPr>
            <a:lvl7pPr marL="3024378" indent="0">
              <a:buNone/>
              <a:defRPr sz="1544">
                <a:solidFill>
                  <a:schemeClr val="tx1">
                    <a:tint val="75000"/>
                  </a:schemeClr>
                </a:solidFill>
              </a:defRPr>
            </a:lvl7pPr>
            <a:lvl8pPr marL="3528441" indent="0">
              <a:buNone/>
              <a:defRPr sz="1544">
                <a:solidFill>
                  <a:schemeClr val="tx1">
                    <a:tint val="75000"/>
                  </a:schemeClr>
                </a:solidFill>
              </a:defRPr>
            </a:lvl8pPr>
            <a:lvl9pPr marL="4032504" indent="0">
              <a:buNone/>
              <a:defRPr sz="154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86427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4670" y="1764295"/>
            <a:ext cx="4722918" cy="4990084"/>
          </a:xfrm>
        </p:spPr>
        <p:txBody>
          <a:bodyPr/>
          <a:lstStyle>
            <a:lvl1pPr>
              <a:defRPr sz="3087"/>
            </a:lvl1pPr>
            <a:lvl2pPr>
              <a:defRPr sz="2646"/>
            </a:lvl2pPr>
            <a:lvl3pPr>
              <a:defRPr sz="2205"/>
            </a:lvl3pPr>
            <a:lvl4pPr>
              <a:defRPr sz="1985"/>
            </a:lvl4pPr>
            <a:lvl5pPr>
              <a:defRPr sz="1985"/>
            </a:lvl5pPr>
            <a:lvl6pPr>
              <a:defRPr sz="1985"/>
            </a:lvl6pPr>
            <a:lvl7pPr>
              <a:defRPr sz="1985"/>
            </a:lvl7pPr>
            <a:lvl8pPr>
              <a:defRPr sz="1985"/>
            </a:lvl8pPr>
            <a:lvl9pPr>
              <a:defRPr sz="19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35812" y="1764295"/>
            <a:ext cx="4722918" cy="4990084"/>
          </a:xfrm>
        </p:spPr>
        <p:txBody>
          <a:bodyPr/>
          <a:lstStyle>
            <a:lvl1pPr>
              <a:defRPr sz="3087"/>
            </a:lvl1pPr>
            <a:lvl2pPr>
              <a:defRPr sz="2646"/>
            </a:lvl2pPr>
            <a:lvl3pPr>
              <a:defRPr sz="2205"/>
            </a:lvl3pPr>
            <a:lvl4pPr>
              <a:defRPr sz="1985"/>
            </a:lvl4pPr>
            <a:lvl5pPr>
              <a:defRPr sz="1985"/>
            </a:lvl5pPr>
            <a:lvl6pPr>
              <a:defRPr sz="1985"/>
            </a:lvl6pPr>
            <a:lvl7pPr>
              <a:defRPr sz="1985"/>
            </a:lvl7pPr>
            <a:lvl8pPr>
              <a:defRPr sz="1985"/>
            </a:lvl8pPr>
            <a:lvl9pPr>
              <a:defRPr sz="198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4335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4670" y="1692533"/>
            <a:ext cx="4724775" cy="705367"/>
          </a:xfrm>
        </p:spPr>
        <p:txBody>
          <a:bodyPr anchor="b"/>
          <a:lstStyle>
            <a:lvl1pPr marL="0" indent="0">
              <a:buNone/>
              <a:defRPr sz="2646" b="1"/>
            </a:lvl1pPr>
            <a:lvl2pPr marL="504063" indent="0">
              <a:buNone/>
              <a:defRPr sz="2205" b="1"/>
            </a:lvl2pPr>
            <a:lvl3pPr marL="1008126" indent="0">
              <a:buNone/>
              <a:defRPr sz="1985" b="1"/>
            </a:lvl3pPr>
            <a:lvl4pPr marL="1512189" indent="0">
              <a:buNone/>
              <a:defRPr sz="1764" b="1"/>
            </a:lvl4pPr>
            <a:lvl5pPr marL="2016252" indent="0">
              <a:buNone/>
              <a:defRPr sz="1764" b="1"/>
            </a:lvl5pPr>
            <a:lvl6pPr marL="2520315" indent="0">
              <a:buNone/>
              <a:defRPr sz="1764" b="1"/>
            </a:lvl6pPr>
            <a:lvl7pPr marL="3024378" indent="0">
              <a:buNone/>
              <a:defRPr sz="1764" b="1"/>
            </a:lvl7pPr>
            <a:lvl8pPr marL="3528441" indent="0">
              <a:buNone/>
              <a:defRPr sz="1764" b="1"/>
            </a:lvl8pPr>
            <a:lvl9pPr marL="4032504" indent="0">
              <a:buNone/>
              <a:defRPr sz="1764" b="1"/>
            </a:lvl9pPr>
          </a:lstStyle>
          <a:p>
            <a:pPr lvl="0"/>
            <a:r>
              <a:rPr lang="en-US"/>
              <a:t>Click to edit Master text styles</a:t>
            </a:r>
          </a:p>
        </p:txBody>
      </p:sp>
      <p:sp>
        <p:nvSpPr>
          <p:cNvPr id="4" name="Content Placeholder 3"/>
          <p:cNvSpPr>
            <a:spLocks noGrp="1"/>
          </p:cNvSpPr>
          <p:nvPr>
            <p:ph sz="half" idx="2"/>
          </p:nvPr>
        </p:nvSpPr>
        <p:spPr>
          <a:xfrm>
            <a:off x="534670" y="2397901"/>
            <a:ext cx="4724775" cy="4356478"/>
          </a:xfrm>
        </p:spPr>
        <p:txBody>
          <a:bodyPr/>
          <a:lstStyle>
            <a:lvl1pPr>
              <a:defRPr sz="2646"/>
            </a:lvl1pPr>
            <a:lvl2pPr>
              <a:defRPr sz="2205"/>
            </a:lvl2pPr>
            <a:lvl3pPr>
              <a:defRPr sz="1985"/>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32099" y="1692533"/>
            <a:ext cx="4726631" cy="705367"/>
          </a:xfrm>
        </p:spPr>
        <p:txBody>
          <a:bodyPr anchor="b"/>
          <a:lstStyle>
            <a:lvl1pPr marL="0" indent="0">
              <a:buNone/>
              <a:defRPr sz="2646" b="1"/>
            </a:lvl1pPr>
            <a:lvl2pPr marL="504063" indent="0">
              <a:buNone/>
              <a:defRPr sz="2205" b="1"/>
            </a:lvl2pPr>
            <a:lvl3pPr marL="1008126" indent="0">
              <a:buNone/>
              <a:defRPr sz="1985" b="1"/>
            </a:lvl3pPr>
            <a:lvl4pPr marL="1512189" indent="0">
              <a:buNone/>
              <a:defRPr sz="1764" b="1"/>
            </a:lvl4pPr>
            <a:lvl5pPr marL="2016252" indent="0">
              <a:buNone/>
              <a:defRPr sz="1764" b="1"/>
            </a:lvl5pPr>
            <a:lvl6pPr marL="2520315" indent="0">
              <a:buNone/>
              <a:defRPr sz="1764" b="1"/>
            </a:lvl6pPr>
            <a:lvl7pPr marL="3024378" indent="0">
              <a:buNone/>
              <a:defRPr sz="1764" b="1"/>
            </a:lvl7pPr>
            <a:lvl8pPr marL="3528441" indent="0">
              <a:buNone/>
              <a:defRPr sz="1764" b="1"/>
            </a:lvl8pPr>
            <a:lvl9pPr marL="4032504"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432099" y="2397901"/>
            <a:ext cx="4726631" cy="4356478"/>
          </a:xfrm>
        </p:spPr>
        <p:txBody>
          <a:bodyPr/>
          <a:lstStyle>
            <a:lvl1pPr>
              <a:defRPr sz="2646"/>
            </a:lvl1pPr>
            <a:lvl2pPr>
              <a:defRPr sz="2205"/>
            </a:lvl2pPr>
            <a:lvl3pPr>
              <a:defRPr sz="1985"/>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84797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9752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84340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671" y="301050"/>
            <a:ext cx="3518055" cy="1281214"/>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4180822" y="301051"/>
            <a:ext cx="5977908" cy="6453328"/>
          </a:xfrm>
        </p:spPr>
        <p:txBody>
          <a:bodyPr/>
          <a:lstStyle>
            <a:lvl1pPr>
              <a:defRPr sz="3528"/>
            </a:lvl1pPr>
            <a:lvl2pPr>
              <a:defRPr sz="3087"/>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34671" y="1582265"/>
            <a:ext cx="3518055" cy="5172114"/>
          </a:xfrm>
        </p:spPr>
        <p:txBody>
          <a:bodyPr/>
          <a:lstStyle>
            <a:lvl1pPr marL="0" indent="0">
              <a:buNone/>
              <a:defRPr sz="1544"/>
            </a:lvl1pPr>
            <a:lvl2pPr marL="504063" indent="0">
              <a:buNone/>
              <a:defRPr sz="1323"/>
            </a:lvl2pPr>
            <a:lvl3pPr marL="1008126" indent="0">
              <a:buNone/>
              <a:defRPr sz="1103"/>
            </a:lvl3pPr>
            <a:lvl4pPr marL="1512189" indent="0">
              <a:buNone/>
              <a:defRPr sz="992"/>
            </a:lvl4pPr>
            <a:lvl5pPr marL="2016252" indent="0">
              <a:buNone/>
              <a:defRPr sz="992"/>
            </a:lvl5pPr>
            <a:lvl6pPr marL="2520315" indent="0">
              <a:buNone/>
              <a:defRPr sz="992"/>
            </a:lvl6pPr>
            <a:lvl7pPr marL="3024378" indent="0">
              <a:buNone/>
              <a:defRPr sz="992"/>
            </a:lvl7pPr>
            <a:lvl8pPr marL="3528441" indent="0">
              <a:buNone/>
              <a:defRPr sz="992"/>
            </a:lvl8pPr>
            <a:lvl9pPr marL="4032504"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90019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95981" y="5292884"/>
            <a:ext cx="6416040" cy="624855"/>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2095981" y="675613"/>
            <a:ext cx="6416040" cy="4536758"/>
          </a:xfrm>
        </p:spPr>
        <p:txBody>
          <a:bodyPr/>
          <a:lstStyle>
            <a:lvl1pPr marL="0" indent="0">
              <a:buNone/>
              <a:defRPr sz="3528"/>
            </a:lvl1pPr>
            <a:lvl2pPr marL="504063" indent="0">
              <a:buNone/>
              <a:defRPr sz="3087"/>
            </a:lvl2pPr>
            <a:lvl3pPr marL="1008126" indent="0">
              <a:buNone/>
              <a:defRPr sz="2646"/>
            </a:lvl3pPr>
            <a:lvl4pPr marL="1512189" indent="0">
              <a:buNone/>
              <a:defRPr sz="2205"/>
            </a:lvl4pPr>
            <a:lvl5pPr marL="2016252" indent="0">
              <a:buNone/>
              <a:defRPr sz="2205"/>
            </a:lvl5pPr>
            <a:lvl6pPr marL="2520315" indent="0">
              <a:buNone/>
              <a:defRPr sz="2205"/>
            </a:lvl6pPr>
            <a:lvl7pPr marL="3024378" indent="0">
              <a:buNone/>
              <a:defRPr sz="2205"/>
            </a:lvl7pPr>
            <a:lvl8pPr marL="3528441" indent="0">
              <a:buNone/>
              <a:defRPr sz="2205"/>
            </a:lvl8pPr>
            <a:lvl9pPr marL="4032504" indent="0">
              <a:buNone/>
              <a:defRPr sz="2205"/>
            </a:lvl9pPr>
          </a:lstStyle>
          <a:p>
            <a:endParaRPr lang="en-US"/>
          </a:p>
        </p:txBody>
      </p:sp>
      <p:sp>
        <p:nvSpPr>
          <p:cNvPr id="4" name="Text Placeholder 3"/>
          <p:cNvSpPr>
            <a:spLocks noGrp="1"/>
          </p:cNvSpPr>
          <p:nvPr>
            <p:ph type="body" sz="half" idx="2"/>
          </p:nvPr>
        </p:nvSpPr>
        <p:spPr>
          <a:xfrm>
            <a:off x="2095981" y="5917739"/>
            <a:ext cx="6416040" cy="887398"/>
          </a:xfrm>
        </p:spPr>
        <p:txBody>
          <a:bodyPr/>
          <a:lstStyle>
            <a:lvl1pPr marL="0" indent="0">
              <a:buNone/>
              <a:defRPr sz="1544"/>
            </a:lvl1pPr>
            <a:lvl2pPr marL="504063" indent="0">
              <a:buNone/>
              <a:defRPr sz="1323"/>
            </a:lvl2pPr>
            <a:lvl3pPr marL="1008126" indent="0">
              <a:buNone/>
              <a:defRPr sz="1103"/>
            </a:lvl3pPr>
            <a:lvl4pPr marL="1512189" indent="0">
              <a:buNone/>
              <a:defRPr sz="992"/>
            </a:lvl4pPr>
            <a:lvl5pPr marL="2016252" indent="0">
              <a:buNone/>
              <a:defRPr sz="992"/>
            </a:lvl5pPr>
            <a:lvl6pPr marL="2520315" indent="0">
              <a:buNone/>
              <a:defRPr sz="992"/>
            </a:lvl6pPr>
            <a:lvl7pPr marL="3024378" indent="0">
              <a:buNone/>
              <a:defRPr sz="992"/>
            </a:lvl7pPr>
            <a:lvl8pPr marL="3528441" indent="0">
              <a:buNone/>
              <a:defRPr sz="992"/>
            </a:lvl8pPr>
            <a:lvl9pPr marL="4032504"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01553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07189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52715" y="302802"/>
            <a:ext cx="2406015" cy="645157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4670" y="302802"/>
            <a:ext cx="7039822" cy="64515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125642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5.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06041" y="3296646"/>
            <a:ext cx="4337239" cy="3939756"/>
          </a:xfrm>
          <a:prstGeom prst="rect">
            <a:avLst/>
          </a:prstGeom>
        </p:spPr>
      </p:pic>
      <p:pic>
        <p:nvPicPr>
          <p:cNvPr id="34" name="Picture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5134" y="569399"/>
            <a:ext cx="6885822" cy="1392747"/>
          </a:xfrm>
          <a:prstGeom prst="rect">
            <a:avLst/>
          </a:prstGeom>
        </p:spPr>
      </p:pic>
      <p:grpSp>
        <p:nvGrpSpPr>
          <p:cNvPr id="10" name="Group 9"/>
          <p:cNvGrpSpPr/>
          <p:nvPr userDrawn="1"/>
        </p:nvGrpSpPr>
        <p:grpSpPr>
          <a:xfrm>
            <a:off x="735932" y="6798432"/>
            <a:ext cx="3098600" cy="366575"/>
            <a:chOff x="525463" y="6951663"/>
            <a:chExt cx="2844801" cy="336550"/>
          </a:xfrm>
          <a:solidFill>
            <a:srgbClr val="0087CD"/>
          </a:solidFill>
        </p:grpSpPr>
        <p:sp>
          <p:nvSpPr>
            <p:cNvPr id="11"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 name="MSIPCMContentMarking" descr="{&quot;HashCode&quot;:-2130211288,&quot;Placement&quot;:&quot;Header&quot;,&quot;Top&quot;:0.0,&quot;Left&quot;:652.990051,&quot;SlideWidth&quot;:842,&quot;SlideHeight&quot;:595}">
            <a:extLst>
              <a:ext uri="{FF2B5EF4-FFF2-40B4-BE49-F238E27FC236}">
                <a16:creationId xmlns:a16="http://schemas.microsoft.com/office/drawing/2014/main" id="{938335AE-689B-491C-B744-2BD98166A982}"/>
              </a:ext>
            </a:extLst>
          </p:cNvPr>
          <p:cNvSpPr txBox="1"/>
          <p:nvPr userDrawn="1"/>
        </p:nvSpPr>
        <p:spPr>
          <a:xfrm>
            <a:off x="8292974" y="0"/>
            <a:ext cx="2400426"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FF8C00"/>
                </a:solidFill>
                <a:latin typeface="Calibri" panose="020F0502020204030204" pitchFamily="34" charset="0"/>
              </a:rPr>
              <a:t>Information Classification: CONTROLLED</a:t>
            </a:r>
          </a:p>
        </p:txBody>
      </p:sp>
    </p:spTree>
    <p:extLst>
      <p:ext uri="{BB962C8B-B14F-4D97-AF65-F5344CB8AC3E}">
        <p14:creationId xmlns:p14="http://schemas.microsoft.com/office/powerpoint/2010/main" val="236878491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68463" rtl="0" eaLnBrk="1" latinLnBrk="0" hangingPunct="1">
        <a:spcBef>
          <a:spcPct val="0"/>
        </a:spcBef>
        <a:buNone/>
        <a:defRPr sz="4700" kern="1200">
          <a:solidFill>
            <a:schemeClr val="tx1"/>
          </a:solidFill>
          <a:latin typeface="+mj-lt"/>
          <a:ea typeface="+mj-ea"/>
          <a:cs typeface="+mj-cs"/>
        </a:defRPr>
      </a:lvl1pPr>
    </p:titleStyle>
    <p:bodyStyle>
      <a:lvl1pPr marL="363174" indent="-363174" algn="l" defTabSz="968463"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876" indent="-302644" algn="l" defTabSz="968463"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2pPr>
      <a:lvl3pPr marL="1210579" indent="-242116" algn="l" defTabSz="968463"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3pPr>
      <a:lvl4pPr marL="1694812"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4pPr>
      <a:lvl5pPr marL="2179043"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5pPr>
      <a:lvl6pPr marL="2663274"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6pPr>
      <a:lvl7pPr marL="3147506"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7pPr>
      <a:lvl8pPr marL="3631738"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8pPr>
      <a:lvl9pPr marL="4115970" indent="-242116" algn="l" defTabSz="968463"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968463" rtl="0" eaLnBrk="1" latinLnBrk="0" hangingPunct="1">
        <a:defRPr sz="2000" kern="1200">
          <a:solidFill>
            <a:schemeClr val="tx1"/>
          </a:solidFill>
          <a:latin typeface="+mn-lt"/>
          <a:ea typeface="+mn-ea"/>
          <a:cs typeface="+mn-cs"/>
        </a:defRPr>
      </a:lvl1pPr>
      <a:lvl2pPr marL="484231" algn="l" defTabSz="968463" rtl="0" eaLnBrk="1" latinLnBrk="0" hangingPunct="1">
        <a:defRPr sz="2000" kern="1200">
          <a:solidFill>
            <a:schemeClr val="tx1"/>
          </a:solidFill>
          <a:latin typeface="+mn-lt"/>
          <a:ea typeface="+mn-ea"/>
          <a:cs typeface="+mn-cs"/>
        </a:defRPr>
      </a:lvl2pPr>
      <a:lvl3pPr marL="968463" algn="l" defTabSz="968463" rtl="0" eaLnBrk="1" latinLnBrk="0" hangingPunct="1">
        <a:defRPr sz="2000" kern="1200">
          <a:solidFill>
            <a:schemeClr val="tx1"/>
          </a:solidFill>
          <a:latin typeface="+mn-lt"/>
          <a:ea typeface="+mn-ea"/>
          <a:cs typeface="+mn-cs"/>
        </a:defRPr>
      </a:lvl3pPr>
      <a:lvl4pPr marL="1452695" algn="l" defTabSz="968463" rtl="0" eaLnBrk="1" latinLnBrk="0" hangingPunct="1">
        <a:defRPr sz="2000" kern="1200">
          <a:solidFill>
            <a:schemeClr val="tx1"/>
          </a:solidFill>
          <a:latin typeface="+mn-lt"/>
          <a:ea typeface="+mn-ea"/>
          <a:cs typeface="+mn-cs"/>
        </a:defRPr>
      </a:lvl4pPr>
      <a:lvl5pPr marL="1936927" algn="l" defTabSz="968463" rtl="0" eaLnBrk="1" latinLnBrk="0" hangingPunct="1">
        <a:defRPr sz="2000" kern="1200">
          <a:solidFill>
            <a:schemeClr val="tx1"/>
          </a:solidFill>
          <a:latin typeface="+mn-lt"/>
          <a:ea typeface="+mn-ea"/>
          <a:cs typeface="+mn-cs"/>
        </a:defRPr>
      </a:lvl5pPr>
      <a:lvl6pPr marL="2421158" algn="l" defTabSz="968463" rtl="0" eaLnBrk="1" latinLnBrk="0" hangingPunct="1">
        <a:defRPr sz="2000" kern="1200">
          <a:solidFill>
            <a:schemeClr val="tx1"/>
          </a:solidFill>
          <a:latin typeface="+mn-lt"/>
          <a:ea typeface="+mn-ea"/>
          <a:cs typeface="+mn-cs"/>
        </a:defRPr>
      </a:lvl6pPr>
      <a:lvl7pPr marL="2905390" algn="l" defTabSz="968463" rtl="0" eaLnBrk="1" latinLnBrk="0" hangingPunct="1">
        <a:defRPr sz="2000" kern="1200">
          <a:solidFill>
            <a:schemeClr val="tx1"/>
          </a:solidFill>
          <a:latin typeface="+mn-lt"/>
          <a:ea typeface="+mn-ea"/>
          <a:cs typeface="+mn-cs"/>
        </a:defRPr>
      </a:lvl7pPr>
      <a:lvl8pPr marL="3389622" algn="l" defTabSz="968463" rtl="0" eaLnBrk="1" latinLnBrk="0" hangingPunct="1">
        <a:defRPr sz="2000" kern="1200">
          <a:solidFill>
            <a:schemeClr val="tx1"/>
          </a:solidFill>
          <a:latin typeface="+mn-lt"/>
          <a:ea typeface="+mn-ea"/>
          <a:cs typeface="+mn-cs"/>
        </a:defRPr>
      </a:lvl8pPr>
      <a:lvl9pPr marL="3873853" algn="l" defTabSz="968463"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10693400" cy="7561263"/>
          </a:xfrm>
          <a:prstGeom prst="rect">
            <a:avLst/>
          </a:prstGeom>
          <a:solidFill>
            <a:srgbClr val="008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27"/>
          <p:cNvGrpSpPr/>
          <p:nvPr userDrawn="1"/>
        </p:nvGrpSpPr>
        <p:grpSpPr>
          <a:xfrm>
            <a:off x="525463" y="6951663"/>
            <a:ext cx="2844801" cy="336550"/>
            <a:chOff x="525463" y="6951663"/>
            <a:chExt cx="2844801" cy="336550"/>
          </a:xfrm>
        </p:grpSpPr>
        <p:sp>
          <p:nvSpPr>
            <p:cNvPr id="4"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5"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6"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9"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pic>
        <p:nvPicPr>
          <p:cNvPr id="29" name="Picture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43044" y="4622712"/>
            <a:ext cx="2797231" cy="2540882"/>
          </a:xfrm>
          <a:prstGeom prst="rect">
            <a:avLst/>
          </a:prstGeom>
        </p:spPr>
      </p:pic>
      <p:sp>
        <p:nvSpPr>
          <p:cNvPr id="3" name="MSIPCMContentMarking" descr="{&quot;HashCode&quot;:-2130211288,&quot;Placement&quot;:&quot;Header&quot;,&quot;Top&quot;:0.0,&quot;Left&quot;:652.990051,&quot;SlideWidth&quot;:842,&quot;SlideHeight&quot;:595}">
            <a:extLst>
              <a:ext uri="{FF2B5EF4-FFF2-40B4-BE49-F238E27FC236}">
                <a16:creationId xmlns:a16="http://schemas.microsoft.com/office/drawing/2014/main" id="{7E94259B-C7A1-4DDA-B0AF-08AC1F0EBF6E}"/>
              </a:ext>
            </a:extLst>
          </p:cNvPr>
          <p:cNvSpPr txBox="1"/>
          <p:nvPr userDrawn="1"/>
        </p:nvSpPr>
        <p:spPr>
          <a:xfrm>
            <a:off x="8292974" y="0"/>
            <a:ext cx="2400426"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FF8C00"/>
                </a:solidFill>
                <a:latin typeface="Calibri" panose="020F0502020204030204" pitchFamily="34" charset="0"/>
              </a:rPr>
              <a:t>Information Classification: CONTROLLED</a:t>
            </a:r>
          </a:p>
        </p:txBody>
      </p:sp>
    </p:spTree>
    <p:extLst>
      <p:ext uri="{BB962C8B-B14F-4D97-AF65-F5344CB8AC3E}">
        <p14:creationId xmlns:p14="http://schemas.microsoft.com/office/powerpoint/2010/main" val="3043708556"/>
      </p:ext>
    </p:extLst>
  </p:cSld>
  <p:clrMap bg1="lt1" tx1="dk1" bg2="lt2" tx2="dk2" accent1="accent1" accent2="accent2" accent3="accent3" accent4="accent4" accent5="accent5" accent6="accent6" hlink="hlink" folHlink="folHlink"/>
  <p:sldLayoutIdLst>
    <p:sldLayoutId id="214748365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9" name="Pictur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2873" y="108223"/>
            <a:ext cx="1189093" cy="1080120"/>
          </a:xfrm>
          <a:prstGeom prst="rect">
            <a:avLst/>
          </a:prstGeom>
        </p:spPr>
      </p:pic>
      <p:sp>
        <p:nvSpPr>
          <p:cNvPr id="2" name="Title Placeholder 1"/>
          <p:cNvSpPr>
            <a:spLocks noGrp="1"/>
          </p:cNvSpPr>
          <p:nvPr>
            <p:ph type="title"/>
          </p:nvPr>
        </p:nvSpPr>
        <p:spPr>
          <a:xfrm>
            <a:off x="895028" y="303214"/>
            <a:ext cx="9276208" cy="813121"/>
          </a:xfrm>
          <a:prstGeom prst="rect">
            <a:avLst/>
          </a:prstGeom>
        </p:spPr>
        <p:txBody>
          <a:bodyPr vert="horz" lIns="91440" tIns="45720" rIns="91440" bIns="45720" rtlCol="0" anchor="t" anchorCtr="0">
            <a:normAutofit/>
          </a:bodyPr>
          <a:lstStyle/>
          <a:p>
            <a:r>
              <a:rPr lang="en-US" dirty="0"/>
              <a:t>Click to edit Master title style</a:t>
            </a:r>
            <a:endParaRPr lang="en-GB" dirty="0"/>
          </a:p>
        </p:txBody>
      </p:sp>
      <p:grpSp>
        <p:nvGrpSpPr>
          <p:cNvPr id="28" name="Group 27"/>
          <p:cNvGrpSpPr/>
          <p:nvPr userDrawn="1"/>
        </p:nvGrpSpPr>
        <p:grpSpPr>
          <a:xfrm>
            <a:off x="525464" y="6969505"/>
            <a:ext cx="2693988" cy="318708"/>
            <a:chOff x="525463" y="6951663"/>
            <a:chExt cx="2844801" cy="336550"/>
          </a:xfrm>
          <a:solidFill>
            <a:srgbClr val="0087CD"/>
          </a:solidFill>
        </p:grpSpPr>
        <p:sp>
          <p:nvSpPr>
            <p:cNvPr id="5" name="Freeform 5"/>
            <p:cNvSpPr>
              <a:spLocks/>
            </p:cNvSpPr>
            <p:nvPr userDrawn="1"/>
          </p:nvSpPr>
          <p:spPr bwMode="auto">
            <a:xfrm>
              <a:off x="617538" y="7005638"/>
              <a:ext cx="130175" cy="225425"/>
            </a:xfrm>
            <a:custGeom>
              <a:avLst/>
              <a:gdLst>
                <a:gd name="T0" fmla="*/ 0 w 82"/>
                <a:gd name="T1" fmla="*/ 65 h 142"/>
                <a:gd name="T2" fmla="*/ 32 w 82"/>
                <a:gd name="T3" fmla="*/ 71 h 142"/>
                <a:gd name="T4" fmla="*/ 5 w 82"/>
                <a:gd name="T5" fmla="*/ 130 h 142"/>
                <a:gd name="T6" fmla="*/ 30 w 82"/>
                <a:gd name="T7" fmla="*/ 142 h 142"/>
                <a:gd name="T8" fmla="*/ 56 w 82"/>
                <a:gd name="T9" fmla="*/ 80 h 142"/>
                <a:gd name="T10" fmla="*/ 82 w 82"/>
                <a:gd name="T11" fmla="*/ 101 h 142"/>
                <a:gd name="T12" fmla="*/ 76 w 82"/>
                <a:gd name="T13" fmla="*/ 0 h 142"/>
                <a:gd name="T14" fmla="*/ 0 w 82"/>
                <a:gd name="T15" fmla="*/ 65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42">
                  <a:moveTo>
                    <a:pt x="0" y="65"/>
                  </a:moveTo>
                  <a:lnTo>
                    <a:pt x="32" y="71"/>
                  </a:lnTo>
                  <a:lnTo>
                    <a:pt x="5" y="130"/>
                  </a:lnTo>
                  <a:lnTo>
                    <a:pt x="30" y="142"/>
                  </a:lnTo>
                  <a:lnTo>
                    <a:pt x="56" y="80"/>
                  </a:lnTo>
                  <a:lnTo>
                    <a:pt x="82" y="101"/>
                  </a:lnTo>
                  <a:lnTo>
                    <a:pt x="76"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6" name="Freeform 6"/>
            <p:cNvSpPr>
              <a:spLocks noEditPoints="1"/>
            </p:cNvSpPr>
            <p:nvPr userDrawn="1"/>
          </p:nvSpPr>
          <p:spPr bwMode="auto">
            <a:xfrm>
              <a:off x="525463" y="6951663"/>
              <a:ext cx="328613" cy="336550"/>
            </a:xfrm>
            <a:custGeom>
              <a:avLst/>
              <a:gdLst>
                <a:gd name="T0" fmla="*/ 56 w 111"/>
                <a:gd name="T1" fmla="*/ 111 h 111"/>
                <a:gd name="T2" fmla="*/ 0 w 111"/>
                <a:gd name="T3" fmla="*/ 55 h 111"/>
                <a:gd name="T4" fmla="*/ 56 w 111"/>
                <a:gd name="T5" fmla="*/ 0 h 111"/>
                <a:gd name="T6" fmla="*/ 111 w 111"/>
                <a:gd name="T7" fmla="*/ 55 h 111"/>
                <a:gd name="T8" fmla="*/ 56 w 111"/>
                <a:gd name="T9" fmla="*/ 111 h 111"/>
                <a:gd name="T10" fmla="*/ 56 w 111"/>
                <a:gd name="T11" fmla="*/ 6 h 111"/>
                <a:gd name="T12" fmla="*/ 6 w 111"/>
                <a:gd name="T13" fmla="*/ 55 h 111"/>
                <a:gd name="T14" fmla="*/ 56 w 111"/>
                <a:gd name="T15" fmla="*/ 105 h 111"/>
                <a:gd name="T16" fmla="*/ 105 w 111"/>
                <a:gd name="T17" fmla="*/ 55 h 111"/>
                <a:gd name="T18" fmla="*/ 56 w 111"/>
                <a:gd name="T19" fmla="*/ 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56" y="111"/>
                  </a:moveTo>
                  <a:cubicBezTo>
                    <a:pt x="25" y="111"/>
                    <a:pt x="0" y="86"/>
                    <a:pt x="0" y="55"/>
                  </a:cubicBezTo>
                  <a:cubicBezTo>
                    <a:pt x="0" y="25"/>
                    <a:pt x="25" y="0"/>
                    <a:pt x="56" y="0"/>
                  </a:cubicBezTo>
                  <a:cubicBezTo>
                    <a:pt x="86" y="0"/>
                    <a:pt x="111" y="25"/>
                    <a:pt x="111" y="55"/>
                  </a:cubicBezTo>
                  <a:cubicBezTo>
                    <a:pt x="111" y="86"/>
                    <a:pt x="86" y="111"/>
                    <a:pt x="56" y="111"/>
                  </a:cubicBezTo>
                  <a:close/>
                  <a:moveTo>
                    <a:pt x="56" y="6"/>
                  </a:moveTo>
                  <a:cubicBezTo>
                    <a:pt x="28" y="6"/>
                    <a:pt x="6" y="28"/>
                    <a:pt x="6" y="55"/>
                  </a:cubicBezTo>
                  <a:cubicBezTo>
                    <a:pt x="6" y="83"/>
                    <a:pt x="28" y="105"/>
                    <a:pt x="56" y="105"/>
                  </a:cubicBezTo>
                  <a:cubicBezTo>
                    <a:pt x="83" y="105"/>
                    <a:pt x="105" y="83"/>
                    <a:pt x="105" y="55"/>
                  </a:cubicBezTo>
                  <a:cubicBezTo>
                    <a:pt x="105" y="28"/>
                    <a:pt x="83" y="6"/>
                    <a:pt x="5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 name="Freeform 7"/>
            <p:cNvSpPr>
              <a:spLocks/>
            </p:cNvSpPr>
            <p:nvPr userDrawn="1"/>
          </p:nvSpPr>
          <p:spPr bwMode="auto">
            <a:xfrm>
              <a:off x="973138"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1684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4"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9"/>
            <p:cNvSpPr>
              <a:spLocks/>
            </p:cNvSpPr>
            <p:nvPr userDrawn="1"/>
          </p:nvSpPr>
          <p:spPr bwMode="auto">
            <a:xfrm>
              <a:off x="1363663"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 name="Oval 10"/>
            <p:cNvSpPr>
              <a:spLocks noChangeArrowheads="1"/>
            </p:cNvSpPr>
            <p:nvPr userDrawn="1"/>
          </p:nvSpPr>
          <p:spPr bwMode="auto">
            <a:xfrm>
              <a:off x="1558926" y="7138988"/>
              <a:ext cx="42863"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11"/>
            <p:cNvSpPr>
              <a:spLocks/>
            </p:cNvSpPr>
            <p:nvPr userDrawn="1"/>
          </p:nvSpPr>
          <p:spPr bwMode="auto">
            <a:xfrm>
              <a:off x="1622426" y="7054851"/>
              <a:ext cx="103188" cy="133350"/>
            </a:xfrm>
            <a:custGeom>
              <a:avLst/>
              <a:gdLst>
                <a:gd name="T0" fmla="*/ 22 w 35"/>
                <a:gd name="T1" fmla="*/ 0 h 44"/>
                <a:gd name="T2" fmla="*/ 34 w 35"/>
                <a:gd name="T3" fmla="*/ 5 h 44"/>
                <a:gd name="T4" fmla="*/ 29 w 35"/>
                <a:gd name="T5" fmla="*/ 12 h 44"/>
                <a:gd name="T6" fmla="*/ 23 w 35"/>
                <a:gd name="T7" fmla="*/ 10 h 44"/>
                <a:gd name="T8" fmla="*/ 13 w 35"/>
                <a:gd name="T9" fmla="*/ 22 h 44"/>
                <a:gd name="T10" fmla="*/ 22 w 35"/>
                <a:gd name="T11" fmla="*/ 34 h 44"/>
                <a:gd name="T12" fmla="*/ 30 w 35"/>
                <a:gd name="T13" fmla="*/ 30 h 44"/>
                <a:gd name="T14" fmla="*/ 35 w 35"/>
                <a:gd name="T15" fmla="*/ 38 h 44"/>
                <a:gd name="T16" fmla="*/ 21 w 35"/>
                <a:gd name="T17" fmla="*/ 44 h 44"/>
                <a:gd name="T18" fmla="*/ 0 w 35"/>
                <a:gd name="T19" fmla="*/ 22 h 44"/>
                <a:gd name="T20" fmla="*/ 22 w 35"/>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44">
                  <a:moveTo>
                    <a:pt x="22" y="0"/>
                  </a:moveTo>
                  <a:cubicBezTo>
                    <a:pt x="27" y="0"/>
                    <a:pt x="31" y="2"/>
                    <a:pt x="34" y="5"/>
                  </a:cubicBezTo>
                  <a:cubicBezTo>
                    <a:pt x="29" y="12"/>
                    <a:pt x="29" y="12"/>
                    <a:pt x="29" y="12"/>
                  </a:cubicBezTo>
                  <a:cubicBezTo>
                    <a:pt x="26" y="11"/>
                    <a:pt x="25" y="10"/>
                    <a:pt x="23" y="10"/>
                  </a:cubicBezTo>
                  <a:cubicBezTo>
                    <a:pt x="17" y="10"/>
                    <a:pt x="13" y="14"/>
                    <a:pt x="13" y="22"/>
                  </a:cubicBezTo>
                  <a:cubicBezTo>
                    <a:pt x="13" y="29"/>
                    <a:pt x="17" y="34"/>
                    <a:pt x="22" y="34"/>
                  </a:cubicBezTo>
                  <a:cubicBezTo>
                    <a:pt x="25" y="34"/>
                    <a:pt x="28" y="32"/>
                    <a:pt x="30" y="30"/>
                  </a:cubicBezTo>
                  <a:cubicBezTo>
                    <a:pt x="35" y="38"/>
                    <a:pt x="35" y="38"/>
                    <a:pt x="35" y="38"/>
                  </a:cubicBezTo>
                  <a:cubicBezTo>
                    <a:pt x="31" y="42"/>
                    <a:pt x="25" y="44"/>
                    <a:pt x="21" y="44"/>
                  </a:cubicBezTo>
                  <a:cubicBezTo>
                    <a:pt x="9" y="44"/>
                    <a:pt x="0" y="36"/>
                    <a:pt x="0" y="22"/>
                  </a:cubicBezTo>
                  <a:cubicBezTo>
                    <a:pt x="0" y="8"/>
                    <a:pt x="10"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12"/>
            <p:cNvSpPr>
              <a:spLocks noEditPoints="1"/>
            </p:cNvSpPr>
            <p:nvPr userDrawn="1"/>
          </p:nvSpPr>
          <p:spPr bwMode="auto">
            <a:xfrm>
              <a:off x="1735138" y="7054851"/>
              <a:ext cx="120650" cy="133350"/>
            </a:xfrm>
            <a:custGeom>
              <a:avLst/>
              <a:gdLst>
                <a:gd name="T0" fmla="*/ 20 w 41"/>
                <a:gd name="T1" fmla="*/ 0 h 44"/>
                <a:gd name="T2" fmla="*/ 41 w 41"/>
                <a:gd name="T3" fmla="*/ 22 h 44"/>
                <a:gd name="T4" fmla="*/ 20 w 41"/>
                <a:gd name="T5" fmla="*/ 44 h 44"/>
                <a:gd name="T6" fmla="*/ 0 w 41"/>
                <a:gd name="T7" fmla="*/ 22 h 44"/>
                <a:gd name="T8" fmla="*/ 20 w 41"/>
                <a:gd name="T9" fmla="*/ 0 h 44"/>
                <a:gd name="T10" fmla="*/ 20 w 41"/>
                <a:gd name="T11" fmla="*/ 34 h 44"/>
                <a:gd name="T12" fmla="*/ 28 w 41"/>
                <a:gd name="T13" fmla="*/ 22 h 44"/>
                <a:gd name="T14" fmla="*/ 20 w 41"/>
                <a:gd name="T15" fmla="*/ 10 h 44"/>
                <a:gd name="T16" fmla="*/ 13 w 41"/>
                <a:gd name="T17" fmla="*/ 22 h 44"/>
                <a:gd name="T18" fmla="*/ 20 w 41"/>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4">
                  <a:moveTo>
                    <a:pt x="20" y="0"/>
                  </a:moveTo>
                  <a:cubicBezTo>
                    <a:pt x="31" y="0"/>
                    <a:pt x="41" y="8"/>
                    <a:pt x="41" y="22"/>
                  </a:cubicBezTo>
                  <a:cubicBezTo>
                    <a:pt x="41" y="36"/>
                    <a:pt x="31" y="44"/>
                    <a:pt x="20" y="44"/>
                  </a:cubicBezTo>
                  <a:cubicBezTo>
                    <a:pt x="10" y="44"/>
                    <a:pt x="0" y="36"/>
                    <a:pt x="0" y="22"/>
                  </a:cubicBezTo>
                  <a:cubicBezTo>
                    <a:pt x="0" y="8"/>
                    <a:pt x="10" y="0"/>
                    <a:pt x="20" y="0"/>
                  </a:cubicBezTo>
                  <a:close/>
                  <a:moveTo>
                    <a:pt x="20" y="34"/>
                  </a:moveTo>
                  <a:cubicBezTo>
                    <a:pt x="25" y="34"/>
                    <a:pt x="28" y="29"/>
                    <a:pt x="28" y="22"/>
                  </a:cubicBezTo>
                  <a:cubicBezTo>
                    <a:pt x="28" y="14"/>
                    <a:pt x="25" y="10"/>
                    <a:pt x="20" y="10"/>
                  </a:cubicBezTo>
                  <a:cubicBezTo>
                    <a:pt x="15" y="10"/>
                    <a:pt x="13" y="14"/>
                    <a:pt x="13" y="22"/>
                  </a:cubicBezTo>
                  <a:cubicBezTo>
                    <a:pt x="13"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13"/>
            <p:cNvSpPr>
              <a:spLocks/>
            </p:cNvSpPr>
            <p:nvPr userDrawn="1"/>
          </p:nvSpPr>
          <p:spPr bwMode="auto">
            <a:xfrm>
              <a:off x="1879601" y="7054851"/>
              <a:ext cx="82550" cy="130175"/>
            </a:xfrm>
            <a:custGeom>
              <a:avLst/>
              <a:gdLst>
                <a:gd name="T0" fmla="*/ 0 w 28"/>
                <a:gd name="T1" fmla="*/ 1 h 43"/>
                <a:gd name="T2" fmla="*/ 10 w 28"/>
                <a:gd name="T3" fmla="*/ 1 h 43"/>
                <a:gd name="T4" fmla="*/ 11 w 28"/>
                <a:gd name="T5" fmla="*/ 8 h 43"/>
                <a:gd name="T6" fmla="*/ 11 w 28"/>
                <a:gd name="T7" fmla="*/ 8 h 43"/>
                <a:gd name="T8" fmla="*/ 23 w 28"/>
                <a:gd name="T9" fmla="*/ 0 h 43"/>
                <a:gd name="T10" fmla="*/ 28 w 28"/>
                <a:gd name="T11" fmla="*/ 1 h 43"/>
                <a:gd name="T12" fmla="*/ 26 w 28"/>
                <a:gd name="T13" fmla="*/ 11 h 43"/>
                <a:gd name="T14" fmla="*/ 21 w 28"/>
                <a:gd name="T15" fmla="*/ 11 h 43"/>
                <a:gd name="T16" fmla="*/ 12 w 28"/>
                <a:gd name="T17" fmla="*/ 18 h 43"/>
                <a:gd name="T18" fmla="*/ 12 w 28"/>
                <a:gd name="T19" fmla="*/ 43 h 43"/>
                <a:gd name="T20" fmla="*/ 0 w 28"/>
                <a:gd name="T21" fmla="*/ 43 h 43"/>
                <a:gd name="T22" fmla="*/ 0 w 28"/>
                <a:gd name="T23"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43">
                  <a:moveTo>
                    <a:pt x="0" y="1"/>
                  </a:moveTo>
                  <a:cubicBezTo>
                    <a:pt x="10" y="1"/>
                    <a:pt x="10" y="1"/>
                    <a:pt x="10" y="1"/>
                  </a:cubicBezTo>
                  <a:cubicBezTo>
                    <a:pt x="11" y="8"/>
                    <a:pt x="11" y="8"/>
                    <a:pt x="11" y="8"/>
                  </a:cubicBezTo>
                  <a:cubicBezTo>
                    <a:pt x="11" y="8"/>
                    <a:pt x="11" y="8"/>
                    <a:pt x="11" y="8"/>
                  </a:cubicBezTo>
                  <a:cubicBezTo>
                    <a:pt x="14" y="3"/>
                    <a:pt x="19" y="0"/>
                    <a:pt x="23" y="0"/>
                  </a:cubicBezTo>
                  <a:cubicBezTo>
                    <a:pt x="25" y="0"/>
                    <a:pt x="27" y="0"/>
                    <a:pt x="28" y="1"/>
                  </a:cubicBezTo>
                  <a:cubicBezTo>
                    <a:pt x="26" y="11"/>
                    <a:pt x="26" y="11"/>
                    <a:pt x="26" y="11"/>
                  </a:cubicBezTo>
                  <a:cubicBezTo>
                    <a:pt x="24" y="11"/>
                    <a:pt x="23" y="11"/>
                    <a:pt x="21" y="11"/>
                  </a:cubicBezTo>
                  <a:cubicBezTo>
                    <a:pt x="18" y="11"/>
                    <a:pt x="14" y="13"/>
                    <a:pt x="12" y="18"/>
                  </a:cubicBezTo>
                  <a:cubicBezTo>
                    <a:pt x="12" y="43"/>
                    <a:pt x="12" y="43"/>
                    <a:pt x="12"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14"/>
            <p:cNvSpPr>
              <a:spLocks/>
            </p:cNvSpPr>
            <p:nvPr userDrawn="1"/>
          </p:nvSpPr>
          <p:spPr bwMode="auto">
            <a:xfrm>
              <a:off x="1978026" y="7054851"/>
              <a:ext cx="112713" cy="130175"/>
            </a:xfrm>
            <a:custGeom>
              <a:avLst/>
              <a:gdLst>
                <a:gd name="T0" fmla="*/ 0 w 38"/>
                <a:gd name="T1" fmla="*/ 1 h 43"/>
                <a:gd name="T2" fmla="*/ 10 w 38"/>
                <a:gd name="T3" fmla="*/ 1 h 43"/>
                <a:gd name="T4" fmla="*/ 11 w 38"/>
                <a:gd name="T5" fmla="*/ 6 h 43"/>
                <a:gd name="T6" fmla="*/ 12 w 38"/>
                <a:gd name="T7" fmla="*/ 6 h 43"/>
                <a:gd name="T8" fmla="*/ 25 w 38"/>
                <a:gd name="T9" fmla="*/ 0 h 43"/>
                <a:gd name="T10" fmla="*/ 38 w 38"/>
                <a:gd name="T11" fmla="*/ 17 h 43"/>
                <a:gd name="T12" fmla="*/ 38 w 38"/>
                <a:gd name="T13" fmla="*/ 43 h 43"/>
                <a:gd name="T14" fmla="*/ 26 w 38"/>
                <a:gd name="T15" fmla="*/ 43 h 43"/>
                <a:gd name="T16" fmla="*/ 26 w 38"/>
                <a:gd name="T17" fmla="*/ 18 h 43"/>
                <a:gd name="T18" fmla="*/ 20 w 38"/>
                <a:gd name="T19" fmla="*/ 10 h 43"/>
                <a:gd name="T20" fmla="*/ 13 w 38"/>
                <a:gd name="T21" fmla="*/ 14 h 43"/>
                <a:gd name="T22" fmla="*/ 13 w 38"/>
                <a:gd name="T23" fmla="*/ 43 h 43"/>
                <a:gd name="T24" fmla="*/ 0 w 38"/>
                <a:gd name="T25" fmla="*/ 43 h 43"/>
                <a:gd name="T26" fmla="*/ 0 w 38"/>
                <a:gd name="T27" fmla="*/ 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43">
                  <a:moveTo>
                    <a:pt x="0" y="1"/>
                  </a:moveTo>
                  <a:cubicBezTo>
                    <a:pt x="10" y="1"/>
                    <a:pt x="10" y="1"/>
                    <a:pt x="10" y="1"/>
                  </a:cubicBezTo>
                  <a:cubicBezTo>
                    <a:pt x="11" y="6"/>
                    <a:pt x="11" y="6"/>
                    <a:pt x="11" y="6"/>
                  </a:cubicBezTo>
                  <a:cubicBezTo>
                    <a:pt x="12" y="6"/>
                    <a:pt x="12" y="6"/>
                    <a:pt x="12" y="6"/>
                  </a:cubicBezTo>
                  <a:cubicBezTo>
                    <a:pt x="15" y="3"/>
                    <a:pt x="19" y="0"/>
                    <a:pt x="25" y="0"/>
                  </a:cubicBezTo>
                  <a:cubicBezTo>
                    <a:pt x="34" y="0"/>
                    <a:pt x="38" y="6"/>
                    <a:pt x="38" y="17"/>
                  </a:cubicBezTo>
                  <a:cubicBezTo>
                    <a:pt x="38" y="43"/>
                    <a:pt x="38" y="43"/>
                    <a:pt x="38" y="43"/>
                  </a:cubicBezTo>
                  <a:cubicBezTo>
                    <a:pt x="26" y="43"/>
                    <a:pt x="26" y="43"/>
                    <a:pt x="26" y="43"/>
                  </a:cubicBezTo>
                  <a:cubicBezTo>
                    <a:pt x="26" y="18"/>
                    <a:pt x="26" y="18"/>
                    <a:pt x="26" y="18"/>
                  </a:cubicBezTo>
                  <a:cubicBezTo>
                    <a:pt x="26" y="12"/>
                    <a:pt x="24" y="10"/>
                    <a:pt x="20" y="10"/>
                  </a:cubicBezTo>
                  <a:cubicBezTo>
                    <a:pt x="17" y="10"/>
                    <a:pt x="15" y="12"/>
                    <a:pt x="13" y="14"/>
                  </a:cubicBezTo>
                  <a:cubicBezTo>
                    <a:pt x="13" y="43"/>
                    <a:pt x="13" y="43"/>
                    <a:pt x="13" y="43"/>
                  </a:cubicBezTo>
                  <a:cubicBezTo>
                    <a:pt x="0" y="43"/>
                    <a:pt x="0" y="43"/>
                    <a:pt x="0" y="4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5"/>
            <p:cNvSpPr>
              <a:spLocks/>
            </p:cNvSpPr>
            <p:nvPr userDrawn="1"/>
          </p:nvSpPr>
          <p:spPr bwMode="auto">
            <a:xfrm>
              <a:off x="2108201" y="7058026"/>
              <a:ext cx="180975" cy="127000"/>
            </a:xfrm>
            <a:custGeom>
              <a:avLst/>
              <a:gdLst>
                <a:gd name="T0" fmla="*/ 0 w 61"/>
                <a:gd name="T1" fmla="*/ 0 h 42"/>
                <a:gd name="T2" fmla="*/ 12 w 61"/>
                <a:gd name="T3" fmla="*/ 0 h 42"/>
                <a:gd name="T4" fmla="*/ 16 w 61"/>
                <a:gd name="T5" fmla="*/ 19 h 42"/>
                <a:gd name="T6" fmla="*/ 18 w 61"/>
                <a:gd name="T7" fmla="*/ 32 h 42"/>
                <a:gd name="T8" fmla="*/ 18 w 61"/>
                <a:gd name="T9" fmla="*/ 32 h 42"/>
                <a:gd name="T10" fmla="*/ 21 w 61"/>
                <a:gd name="T11" fmla="*/ 19 h 42"/>
                <a:gd name="T12" fmla="*/ 25 w 61"/>
                <a:gd name="T13" fmla="*/ 0 h 42"/>
                <a:gd name="T14" fmla="*/ 36 w 61"/>
                <a:gd name="T15" fmla="*/ 0 h 42"/>
                <a:gd name="T16" fmla="*/ 41 w 61"/>
                <a:gd name="T17" fmla="*/ 19 h 42"/>
                <a:gd name="T18" fmla="*/ 43 w 61"/>
                <a:gd name="T19" fmla="*/ 32 h 42"/>
                <a:gd name="T20" fmla="*/ 44 w 61"/>
                <a:gd name="T21" fmla="*/ 32 h 42"/>
                <a:gd name="T22" fmla="*/ 46 w 61"/>
                <a:gd name="T23" fmla="*/ 19 h 42"/>
                <a:gd name="T24" fmla="*/ 50 w 61"/>
                <a:gd name="T25" fmla="*/ 0 h 42"/>
                <a:gd name="T26" fmla="*/ 61 w 61"/>
                <a:gd name="T27" fmla="*/ 0 h 42"/>
                <a:gd name="T28" fmla="*/ 51 w 61"/>
                <a:gd name="T29" fmla="*/ 42 h 42"/>
                <a:gd name="T30" fmla="*/ 37 w 61"/>
                <a:gd name="T31" fmla="*/ 42 h 42"/>
                <a:gd name="T32" fmla="*/ 33 w 61"/>
                <a:gd name="T33" fmla="*/ 25 h 42"/>
                <a:gd name="T34" fmla="*/ 31 w 61"/>
                <a:gd name="T35" fmla="*/ 13 h 42"/>
                <a:gd name="T36" fmla="*/ 30 w 61"/>
                <a:gd name="T37" fmla="*/ 13 h 42"/>
                <a:gd name="T38" fmla="*/ 28 w 61"/>
                <a:gd name="T39" fmla="*/ 25 h 42"/>
                <a:gd name="T40" fmla="*/ 24 w 61"/>
                <a:gd name="T41" fmla="*/ 42 h 42"/>
                <a:gd name="T42" fmla="*/ 10 w 61"/>
                <a:gd name="T43" fmla="*/ 42 h 42"/>
                <a:gd name="T44" fmla="*/ 0 w 61"/>
                <a:gd name="T4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1" h="42">
                  <a:moveTo>
                    <a:pt x="0" y="0"/>
                  </a:moveTo>
                  <a:cubicBezTo>
                    <a:pt x="12" y="0"/>
                    <a:pt x="12" y="0"/>
                    <a:pt x="12" y="0"/>
                  </a:cubicBezTo>
                  <a:cubicBezTo>
                    <a:pt x="16" y="19"/>
                    <a:pt x="16" y="19"/>
                    <a:pt x="16" y="19"/>
                  </a:cubicBezTo>
                  <a:cubicBezTo>
                    <a:pt x="17" y="23"/>
                    <a:pt x="17" y="27"/>
                    <a:pt x="18" y="32"/>
                  </a:cubicBezTo>
                  <a:cubicBezTo>
                    <a:pt x="18" y="32"/>
                    <a:pt x="18" y="32"/>
                    <a:pt x="18" y="32"/>
                  </a:cubicBezTo>
                  <a:cubicBezTo>
                    <a:pt x="19" y="27"/>
                    <a:pt x="20" y="23"/>
                    <a:pt x="21" y="19"/>
                  </a:cubicBezTo>
                  <a:cubicBezTo>
                    <a:pt x="25" y="0"/>
                    <a:pt x="25" y="0"/>
                    <a:pt x="25" y="0"/>
                  </a:cubicBezTo>
                  <a:cubicBezTo>
                    <a:pt x="36" y="0"/>
                    <a:pt x="36" y="0"/>
                    <a:pt x="36" y="0"/>
                  </a:cubicBezTo>
                  <a:cubicBezTo>
                    <a:pt x="41" y="19"/>
                    <a:pt x="41" y="19"/>
                    <a:pt x="41" y="19"/>
                  </a:cubicBezTo>
                  <a:cubicBezTo>
                    <a:pt x="42" y="23"/>
                    <a:pt x="43" y="27"/>
                    <a:pt x="43" y="32"/>
                  </a:cubicBezTo>
                  <a:cubicBezTo>
                    <a:pt x="44" y="32"/>
                    <a:pt x="44" y="32"/>
                    <a:pt x="44" y="32"/>
                  </a:cubicBezTo>
                  <a:cubicBezTo>
                    <a:pt x="45" y="27"/>
                    <a:pt x="45" y="23"/>
                    <a:pt x="46" y="19"/>
                  </a:cubicBezTo>
                  <a:cubicBezTo>
                    <a:pt x="50" y="0"/>
                    <a:pt x="50" y="0"/>
                    <a:pt x="50" y="0"/>
                  </a:cubicBezTo>
                  <a:cubicBezTo>
                    <a:pt x="61" y="0"/>
                    <a:pt x="61" y="0"/>
                    <a:pt x="61" y="0"/>
                  </a:cubicBezTo>
                  <a:cubicBezTo>
                    <a:pt x="51" y="42"/>
                    <a:pt x="51" y="42"/>
                    <a:pt x="51" y="42"/>
                  </a:cubicBezTo>
                  <a:cubicBezTo>
                    <a:pt x="37" y="42"/>
                    <a:pt x="37" y="42"/>
                    <a:pt x="37" y="42"/>
                  </a:cubicBezTo>
                  <a:cubicBezTo>
                    <a:pt x="33" y="25"/>
                    <a:pt x="33" y="25"/>
                    <a:pt x="33" y="25"/>
                  </a:cubicBezTo>
                  <a:cubicBezTo>
                    <a:pt x="32" y="21"/>
                    <a:pt x="31" y="17"/>
                    <a:pt x="31" y="13"/>
                  </a:cubicBezTo>
                  <a:cubicBezTo>
                    <a:pt x="30" y="13"/>
                    <a:pt x="30" y="13"/>
                    <a:pt x="30" y="13"/>
                  </a:cubicBezTo>
                  <a:cubicBezTo>
                    <a:pt x="29" y="17"/>
                    <a:pt x="29" y="21"/>
                    <a:pt x="28" y="25"/>
                  </a:cubicBezTo>
                  <a:cubicBezTo>
                    <a:pt x="24" y="42"/>
                    <a:pt x="24" y="42"/>
                    <a:pt x="24" y="42"/>
                  </a:cubicBezTo>
                  <a:cubicBezTo>
                    <a:pt x="10" y="42"/>
                    <a:pt x="10" y="42"/>
                    <a:pt x="10"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6"/>
            <p:cNvSpPr>
              <a:spLocks noEditPoints="1"/>
            </p:cNvSpPr>
            <p:nvPr userDrawn="1"/>
          </p:nvSpPr>
          <p:spPr bwMode="auto">
            <a:xfrm>
              <a:off x="2303463" y="7054851"/>
              <a:ext cx="106363" cy="133350"/>
            </a:xfrm>
            <a:custGeom>
              <a:avLst/>
              <a:gdLst>
                <a:gd name="T0" fmla="*/ 23 w 36"/>
                <a:gd name="T1" fmla="*/ 16 h 44"/>
                <a:gd name="T2" fmla="*/ 17 w 36"/>
                <a:gd name="T3" fmla="*/ 10 h 44"/>
                <a:gd name="T4" fmla="*/ 6 w 36"/>
                <a:gd name="T5" fmla="*/ 13 h 44"/>
                <a:gd name="T6" fmla="*/ 1 w 36"/>
                <a:gd name="T7" fmla="*/ 5 h 44"/>
                <a:gd name="T8" fmla="*/ 19 w 36"/>
                <a:gd name="T9" fmla="*/ 0 h 44"/>
                <a:gd name="T10" fmla="*/ 36 w 36"/>
                <a:gd name="T11" fmla="*/ 19 h 44"/>
                <a:gd name="T12" fmla="*/ 36 w 36"/>
                <a:gd name="T13" fmla="*/ 43 h 44"/>
                <a:gd name="T14" fmla="*/ 26 w 36"/>
                <a:gd name="T15" fmla="*/ 43 h 44"/>
                <a:gd name="T16" fmla="*/ 25 w 36"/>
                <a:gd name="T17" fmla="*/ 38 h 44"/>
                <a:gd name="T18" fmla="*/ 24 w 36"/>
                <a:gd name="T19" fmla="*/ 38 h 44"/>
                <a:gd name="T20" fmla="*/ 12 w 36"/>
                <a:gd name="T21" fmla="*/ 44 h 44"/>
                <a:gd name="T22" fmla="*/ 0 w 36"/>
                <a:gd name="T23" fmla="*/ 31 h 44"/>
                <a:gd name="T24" fmla="*/ 23 w 36"/>
                <a:gd name="T25" fmla="*/ 16 h 44"/>
                <a:gd name="T26" fmla="*/ 16 w 36"/>
                <a:gd name="T27" fmla="*/ 34 h 44"/>
                <a:gd name="T28" fmla="*/ 23 w 36"/>
                <a:gd name="T29" fmla="*/ 30 h 44"/>
                <a:gd name="T30" fmla="*/ 23 w 36"/>
                <a:gd name="T31" fmla="*/ 23 h 44"/>
                <a:gd name="T32" fmla="*/ 12 w 36"/>
                <a:gd name="T33" fmla="*/ 30 h 44"/>
                <a:gd name="T34" fmla="*/ 16 w 36"/>
                <a:gd name="T35"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44">
                  <a:moveTo>
                    <a:pt x="23" y="16"/>
                  </a:moveTo>
                  <a:cubicBezTo>
                    <a:pt x="23" y="12"/>
                    <a:pt x="21" y="10"/>
                    <a:pt x="17" y="10"/>
                  </a:cubicBezTo>
                  <a:cubicBezTo>
                    <a:pt x="13" y="10"/>
                    <a:pt x="10" y="11"/>
                    <a:pt x="6" y="13"/>
                  </a:cubicBezTo>
                  <a:cubicBezTo>
                    <a:pt x="1" y="5"/>
                    <a:pt x="1" y="5"/>
                    <a:pt x="1" y="5"/>
                  </a:cubicBezTo>
                  <a:cubicBezTo>
                    <a:pt x="7" y="2"/>
                    <a:pt x="13" y="0"/>
                    <a:pt x="19" y="0"/>
                  </a:cubicBezTo>
                  <a:cubicBezTo>
                    <a:pt x="30" y="0"/>
                    <a:pt x="36" y="6"/>
                    <a:pt x="36" y="19"/>
                  </a:cubicBezTo>
                  <a:cubicBezTo>
                    <a:pt x="36" y="43"/>
                    <a:pt x="36" y="43"/>
                    <a:pt x="36" y="43"/>
                  </a:cubicBezTo>
                  <a:cubicBezTo>
                    <a:pt x="26" y="43"/>
                    <a:pt x="26" y="43"/>
                    <a:pt x="26" y="43"/>
                  </a:cubicBezTo>
                  <a:cubicBezTo>
                    <a:pt x="25" y="38"/>
                    <a:pt x="25" y="38"/>
                    <a:pt x="25" y="38"/>
                  </a:cubicBezTo>
                  <a:cubicBezTo>
                    <a:pt x="24" y="38"/>
                    <a:pt x="24" y="38"/>
                    <a:pt x="24" y="38"/>
                  </a:cubicBezTo>
                  <a:cubicBezTo>
                    <a:pt x="21" y="41"/>
                    <a:pt x="17" y="44"/>
                    <a:pt x="12" y="44"/>
                  </a:cubicBezTo>
                  <a:cubicBezTo>
                    <a:pt x="5" y="44"/>
                    <a:pt x="0" y="38"/>
                    <a:pt x="0" y="31"/>
                  </a:cubicBezTo>
                  <a:cubicBezTo>
                    <a:pt x="0" y="22"/>
                    <a:pt x="7" y="17"/>
                    <a:pt x="23" y="16"/>
                  </a:cubicBezTo>
                  <a:close/>
                  <a:moveTo>
                    <a:pt x="16" y="34"/>
                  </a:moveTo>
                  <a:cubicBezTo>
                    <a:pt x="19" y="34"/>
                    <a:pt x="21" y="33"/>
                    <a:pt x="23" y="30"/>
                  </a:cubicBezTo>
                  <a:cubicBezTo>
                    <a:pt x="23" y="23"/>
                    <a:pt x="23" y="23"/>
                    <a:pt x="23" y="23"/>
                  </a:cubicBezTo>
                  <a:cubicBezTo>
                    <a:pt x="14" y="24"/>
                    <a:pt x="12" y="27"/>
                    <a:pt x="12" y="30"/>
                  </a:cubicBezTo>
                  <a:cubicBezTo>
                    <a:pt x="12" y="33"/>
                    <a:pt x="13" y="34"/>
                    <a:pt x="16"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7"/>
            <p:cNvSpPr>
              <a:spLocks/>
            </p:cNvSpPr>
            <p:nvPr userDrawn="1"/>
          </p:nvSpPr>
          <p:spPr bwMode="auto">
            <a:xfrm>
              <a:off x="2439988" y="7005638"/>
              <a:ext cx="50800" cy="182563"/>
            </a:xfrm>
            <a:custGeom>
              <a:avLst/>
              <a:gdLst>
                <a:gd name="T0" fmla="*/ 0 w 17"/>
                <a:gd name="T1" fmla="*/ 0 h 60"/>
                <a:gd name="T2" fmla="*/ 12 w 17"/>
                <a:gd name="T3" fmla="*/ 0 h 60"/>
                <a:gd name="T4" fmla="*/ 12 w 17"/>
                <a:gd name="T5" fmla="*/ 46 h 60"/>
                <a:gd name="T6" fmla="*/ 14 w 17"/>
                <a:gd name="T7" fmla="*/ 50 h 60"/>
                <a:gd name="T8" fmla="*/ 16 w 17"/>
                <a:gd name="T9" fmla="*/ 49 h 60"/>
                <a:gd name="T10" fmla="*/ 17 w 17"/>
                <a:gd name="T11" fmla="*/ 59 h 60"/>
                <a:gd name="T12" fmla="*/ 11 w 17"/>
                <a:gd name="T13" fmla="*/ 60 h 60"/>
                <a:gd name="T14" fmla="*/ 0 w 17"/>
                <a:gd name="T15" fmla="*/ 46 h 60"/>
                <a:gd name="T16" fmla="*/ 0 w 17"/>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0">
                  <a:moveTo>
                    <a:pt x="0" y="0"/>
                  </a:moveTo>
                  <a:cubicBezTo>
                    <a:pt x="12" y="0"/>
                    <a:pt x="12" y="0"/>
                    <a:pt x="12" y="0"/>
                  </a:cubicBezTo>
                  <a:cubicBezTo>
                    <a:pt x="12" y="46"/>
                    <a:pt x="12" y="46"/>
                    <a:pt x="12" y="46"/>
                  </a:cubicBezTo>
                  <a:cubicBezTo>
                    <a:pt x="12" y="49"/>
                    <a:pt x="13" y="50"/>
                    <a:pt x="14" y="50"/>
                  </a:cubicBezTo>
                  <a:cubicBezTo>
                    <a:pt x="15" y="50"/>
                    <a:pt x="15" y="50"/>
                    <a:pt x="16" y="49"/>
                  </a:cubicBezTo>
                  <a:cubicBezTo>
                    <a:pt x="17" y="59"/>
                    <a:pt x="17" y="59"/>
                    <a:pt x="17" y="59"/>
                  </a:cubicBezTo>
                  <a:cubicBezTo>
                    <a:pt x="16" y="59"/>
                    <a:pt x="14" y="60"/>
                    <a:pt x="11"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8"/>
            <p:cNvSpPr>
              <a:spLocks/>
            </p:cNvSpPr>
            <p:nvPr userDrawn="1"/>
          </p:nvSpPr>
          <p:spPr bwMode="auto">
            <a:xfrm>
              <a:off x="2508251" y="7005638"/>
              <a:ext cx="52388" cy="182563"/>
            </a:xfrm>
            <a:custGeom>
              <a:avLst/>
              <a:gdLst>
                <a:gd name="T0" fmla="*/ 0 w 18"/>
                <a:gd name="T1" fmla="*/ 0 h 60"/>
                <a:gd name="T2" fmla="*/ 13 w 18"/>
                <a:gd name="T3" fmla="*/ 0 h 60"/>
                <a:gd name="T4" fmla="*/ 13 w 18"/>
                <a:gd name="T5" fmla="*/ 46 h 60"/>
                <a:gd name="T6" fmla="*/ 15 w 18"/>
                <a:gd name="T7" fmla="*/ 50 h 60"/>
                <a:gd name="T8" fmla="*/ 17 w 18"/>
                <a:gd name="T9" fmla="*/ 49 h 60"/>
                <a:gd name="T10" fmla="*/ 18 w 18"/>
                <a:gd name="T11" fmla="*/ 59 h 60"/>
                <a:gd name="T12" fmla="*/ 12 w 18"/>
                <a:gd name="T13" fmla="*/ 60 h 60"/>
                <a:gd name="T14" fmla="*/ 0 w 18"/>
                <a:gd name="T15" fmla="*/ 46 h 60"/>
                <a:gd name="T16" fmla="*/ 0 w 1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60">
                  <a:moveTo>
                    <a:pt x="0" y="0"/>
                  </a:moveTo>
                  <a:cubicBezTo>
                    <a:pt x="13" y="0"/>
                    <a:pt x="13" y="0"/>
                    <a:pt x="13" y="0"/>
                  </a:cubicBezTo>
                  <a:cubicBezTo>
                    <a:pt x="13" y="46"/>
                    <a:pt x="13" y="46"/>
                    <a:pt x="13" y="46"/>
                  </a:cubicBezTo>
                  <a:cubicBezTo>
                    <a:pt x="13" y="49"/>
                    <a:pt x="14" y="50"/>
                    <a:pt x="15" y="50"/>
                  </a:cubicBezTo>
                  <a:cubicBezTo>
                    <a:pt x="16" y="50"/>
                    <a:pt x="16" y="50"/>
                    <a:pt x="17" y="49"/>
                  </a:cubicBezTo>
                  <a:cubicBezTo>
                    <a:pt x="18" y="59"/>
                    <a:pt x="18" y="59"/>
                    <a:pt x="18" y="59"/>
                  </a:cubicBezTo>
                  <a:cubicBezTo>
                    <a:pt x="17" y="59"/>
                    <a:pt x="15" y="60"/>
                    <a:pt x="12" y="60"/>
                  </a:cubicBezTo>
                  <a:cubicBezTo>
                    <a:pt x="3" y="60"/>
                    <a:pt x="0" y="54"/>
                    <a:pt x="0" y="4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Oval 19"/>
            <p:cNvSpPr>
              <a:spLocks noChangeArrowheads="1"/>
            </p:cNvSpPr>
            <p:nvPr userDrawn="1"/>
          </p:nvSpPr>
          <p:spPr bwMode="auto">
            <a:xfrm>
              <a:off x="25812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20"/>
            <p:cNvSpPr>
              <a:spLocks noEditPoints="1"/>
            </p:cNvSpPr>
            <p:nvPr userDrawn="1"/>
          </p:nvSpPr>
          <p:spPr bwMode="auto">
            <a:xfrm>
              <a:off x="2646363" y="7054851"/>
              <a:ext cx="122238" cy="180975"/>
            </a:xfrm>
            <a:custGeom>
              <a:avLst/>
              <a:gdLst>
                <a:gd name="T0" fmla="*/ 6 w 41"/>
                <a:gd name="T1" fmla="*/ 41 h 60"/>
                <a:gd name="T2" fmla="*/ 6 w 41"/>
                <a:gd name="T3" fmla="*/ 41 h 60"/>
                <a:gd name="T4" fmla="*/ 3 w 41"/>
                <a:gd name="T5" fmla="*/ 34 h 60"/>
                <a:gd name="T6" fmla="*/ 7 w 41"/>
                <a:gd name="T7" fmla="*/ 26 h 60"/>
                <a:gd name="T8" fmla="*/ 7 w 41"/>
                <a:gd name="T9" fmla="*/ 26 h 60"/>
                <a:gd name="T10" fmla="*/ 2 w 41"/>
                <a:gd name="T11" fmla="*/ 15 h 60"/>
                <a:gd name="T12" fmla="*/ 19 w 41"/>
                <a:gd name="T13" fmla="*/ 0 h 60"/>
                <a:gd name="T14" fmla="*/ 25 w 41"/>
                <a:gd name="T15" fmla="*/ 1 h 60"/>
                <a:gd name="T16" fmla="*/ 41 w 41"/>
                <a:gd name="T17" fmla="*/ 1 h 60"/>
                <a:gd name="T18" fmla="*/ 41 w 41"/>
                <a:gd name="T19" fmla="*/ 10 h 60"/>
                <a:gd name="T20" fmla="*/ 34 w 41"/>
                <a:gd name="T21" fmla="*/ 10 h 60"/>
                <a:gd name="T22" fmla="*/ 35 w 41"/>
                <a:gd name="T23" fmla="*/ 15 h 60"/>
                <a:gd name="T24" fmla="*/ 19 w 41"/>
                <a:gd name="T25" fmla="*/ 29 h 60"/>
                <a:gd name="T26" fmla="*/ 14 w 41"/>
                <a:gd name="T27" fmla="*/ 28 h 60"/>
                <a:gd name="T28" fmla="*/ 12 w 41"/>
                <a:gd name="T29" fmla="*/ 32 h 60"/>
                <a:gd name="T30" fmla="*/ 19 w 41"/>
                <a:gd name="T31" fmla="*/ 35 h 60"/>
                <a:gd name="T32" fmla="*/ 25 w 41"/>
                <a:gd name="T33" fmla="*/ 35 h 60"/>
                <a:gd name="T34" fmla="*/ 41 w 41"/>
                <a:gd name="T35" fmla="*/ 45 h 60"/>
                <a:gd name="T36" fmla="*/ 18 w 41"/>
                <a:gd name="T37" fmla="*/ 60 h 60"/>
                <a:gd name="T38" fmla="*/ 0 w 41"/>
                <a:gd name="T39" fmla="*/ 50 h 60"/>
                <a:gd name="T40" fmla="*/ 6 w 41"/>
                <a:gd name="T41" fmla="*/ 41 h 60"/>
                <a:gd name="T42" fmla="*/ 20 w 41"/>
                <a:gd name="T43" fmla="*/ 52 h 60"/>
                <a:gd name="T44" fmla="*/ 29 w 41"/>
                <a:gd name="T45" fmla="*/ 47 h 60"/>
                <a:gd name="T46" fmla="*/ 23 w 41"/>
                <a:gd name="T47" fmla="*/ 44 h 60"/>
                <a:gd name="T48" fmla="*/ 19 w 41"/>
                <a:gd name="T49" fmla="*/ 44 h 60"/>
                <a:gd name="T50" fmla="*/ 13 w 41"/>
                <a:gd name="T51" fmla="*/ 44 h 60"/>
                <a:gd name="T52" fmla="*/ 11 w 41"/>
                <a:gd name="T53" fmla="*/ 48 h 60"/>
                <a:gd name="T54" fmla="*/ 20 w 41"/>
                <a:gd name="T55" fmla="*/ 52 h 60"/>
                <a:gd name="T56" fmla="*/ 25 w 41"/>
                <a:gd name="T57" fmla="*/ 15 h 60"/>
                <a:gd name="T58" fmla="*/ 19 w 41"/>
                <a:gd name="T59" fmla="*/ 8 h 60"/>
                <a:gd name="T60" fmla="*/ 13 w 41"/>
                <a:gd name="T61" fmla="*/ 15 h 60"/>
                <a:gd name="T62" fmla="*/ 19 w 41"/>
                <a:gd name="T63" fmla="*/ 22 h 60"/>
                <a:gd name="T64" fmla="*/ 25 w 41"/>
                <a:gd name="T65" fmla="*/ 1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 h="60">
                  <a:moveTo>
                    <a:pt x="6" y="41"/>
                  </a:moveTo>
                  <a:cubicBezTo>
                    <a:pt x="6" y="41"/>
                    <a:pt x="6" y="41"/>
                    <a:pt x="6" y="41"/>
                  </a:cubicBezTo>
                  <a:cubicBezTo>
                    <a:pt x="4" y="39"/>
                    <a:pt x="3" y="37"/>
                    <a:pt x="3" y="34"/>
                  </a:cubicBezTo>
                  <a:cubicBezTo>
                    <a:pt x="3" y="31"/>
                    <a:pt x="5" y="28"/>
                    <a:pt x="7" y="26"/>
                  </a:cubicBezTo>
                  <a:cubicBezTo>
                    <a:pt x="7" y="26"/>
                    <a:pt x="7" y="26"/>
                    <a:pt x="7" y="26"/>
                  </a:cubicBezTo>
                  <a:cubicBezTo>
                    <a:pt x="4" y="24"/>
                    <a:pt x="2" y="20"/>
                    <a:pt x="2" y="15"/>
                  </a:cubicBezTo>
                  <a:cubicBezTo>
                    <a:pt x="2" y="5"/>
                    <a:pt x="10" y="0"/>
                    <a:pt x="19" y="0"/>
                  </a:cubicBezTo>
                  <a:cubicBezTo>
                    <a:pt x="21" y="0"/>
                    <a:pt x="23" y="0"/>
                    <a:pt x="25" y="1"/>
                  </a:cubicBezTo>
                  <a:cubicBezTo>
                    <a:pt x="41" y="1"/>
                    <a:pt x="41" y="1"/>
                    <a:pt x="41" y="1"/>
                  </a:cubicBezTo>
                  <a:cubicBezTo>
                    <a:pt x="41" y="10"/>
                    <a:pt x="41" y="10"/>
                    <a:pt x="41" y="10"/>
                  </a:cubicBezTo>
                  <a:cubicBezTo>
                    <a:pt x="34" y="10"/>
                    <a:pt x="34" y="10"/>
                    <a:pt x="34" y="10"/>
                  </a:cubicBezTo>
                  <a:cubicBezTo>
                    <a:pt x="35" y="11"/>
                    <a:pt x="35" y="13"/>
                    <a:pt x="35" y="15"/>
                  </a:cubicBezTo>
                  <a:cubicBezTo>
                    <a:pt x="35" y="25"/>
                    <a:pt x="28" y="29"/>
                    <a:pt x="19" y="29"/>
                  </a:cubicBezTo>
                  <a:cubicBezTo>
                    <a:pt x="17" y="29"/>
                    <a:pt x="16" y="29"/>
                    <a:pt x="14" y="28"/>
                  </a:cubicBezTo>
                  <a:cubicBezTo>
                    <a:pt x="13" y="29"/>
                    <a:pt x="12" y="30"/>
                    <a:pt x="12" y="32"/>
                  </a:cubicBezTo>
                  <a:cubicBezTo>
                    <a:pt x="12" y="34"/>
                    <a:pt x="14" y="35"/>
                    <a:pt x="19" y="35"/>
                  </a:cubicBezTo>
                  <a:cubicBezTo>
                    <a:pt x="25" y="35"/>
                    <a:pt x="25" y="35"/>
                    <a:pt x="25" y="35"/>
                  </a:cubicBezTo>
                  <a:cubicBezTo>
                    <a:pt x="36" y="35"/>
                    <a:pt x="41" y="38"/>
                    <a:pt x="41" y="45"/>
                  </a:cubicBezTo>
                  <a:cubicBezTo>
                    <a:pt x="41" y="54"/>
                    <a:pt x="32" y="60"/>
                    <a:pt x="18" y="60"/>
                  </a:cubicBezTo>
                  <a:cubicBezTo>
                    <a:pt x="8" y="60"/>
                    <a:pt x="0" y="57"/>
                    <a:pt x="0" y="50"/>
                  </a:cubicBezTo>
                  <a:cubicBezTo>
                    <a:pt x="0" y="46"/>
                    <a:pt x="3" y="43"/>
                    <a:pt x="6" y="41"/>
                  </a:cubicBezTo>
                  <a:close/>
                  <a:moveTo>
                    <a:pt x="20" y="52"/>
                  </a:moveTo>
                  <a:cubicBezTo>
                    <a:pt x="25" y="52"/>
                    <a:pt x="29" y="50"/>
                    <a:pt x="29" y="47"/>
                  </a:cubicBezTo>
                  <a:cubicBezTo>
                    <a:pt x="29" y="45"/>
                    <a:pt x="27" y="44"/>
                    <a:pt x="23" y="44"/>
                  </a:cubicBezTo>
                  <a:cubicBezTo>
                    <a:pt x="19" y="44"/>
                    <a:pt x="19" y="44"/>
                    <a:pt x="19" y="44"/>
                  </a:cubicBezTo>
                  <a:cubicBezTo>
                    <a:pt x="16" y="44"/>
                    <a:pt x="14" y="44"/>
                    <a:pt x="13" y="44"/>
                  </a:cubicBezTo>
                  <a:cubicBezTo>
                    <a:pt x="11" y="45"/>
                    <a:pt x="11" y="46"/>
                    <a:pt x="11" y="48"/>
                  </a:cubicBezTo>
                  <a:cubicBezTo>
                    <a:pt x="11" y="51"/>
                    <a:pt x="14" y="52"/>
                    <a:pt x="20" y="52"/>
                  </a:cubicBezTo>
                  <a:close/>
                  <a:moveTo>
                    <a:pt x="25" y="15"/>
                  </a:moveTo>
                  <a:cubicBezTo>
                    <a:pt x="25" y="11"/>
                    <a:pt x="22" y="8"/>
                    <a:pt x="19" y="8"/>
                  </a:cubicBezTo>
                  <a:cubicBezTo>
                    <a:pt x="16" y="8"/>
                    <a:pt x="13" y="10"/>
                    <a:pt x="13" y="15"/>
                  </a:cubicBezTo>
                  <a:cubicBezTo>
                    <a:pt x="13" y="19"/>
                    <a:pt x="16" y="22"/>
                    <a:pt x="19" y="22"/>
                  </a:cubicBezTo>
                  <a:cubicBezTo>
                    <a:pt x="22" y="22"/>
                    <a:pt x="25" y="19"/>
                    <a:pt x="25"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21"/>
            <p:cNvSpPr>
              <a:spLocks noEditPoints="1"/>
            </p:cNvSpPr>
            <p:nvPr userDrawn="1"/>
          </p:nvSpPr>
          <p:spPr bwMode="auto">
            <a:xfrm>
              <a:off x="2779713" y="7054851"/>
              <a:ext cx="119063" cy="133350"/>
            </a:xfrm>
            <a:custGeom>
              <a:avLst/>
              <a:gdLst>
                <a:gd name="T0" fmla="*/ 20 w 40"/>
                <a:gd name="T1" fmla="*/ 0 h 44"/>
                <a:gd name="T2" fmla="*/ 40 w 40"/>
                <a:gd name="T3" fmla="*/ 22 h 44"/>
                <a:gd name="T4" fmla="*/ 20 w 40"/>
                <a:gd name="T5" fmla="*/ 44 h 44"/>
                <a:gd name="T6" fmla="*/ 0 w 40"/>
                <a:gd name="T7" fmla="*/ 22 h 44"/>
                <a:gd name="T8" fmla="*/ 20 w 40"/>
                <a:gd name="T9" fmla="*/ 0 h 44"/>
                <a:gd name="T10" fmla="*/ 20 w 40"/>
                <a:gd name="T11" fmla="*/ 34 h 44"/>
                <a:gd name="T12" fmla="*/ 28 w 40"/>
                <a:gd name="T13" fmla="*/ 22 h 44"/>
                <a:gd name="T14" fmla="*/ 20 w 40"/>
                <a:gd name="T15" fmla="*/ 10 h 44"/>
                <a:gd name="T16" fmla="*/ 12 w 40"/>
                <a:gd name="T17" fmla="*/ 22 h 44"/>
                <a:gd name="T18" fmla="*/ 20 w 40"/>
                <a:gd name="T19" fmla="*/ 3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4">
                  <a:moveTo>
                    <a:pt x="20" y="0"/>
                  </a:moveTo>
                  <a:cubicBezTo>
                    <a:pt x="30" y="0"/>
                    <a:pt x="40" y="8"/>
                    <a:pt x="40" y="22"/>
                  </a:cubicBezTo>
                  <a:cubicBezTo>
                    <a:pt x="40" y="36"/>
                    <a:pt x="30" y="44"/>
                    <a:pt x="20" y="44"/>
                  </a:cubicBezTo>
                  <a:cubicBezTo>
                    <a:pt x="9" y="44"/>
                    <a:pt x="0" y="36"/>
                    <a:pt x="0" y="22"/>
                  </a:cubicBezTo>
                  <a:cubicBezTo>
                    <a:pt x="0" y="8"/>
                    <a:pt x="9" y="0"/>
                    <a:pt x="20" y="0"/>
                  </a:cubicBezTo>
                  <a:close/>
                  <a:moveTo>
                    <a:pt x="20" y="34"/>
                  </a:moveTo>
                  <a:cubicBezTo>
                    <a:pt x="25" y="34"/>
                    <a:pt x="28" y="29"/>
                    <a:pt x="28" y="22"/>
                  </a:cubicBezTo>
                  <a:cubicBezTo>
                    <a:pt x="28" y="14"/>
                    <a:pt x="25" y="10"/>
                    <a:pt x="20" y="10"/>
                  </a:cubicBezTo>
                  <a:cubicBezTo>
                    <a:pt x="15" y="10"/>
                    <a:pt x="12" y="14"/>
                    <a:pt x="12" y="22"/>
                  </a:cubicBezTo>
                  <a:cubicBezTo>
                    <a:pt x="12" y="29"/>
                    <a:pt x="15" y="34"/>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22"/>
            <p:cNvSpPr>
              <a:spLocks/>
            </p:cNvSpPr>
            <p:nvPr userDrawn="1"/>
          </p:nvSpPr>
          <p:spPr bwMode="auto">
            <a:xfrm>
              <a:off x="2908301" y="7058026"/>
              <a:ext cx="123825" cy="127000"/>
            </a:xfrm>
            <a:custGeom>
              <a:avLst/>
              <a:gdLst>
                <a:gd name="T0" fmla="*/ 0 w 42"/>
                <a:gd name="T1" fmla="*/ 0 h 42"/>
                <a:gd name="T2" fmla="*/ 12 w 42"/>
                <a:gd name="T3" fmla="*/ 0 h 42"/>
                <a:gd name="T4" fmla="*/ 17 w 42"/>
                <a:gd name="T5" fmla="*/ 20 h 42"/>
                <a:gd name="T6" fmla="*/ 21 w 42"/>
                <a:gd name="T7" fmla="*/ 32 h 42"/>
                <a:gd name="T8" fmla="*/ 21 w 42"/>
                <a:gd name="T9" fmla="*/ 32 h 42"/>
                <a:gd name="T10" fmla="*/ 24 w 42"/>
                <a:gd name="T11" fmla="*/ 20 h 42"/>
                <a:gd name="T12" fmla="*/ 30 w 42"/>
                <a:gd name="T13" fmla="*/ 0 h 42"/>
                <a:gd name="T14" fmla="*/ 42 w 42"/>
                <a:gd name="T15" fmla="*/ 0 h 42"/>
                <a:gd name="T16" fmla="*/ 28 w 42"/>
                <a:gd name="T17" fmla="*/ 42 h 42"/>
                <a:gd name="T18" fmla="*/ 14 w 42"/>
                <a:gd name="T19" fmla="*/ 42 h 42"/>
                <a:gd name="T20" fmla="*/ 0 w 42"/>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0" y="0"/>
                  </a:moveTo>
                  <a:cubicBezTo>
                    <a:pt x="12" y="0"/>
                    <a:pt x="12" y="0"/>
                    <a:pt x="12" y="0"/>
                  </a:cubicBezTo>
                  <a:cubicBezTo>
                    <a:pt x="17" y="20"/>
                    <a:pt x="17" y="20"/>
                    <a:pt x="17" y="20"/>
                  </a:cubicBezTo>
                  <a:cubicBezTo>
                    <a:pt x="19" y="24"/>
                    <a:pt x="20" y="28"/>
                    <a:pt x="21" y="32"/>
                  </a:cubicBezTo>
                  <a:cubicBezTo>
                    <a:pt x="21" y="32"/>
                    <a:pt x="21" y="32"/>
                    <a:pt x="21" y="32"/>
                  </a:cubicBezTo>
                  <a:cubicBezTo>
                    <a:pt x="22" y="28"/>
                    <a:pt x="23" y="24"/>
                    <a:pt x="24" y="20"/>
                  </a:cubicBezTo>
                  <a:cubicBezTo>
                    <a:pt x="30" y="0"/>
                    <a:pt x="30" y="0"/>
                    <a:pt x="30" y="0"/>
                  </a:cubicBezTo>
                  <a:cubicBezTo>
                    <a:pt x="42" y="0"/>
                    <a:pt x="42" y="0"/>
                    <a:pt x="42" y="0"/>
                  </a:cubicBezTo>
                  <a:cubicBezTo>
                    <a:pt x="28" y="42"/>
                    <a:pt x="28" y="42"/>
                    <a:pt x="28" y="42"/>
                  </a:cubicBezTo>
                  <a:cubicBezTo>
                    <a:pt x="14" y="42"/>
                    <a:pt x="14" y="42"/>
                    <a:pt x="14" y="42"/>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Oval 23"/>
            <p:cNvSpPr>
              <a:spLocks noChangeArrowheads="1"/>
            </p:cNvSpPr>
            <p:nvPr userDrawn="1"/>
          </p:nvSpPr>
          <p:spPr bwMode="auto">
            <a:xfrm>
              <a:off x="3038476" y="7138988"/>
              <a:ext cx="44450" cy="492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24"/>
            <p:cNvSpPr>
              <a:spLocks/>
            </p:cNvSpPr>
            <p:nvPr userDrawn="1"/>
          </p:nvSpPr>
          <p:spPr bwMode="auto">
            <a:xfrm>
              <a:off x="3109913" y="7058026"/>
              <a:ext cx="109538" cy="130175"/>
            </a:xfrm>
            <a:custGeom>
              <a:avLst/>
              <a:gdLst>
                <a:gd name="T0" fmla="*/ 0 w 37"/>
                <a:gd name="T1" fmla="*/ 0 h 43"/>
                <a:gd name="T2" fmla="*/ 12 w 37"/>
                <a:gd name="T3" fmla="*/ 0 h 43"/>
                <a:gd name="T4" fmla="*/ 12 w 37"/>
                <a:gd name="T5" fmla="*/ 24 h 43"/>
                <a:gd name="T6" fmla="*/ 17 w 37"/>
                <a:gd name="T7" fmla="*/ 32 h 43"/>
                <a:gd name="T8" fmla="*/ 25 w 37"/>
                <a:gd name="T9" fmla="*/ 27 h 43"/>
                <a:gd name="T10" fmla="*/ 25 w 37"/>
                <a:gd name="T11" fmla="*/ 0 h 43"/>
                <a:gd name="T12" fmla="*/ 37 w 37"/>
                <a:gd name="T13" fmla="*/ 0 h 43"/>
                <a:gd name="T14" fmla="*/ 37 w 37"/>
                <a:gd name="T15" fmla="*/ 42 h 43"/>
                <a:gd name="T16" fmla="*/ 27 w 37"/>
                <a:gd name="T17" fmla="*/ 42 h 43"/>
                <a:gd name="T18" fmla="*/ 26 w 37"/>
                <a:gd name="T19" fmla="*/ 36 h 43"/>
                <a:gd name="T20" fmla="*/ 26 w 37"/>
                <a:gd name="T21" fmla="*/ 36 h 43"/>
                <a:gd name="T22" fmla="*/ 13 w 37"/>
                <a:gd name="T23" fmla="*/ 43 h 43"/>
                <a:gd name="T24" fmla="*/ 0 w 37"/>
                <a:gd name="T25" fmla="*/ 26 h 43"/>
                <a:gd name="T26" fmla="*/ 0 w 37"/>
                <a:gd name="T2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43">
                  <a:moveTo>
                    <a:pt x="0" y="0"/>
                  </a:moveTo>
                  <a:cubicBezTo>
                    <a:pt x="12" y="0"/>
                    <a:pt x="12" y="0"/>
                    <a:pt x="12" y="0"/>
                  </a:cubicBezTo>
                  <a:cubicBezTo>
                    <a:pt x="12" y="24"/>
                    <a:pt x="12" y="24"/>
                    <a:pt x="12" y="24"/>
                  </a:cubicBezTo>
                  <a:cubicBezTo>
                    <a:pt x="12" y="30"/>
                    <a:pt x="14" y="32"/>
                    <a:pt x="17" y="32"/>
                  </a:cubicBezTo>
                  <a:cubicBezTo>
                    <a:pt x="21" y="32"/>
                    <a:pt x="22" y="31"/>
                    <a:pt x="25" y="27"/>
                  </a:cubicBezTo>
                  <a:cubicBezTo>
                    <a:pt x="25" y="0"/>
                    <a:pt x="25" y="0"/>
                    <a:pt x="25" y="0"/>
                  </a:cubicBezTo>
                  <a:cubicBezTo>
                    <a:pt x="37" y="0"/>
                    <a:pt x="37" y="0"/>
                    <a:pt x="37" y="0"/>
                  </a:cubicBezTo>
                  <a:cubicBezTo>
                    <a:pt x="37" y="42"/>
                    <a:pt x="37" y="42"/>
                    <a:pt x="37" y="42"/>
                  </a:cubicBezTo>
                  <a:cubicBezTo>
                    <a:pt x="27" y="42"/>
                    <a:pt x="27" y="42"/>
                    <a:pt x="27" y="42"/>
                  </a:cubicBezTo>
                  <a:cubicBezTo>
                    <a:pt x="26" y="36"/>
                    <a:pt x="26" y="36"/>
                    <a:pt x="26" y="36"/>
                  </a:cubicBezTo>
                  <a:cubicBezTo>
                    <a:pt x="26" y="36"/>
                    <a:pt x="26" y="36"/>
                    <a:pt x="26" y="36"/>
                  </a:cubicBezTo>
                  <a:cubicBezTo>
                    <a:pt x="22" y="40"/>
                    <a:pt x="19" y="43"/>
                    <a:pt x="13" y="43"/>
                  </a:cubicBezTo>
                  <a:cubicBezTo>
                    <a:pt x="4" y="43"/>
                    <a:pt x="0" y="36"/>
                    <a:pt x="0" y="2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5"/>
            <p:cNvSpPr>
              <a:spLocks/>
            </p:cNvSpPr>
            <p:nvPr userDrawn="1"/>
          </p:nvSpPr>
          <p:spPr bwMode="auto">
            <a:xfrm>
              <a:off x="3251201" y="7005638"/>
              <a:ext cx="119063" cy="179388"/>
            </a:xfrm>
            <a:custGeom>
              <a:avLst/>
              <a:gdLst>
                <a:gd name="T0" fmla="*/ 0 w 75"/>
                <a:gd name="T1" fmla="*/ 0 h 113"/>
                <a:gd name="T2" fmla="*/ 23 w 75"/>
                <a:gd name="T3" fmla="*/ 0 h 113"/>
                <a:gd name="T4" fmla="*/ 23 w 75"/>
                <a:gd name="T5" fmla="*/ 63 h 113"/>
                <a:gd name="T6" fmla="*/ 23 w 75"/>
                <a:gd name="T7" fmla="*/ 63 h 113"/>
                <a:gd name="T8" fmla="*/ 47 w 75"/>
                <a:gd name="T9" fmla="*/ 33 h 113"/>
                <a:gd name="T10" fmla="*/ 73 w 75"/>
                <a:gd name="T11" fmla="*/ 33 h 113"/>
                <a:gd name="T12" fmla="*/ 45 w 75"/>
                <a:gd name="T13" fmla="*/ 65 h 113"/>
                <a:gd name="T14" fmla="*/ 75 w 75"/>
                <a:gd name="T15" fmla="*/ 113 h 113"/>
                <a:gd name="T16" fmla="*/ 49 w 75"/>
                <a:gd name="T17" fmla="*/ 113 h 113"/>
                <a:gd name="T18" fmla="*/ 32 w 75"/>
                <a:gd name="T19" fmla="*/ 80 h 113"/>
                <a:gd name="T20" fmla="*/ 23 w 75"/>
                <a:gd name="T21" fmla="*/ 92 h 113"/>
                <a:gd name="T22" fmla="*/ 23 w 75"/>
                <a:gd name="T23" fmla="*/ 113 h 113"/>
                <a:gd name="T24" fmla="*/ 0 w 75"/>
                <a:gd name="T25" fmla="*/ 113 h 113"/>
                <a:gd name="T26" fmla="*/ 0 w 75"/>
                <a:gd name="T2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113">
                  <a:moveTo>
                    <a:pt x="0" y="0"/>
                  </a:moveTo>
                  <a:lnTo>
                    <a:pt x="23" y="0"/>
                  </a:lnTo>
                  <a:lnTo>
                    <a:pt x="23" y="63"/>
                  </a:lnTo>
                  <a:lnTo>
                    <a:pt x="23" y="63"/>
                  </a:lnTo>
                  <a:lnTo>
                    <a:pt x="47" y="33"/>
                  </a:lnTo>
                  <a:lnTo>
                    <a:pt x="73" y="33"/>
                  </a:lnTo>
                  <a:lnTo>
                    <a:pt x="45" y="65"/>
                  </a:lnTo>
                  <a:lnTo>
                    <a:pt x="75" y="113"/>
                  </a:lnTo>
                  <a:lnTo>
                    <a:pt x="49" y="113"/>
                  </a:lnTo>
                  <a:lnTo>
                    <a:pt x="32" y="80"/>
                  </a:lnTo>
                  <a:lnTo>
                    <a:pt x="23" y="92"/>
                  </a:lnTo>
                  <a:lnTo>
                    <a:pt x="23"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 name="MSIPCMContentMarking" descr="{&quot;HashCode&quot;:-2130211288,&quot;Placement&quot;:&quot;Header&quot;,&quot;Top&quot;:0.0,&quot;Left&quot;:652.990051,&quot;SlideWidth&quot;:842,&quot;SlideHeight&quot;:595}">
            <a:extLst>
              <a:ext uri="{FF2B5EF4-FFF2-40B4-BE49-F238E27FC236}">
                <a16:creationId xmlns:a16="http://schemas.microsoft.com/office/drawing/2014/main" id="{FFC28869-48A1-494A-8F44-6795A276DF2B}"/>
              </a:ext>
            </a:extLst>
          </p:cNvPr>
          <p:cNvSpPr txBox="1"/>
          <p:nvPr userDrawn="1"/>
        </p:nvSpPr>
        <p:spPr>
          <a:xfrm>
            <a:off x="8292974" y="0"/>
            <a:ext cx="2400426"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FF8C00"/>
                </a:solidFill>
                <a:latin typeface="Calibri" panose="020F0502020204030204" pitchFamily="34" charset="0"/>
              </a:rPr>
              <a:t>Information Classification: CONTROLLED</a:t>
            </a:r>
          </a:p>
        </p:txBody>
      </p:sp>
    </p:spTree>
    <p:extLst>
      <p:ext uri="{BB962C8B-B14F-4D97-AF65-F5344CB8AC3E}">
        <p14:creationId xmlns:p14="http://schemas.microsoft.com/office/powerpoint/2010/main" val="1884936301"/>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spcBef>
          <a:spcPct val="0"/>
        </a:spcBef>
        <a:buNone/>
        <a:defRPr sz="4000" b="1" kern="1200">
          <a:solidFill>
            <a:srgbClr val="0087CD"/>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MSIPCMContentMarking" descr="{&quot;HashCode&quot;:-2130211288,&quot;Placement&quot;:&quot;Header&quot;,&quot;Top&quot;:0.0,&quot;Left&quot;:652.990051,&quot;SlideWidth&quot;:842,&quot;SlideHeight&quot;:595}">
            <a:extLst>
              <a:ext uri="{FF2B5EF4-FFF2-40B4-BE49-F238E27FC236}">
                <a16:creationId xmlns:a16="http://schemas.microsoft.com/office/drawing/2014/main" id="{AE346C81-42DE-33ED-7EBA-C1F7F442B17B}"/>
              </a:ext>
            </a:extLst>
          </p:cNvPr>
          <p:cNvSpPr txBox="1"/>
          <p:nvPr userDrawn="1"/>
        </p:nvSpPr>
        <p:spPr>
          <a:xfrm>
            <a:off x="8292974" y="0"/>
            <a:ext cx="2400426"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FF8C00"/>
                </a:solidFill>
                <a:latin typeface="Calibri" panose="020F0502020204030204" pitchFamily="34" charset="0"/>
              </a:rPr>
              <a:t>Information Classification: CONTROLLED</a:t>
            </a:r>
          </a:p>
        </p:txBody>
      </p:sp>
    </p:spTree>
    <p:extLst>
      <p:ext uri="{BB962C8B-B14F-4D97-AF65-F5344CB8AC3E}">
        <p14:creationId xmlns:p14="http://schemas.microsoft.com/office/powerpoint/2010/main" val="166204675"/>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spcBef>
          <a:spcPct val="0"/>
        </a:spcBef>
        <a:buNone/>
        <a:defRPr sz="4000" b="1" kern="1200">
          <a:solidFill>
            <a:srgbClr val="0A2867"/>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670" y="302801"/>
            <a:ext cx="9624060" cy="126021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34670" y="1764295"/>
            <a:ext cx="9624060" cy="49900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34670" y="7008171"/>
            <a:ext cx="2495127" cy="402567"/>
          </a:xfrm>
          <a:prstGeom prst="rect">
            <a:avLst/>
          </a:prstGeom>
        </p:spPr>
        <p:txBody>
          <a:bodyPr vert="horz" lIns="91440" tIns="45720" rIns="91440" bIns="45720" rtlCol="0" anchor="ctr"/>
          <a:lstStyle>
            <a:lvl1pPr algn="l">
              <a:defRPr sz="1323">
                <a:solidFill>
                  <a:schemeClr val="tx1">
                    <a:tint val="75000"/>
                  </a:schemeClr>
                </a:solidFill>
              </a:defRPr>
            </a:lvl1pPr>
          </a:lstStyle>
          <a:p>
            <a:fld id="{5BCAD085-E8A6-8845-BD4E-CB4CCA059FC4}" type="datetimeFigureOut">
              <a:rPr lang="en-US" smtClean="0"/>
              <a:t>1/28/2026</a:t>
            </a:fld>
            <a:endParaRPr lang="en-US"/>
          </a:p>
        </p:txBody>
      </p:sp>
      <p:sp>
        <p:nvSpPr>
          <p:cNvPr id="5" name="Footer Placeholder 4"/>
          <p:cNvSpPr>
            <a:spLocks noGrp="1"/>
          </p:cNvSpPr>
          <p:nvPr>
            <p:ph type="ftr" sz="quarter" idx="3"/>
          </p:nvPr>
        </p:nvSpPr>
        <p:spPr>
          <a:xfrm>
            <a:off x="3653579" y="7008171"/>
            <a:ext cx="3386243" cy="402567"/>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663603" y="7008171"/>
            <a:ext cx="2495127" cy="402567"/>
          </a:xfrm>
          <a:prstGeom prst="rect">
            <a:avLst/>
          </a:prstGeom>
        </p:spPr>
        <p:txBody>
          <a:bodyPr vert="horz" lIns="91440" tIns="45720" rIns="91440" bIns="45720" rtlCol="0" anchor="ctr"/>
          <a:lstStyle>
            <a:lvl1pPr algn="r">
              <a:defRPr sz="1323">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98570316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ctr" defTabSz="504063" rtl="0" eaLnBrk="1" latinLnBrk="0" hangingPunct="1">
        <a:spcBef>
          <a:spcPct val="0"/>
        </a:spcBef>
        <a:buNone/>
        <a:defRPr sz="4851" kern="1200">
          <a:solidFill>
            <a:schemeClr val="tx1"/>
          </a:solidFill>
          <a:latin typeface="+mj-lt"/>
          <a:ea typeface="+mj-ea"/>
          <a:cs typeface="+mj-cs"/>
        </a:defRPr>
      </a:lvl1pPr>
    </p:titleStyle>
    <p:bodyStyle>
      <a:lvl1pPr marL="378047" indent="-378047" algn="l" defTabSz="504063" rtl="0" eaLnBrk="1" latinLnBrk="0" hangingPunct="1">
        <a:spcBef>
          <a:spcPct val="20000"/>
        </a:spcBef>
        <a:buFont typeface="Arial"/>
        <a:buChar char="•"/>
        <a:defRPr sz="3528" kern="1200">
          <a:solidFill>
            <a:schemeClr val="tx1"/>
          </a:solidFill>
          <a:latin typeface="+mn-lt"/>
          <a:ea typeface="+mn-ea"/>
          <a:cs typeface="+mn-cs"/>
        </a:defRPr>
      </a:lvl1pPr>
      <a:lvl2pPr marL="819102" indent="-315039" algn="l" defTabSz="504063" rtl="0" eaLnBrk="1" latinLnBrk="0" hangingPunct="1">
        <a:spcBef>
          <a:spcPct val="20000"/>
        </a:spcBef>
        <a:buFont typeface="Arial"/>
        <a:buChar char="–"/>
        <a:defRPr sz="3087" kern="1200">
          <a:solidFill>
            <a:schemeClr val="tx1"/>
          </a:solidFill>
          <a:latin typeface="+mn-lt"/>
          <a:ea typeface="+mn-ea"/>
          <a:cs typeface="+mn-cs"/>
        </a:defRPr>
      </a:lvl2pPr>
      <a:lvl3pPr marL="1260158" indent="-252032" algn="l" defTabSz="504063" rtl="0" eaLnBrk="1" latinLnBrk="0" hangingPunct="1">
        <a:spcBef>
          <a:spcPct val="20000"/>
        </a:spcBef>
        <a:buFont typeface="Arial"/>
        <a:buChar char="•"/>
        <a:defRPr sz="2646" kern="1200">
          <a:solidFill>
            <a:schemeClr val="tx1"/>
          </a:solidFill>
          <a:latin typeface="+mn-lt"/>
          <a:ea typeface="+mn-ea"/>
          <a:cs typeface="+mn-cs"/>
        </a:defRPr>
      </a:lvl3pPr>
      <a:lvl4pPr marL="1764221" indent="-252032" algn="l" defTabSz="504063" rtl="0" eaLnBrk="1" latinLnBrk="0" hangingPunct="1">
        <a:spcBef>
          <a:spcPct val="20000"/>
        </a:spcBef>
        <a:buFont typeface="Arial"/>
        <a:buChar char="–"/>
        <a:defRPr sz="2205" kern="1200">
          <a:solidFill>
            <a:schemeClr val="tx1"/>
          </a:solidFill>
          <a:latin typeface="+mn-lt"/>
          <a:ea typeface="+mn-ea"/>
          <a:cs typeface="+mn-cs"/>
        </a:defRPr>
      </a:lvl4pPr>
      <a:lvl5pPr marL="2268284" indent="-252032" algn="l" defTabSz="504063" rtl="0" eaLnBrk="1" latinLnBrk="0" hangingPunct="1">
        <a:spcBef>
          <a:spcPct val="20000"/>
        </a:spcBef>
        <a:buFont typeface="Arial"/>
        <a:buChar char="»"/>
        <a:defRPr sz="2205" kern="1200">
          <a:solidFill>
            <a:schemeClr val="tx1"/>
          </a:solidFill>
          <a:latin typeface="+mn-lt"/>
          <a:ea typeface="+mn-ea"/>
          <a:cs typeface="+mn-cs"/>
        </a:defRPr>
      </a:lvl5pPr>
      <a:lvl6pPr marL="2772347" indent="-252032" algn="l" defTabSz="504063" rtl="0" eaLnBrk="1" latinLnBrk="0" hangingPunct="1">
        <a:spcBef>
          <a:spcPct val="20000"/>
        </a:spcBef>
        <a:buFont typeface="Arial"/>
        <a:buChar char="•"/>
        <a:defRPr sz="2205" kern="1200">
          <a:solidFill>
            <a:schemeClr val="tx1"/>
          </a:solidFill>
          <a:latin typeface="+mn-lt"/>
          <a:ea typeface="+mn-ea"/>
          <a:cs typeface="+mn-cs"/>
        </a:defRPr>
      </a:lvl6pPr>
      <a:lvl7pPr marL="3276410" indent="-252032" algn="l" defTabSz="504063" rtl="0" eaLnBrk="1" latinLnBrk="0" hangingPunct="1">
        <a:spcBef>
          <a:spcPct val="20000"/>
        </a:spcBef>
        <a:buFont typeface="Arial"/>
        <a:buChar char="•"/>
        <a:defRPr sz="2205" kern="1200">
          <a:solidFill>
            <a:schemeClr val="tx1"/>
          </a:solidFill>
          <a:latin typeface="+mn-lt"/>
          <a:ea typeface="+mn-ea"/>
          <a:cs typeface="+mn-cs"/>
        </a:defRPr>
      </a:lvl7pPr>
      <a:lvl8pPr marL="3780473" indent="-252032" algn="l" defTabSz="504063" rtl="0" eaLnBrk="1" latinLnBrk="0" hangingPunct="1">
        <a:spcBef>
          <a:spcPct val="20000"/>
        </a:spcBef>
        <a:buFont typeface="Arial"/>
        <a:buChar char="•"/>
        <a:defRPr sz="2205" kern="1200">
          <a:solidFill>
            <a:schemeClr val="tx1"/>
          </a:solidFill>
          <a:latin typeface="+mn-lt"/>
          <a:ea typeface="+mn-ea"/>
          <a:cs typeface="+mn-cs"/>
        </a:defRPr>
      </a:lvl8pPr>
      <a:lvl9pPr marL="4284536" indent="-252032" algn="l" defTabSz="504063" rtl="0" eaLnBrk="1" latinLnBrk="0" hangingPunct="1">
        <a:spcBef>
          <a:spcPct val="20000"/>
        </a:spcBef>
        <a:buFont typeface="Arial"/>
        <a:buChar char="•"/>
        <a:defRPr sz="2205" kern="1200">
          <a:solidFill>
            <a:schemeClr val="tx1"/>
          </a:solidFill>
          <a:latin typeface="+mn-lt"/>
          <a:ea typeface="+mn-ea"/>
          <a:cs typeface="+mn-cs"/>
        </a:defRPr>
      </a:lvl9pPr>
    </p:bodyStyle>
    <p:otherStyle>
      <a:defPPr>
        <a:defRPr lang="en-US"/>
      </a:defPPr>
      <a:lvl1pPr marL="0" algn="l" defTabSz="504063" rtl="0" eaLnBrk="1" latinLnBrk="0" hangingPunct="1">
        <a:defRPr sz="1985" kern="1200">
          <a:solidFill>
            <a:schemeClr val="tx1"/>
          </a:solidFill>
          <a:latin typeface="+mn-lt"/>
          <a:ea typeface="+mn-ea"/>
          <a:cs typeface="+mn-cs"/>
        </a:defRPr>
      </a:lvl1pPr>
      <a:lvl2pPr marL="504063" algn="l" defTabSz="504063" rtl="0" eaLnBrk="1" latinLnBrk="0" hangingPunct="1">
        <a:defRPr sz="1985" kern="1200">
          <a:solidFill>
            <a:schemeClr val="tx1"/>
          </a:solidFill>
          <a:latin typeface="+mn-lt"/>
          <a:ea typeface="+mn-ea"/>
          <a:cs typeface="+mn-cs"/>
        </a:defRPr>
      </a:lvl2pPr>
      <a:lvl3pPr marL="1008126" algn="l" defTabSz="504063" rtl="0" eaLnBrk="1" latinLnBrk="0" hangingPunct="1">
        <a:defRPr sz="1985" kern="1200">
          <a:solidFill>
            <a:schemeClr val="tx1"/>
          </a:solidFill>
          <a:latin typeface="+mn-lt"/>
          <a:ea typeface="+mn-ea"/>
          <a:cs typeface="+mn-cs"/>
        </a:defRPr>
      </a:lvl3pPr>
      <a:lvl4pPr marL="1512189" algn="l" defTabSz="504063" rtl="0" eaLnBrk="1" latinLnBrk="0" hangingPunct="1">
        <a:defRPr sz="1985" kern="1200">
          <a:solidFill>
            <a:schemeClr val="tx1"/>
          </a:solidFill>
          <a:latin typeface="+mn-lt"/>
          <a:ea typeface="+mn-ea"/>
          <a:cs typeface="+mn-cs"/>
        </a:defRPr>
      </a:lvl4pPr>
      <a:lvl5pPr marL="2016252" algn="l" defTabSz="504063" rtl="0" eaLnBrk="1" latinLnBrk="0" hangingPunct="1">
        <a:defRPr sz="1985" kern="1200">
          <a:solidFill>
            <a:schemeClr val="tx1"/>
          </a:solidFill>
          <a:latin typeface="+mn-lt"/>
          <a:ea typeface="+mn-ea"/>
          <a:cs typeface="+mn-cs"/>
        </a:defRPr>
      </a:lvl5pPr>
      <a:lvl6pPr marL="2520315" algn="l" defTabSz="504063" rtl="0" eaLnBrk="1" latinLnBrk="0" hangingPunct="1">
        <a:defRPr sz="1985" kern="1200">
          <a:solidFill>
            <a:schemeClr val="tx1"/>
          </a:solidFill>
          <a:latin typeface="+mn-lt"/>
          <a:ea typeface="+mn-ea"/>
          <a:cs typeface="+mn-cs"/>
        </a:defRPr>
      </a:lvl6pPr>
      <a:lvl7pPr marL="3024378" algn="l" defTabSz="504063" rtl="0" eaLnBrk="1" latinLnBrk="0" hangingPunct="1">
        <a:defRPr sz="1985" kern="1200">
          <a:solidFill>
            <a:schemeClr val="tx1"/>
          </a:solidFill>
          <a:latin typeface="+mn-lt"/>
          <a:ea typeface="+mn-ea"/>
          <a:cs typeface="+mn-cs"/>
        </a:defRPr>
      </a:lvl7pPr>
      <a:lvl8pPr marL="3528441" algn="l" defTabSz="504063" rtl="0" eaLnBrk="1" latinLnBrk="0" hangingPunct="1">
        <a:defRPr sz="1985" kern="1200">
          <a:solidFill>
            <a:schemeClr val="tx1"/>
          </a:solidFill>
          <a:latin typeface="+mn-lt"/>
          <a:ea typeface="+mn-ea"/>
          <a:cs typeface="+mn-cs"/>
        </a:defRPr>
      </a:lvl8pPr>
      <a:lvl9pPr marL="4032504" algn="l" defTabSz="504063" rtl="0" eaLnBrk="1" latinLnBrk="0" hangingPunct="1">
        <a:defRPr sz="19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07E935-F40D-4788-9730-290D466DE0BE}"/>
              </a:ext>
            </a:extLst>
          </p:cNvPr>
          <p:cNvSpPr txBox="1"/>
          <p:nvPr/>
        </p:nvSpPr>
        <p:spPr>
          <a:xfrm>
            <a:off x="234132" y="2052439"/>
            <a:ext cx="8649121" cy="405771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sz="5000" b="1">
                <a:solidFill>
                  <a:srgbClr val="005EB8"/>
                </a:solidFill>
              </a:defRPr>
            </a:pPr>
            <a:r>
              <a:rPr kumimoji="0" lang="en-GB" sz="5000" b="1" i="0" u="none" strike="noStrike" kern="1200" cap="none" spc="0" normalizeH="0" baseline="0" noProof="0" dirty="0">
                <a:ln>
                  <a:noFill/>
                </a:ln>
                <a:solidFill>
                  <a:srgbClr val="005EB8"/>
                </a:solidFill>
                <a:effectLst/>
                <a:uLnTx/>
                <a:uFillTx/>
                <a:latin typeface="Calibri"/>
                <a:ea typeface="+mn-ea"/>
                <a:cs typeface="+mn-cs"/>
              </a:rPr>
              <a:t>Spotting Signs of Neglect  </a:t>
            </a:r>
          </a:p>
          <a:p>
            <a:pPr marL="0" marR="0" lvl="0" indent="0" algn="ctr" defTabSz="457200" rtl="0" eaLnBrk="1" fontAlgn="auto" latinLnBrk="0" hangingPunct="1">
              <a:lnSpc>
                <a:spcPct val="100000"/>
              </a:lnSpc>
              <a:spcBef>
                <a:spcPts val="0"/>
              </a:spcBef>
              <a:spcAft>
                <a:spcPts val="0"/>
              </a:spcAft>
              <a:buClrTx/>
              <a:buSzTx/>
              <a:buFontTx/>
              <a:buNone/>
              <a:tabLst/>
              <a:defRPr sz="5000" b="1">
                <a:solidFill>
                  <a:srgbClr val="005EB8"/>
                </a:solidFill>
              </a:defRPr>
            </a:pPr>
            <a:r>
              <a:rPr kumimoji="0" lang="en-GB" sz="5000" b="1" i="0" u="none" strike="noStrike" kern="1200" cap="none" spc="0" normalizeH="0" baseline="0" noProof="0" dirty="0">
                <a:ln>
                  <a:noFill/>
                </a:ln>
                <a:solidFill>
                  <a:srgbClr val="005EB8"/>
                </a:solidFill>
                <a:effectLst/>
                <a:uLnTx/>
                <a:uFillTx/>
                <a:latin typeface="Calibri"/>
                <a:ea typeface="+mn-ea"/>
                <a:cs typeface="+mn-cs"/>
              </a:rPr>
              <a:t>A Guide for School Office Staff</a:t>
            </a:r>
          </a:p>
          <a:p>
            <a:pPr marL="0" marR="0" lvl="0" indent="0" algn="l" defTabSz="968463" rtl="0" eaLnBrk="1" fontAlgn="auto" latinLnBrk="0" hangingPunct="1">
              <a:lnSpc>
                <a:spcPct val="100000"/>
              </a:lnSpc>
              <a:spcBef>
                <a:spcPts val="0"/>
              </a:spcBef>
              <a:spcAft>
                <a:spcPts val="0"/>
              </a:spcAft>
              <a:buClrTx/>
              <a:buSzTx/>
              <a:buFontTx/>
              <a:buNone/>
              <a:tabLst/>
              <a:defRPr/>
            </a:pPr>
            <a:endParaRPr kumimoji="0" lang="en-GB" sz="25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R="0" lvl="0" algn="l" defTabSz="968463" rtl="0" eaLnBrk="1" fontAlgn="auto" latinLnBrk="0" hangingPunct="1">
              <a:lnSpc>
                <a:spcPct val="100000"/>
              </a:lnSpc>
              <a:spcBef>
                <a:spcPts val="0"/>
              </a:spcBef>
              <a:spcAft>
                <a:spcPts val="0"/>
              </a:spcAft>
              <a:buClrTx/>
              <a:buSzTx/>
              <a:tabLst/>
              <a:defRPr/>
            </a:pPr>
            <a:endParaRPr kumimoji="0" lang="en-GB" sz="25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R="0" lvl="0" algn="l" defTabSz="968463" rtl="0" eaLnBrk="1" fontAlgn="auto" latinLnBrk="0" hangingPunct="1">
              <a:lnSpc>
                <a:spcPct val="100000"/>
              </a:lnSpc>
              <a:spcBef>
                <a:spcPts val="0"/>
              </a:spcBef>
              <a:spcAft>
                <a:spcPts val="0"/>
              </a:spcAft>
              <a:buClrTx/>
              <a:buSzTx/>
              <a:tabLst/>
              <a:defRPr/>
            </a:pPr>
            <a:endParaRPr lang="en-GB" sz="2500" dirty="0">
              <a:solidFill>
                <a:prstClr val="black">
                  <a:lumMod val="65000"/>
                  <a:lumOff val="35000"/>
                </a:prstClr>
              </a:solidFill>
              <a:latin typeface="Calibri"/>
            </a:endParaRPr>
          </a:p>
          <a:p>
            <a:pPr marR="0" lvl="0" algn="l" defTabSz="968463" rtl="0" eaLnBrk="1" fontAlgn="auto" latinLnBrk="0" hangingPunct="1">
              <a:lnSpc>
                <a:spcPct val="100000"/>
              </a:lnSpc>
              <a:spcBef>
                <a:spcPts val="0"/>
              </a:spcBef>
              <a:spcAft>
                <a:spcPts val="0"/>
              </a:spcAft>
              <a:buClrTx/>
              <a:buSzTx/>
              <a:tabLst/>
              <a:defRPr/>
            </a:pPr>
            <a:r>
              <a:rPr kumimoji="0" lang="en-GB" sz="2500" b="0" i="0" u="none" strike="noStrike" kern="1200" cap="none" spc="0" normalizeH="0" baseline="0" noProof="0" dirty="0">
                <a:ln>
                  <a:noFill/>
                </a:ln>
                <a:solidFill>
                  <a:prstClr val="black">
                    <a:lumMod val="65000"/>
                    <a:lumOff val="35000"/>
                  </a:prstClr>
                </a:solidFill>
                <a:effectLst/>
                <a:uLnTx/>
                <a:uFillTx/>
                <a:latin typeface="Calibri"/>
                <a:ea typeface="+mn-ea"/>
                <a:cs typeface="+mn-cs"/>
              </a:rPr>
              <a:t>Tom Thorp – Lead Education Safeguarding Officer.</a:t>
            </a:r>
          </a:p>
          <a:p>
            <a:pPr marL="342900" marR="0" lvl="0" indent="-342900" algn="l" defTabSz="9684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5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a:p>
            <a:pPr marL="342900" marR="0" lvl="0" indent="-342900" algn="l" defTabSz="96846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spTree>
    <p:extLst>
      <p:ext uri="{BB962C8B-B14F-4D97-AF65-F5344CB8AC3E}">
        <p14:creationId xmlns:p14="http://schemas.microsoft.com/office/powerpoint/2010/main" val="2992096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6654386"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Purpose and Learning Outcomes</a:t>
            </a: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a:t>
            </a:r>
          </a:p>
        </p:txBody>
      </p:sp>
      <p:sp>
        <p:nvSpPr>
          <p:cNvPr id="5" name="TextBox 4"/>
          <p:cNvSpPr txBox="1"/>
          <p:nvPr/>
        </p:nvSpPr>
        <p:spPr>
          <a:xfrm>
            <a:off x="1242244" y="1980431"/>
            <a:ext cx="8424936" cy="4524315"/>
          </a:xfrm>
          <a:prstGeom prst="rect">
            <a:avLst/>
          </a:prstGeom>
          <a:noFill/>
        </p:spPr>
        <p:txBody>
          <a:bodyPr wrap="square">
            <a:spAutoFit/>
          </a:bodyPr>
          <a:lstStyle/>
          <a:p>
            <a:pPr defTabSz="504063"/>
            <a:endParaRPr sz="3200" dirty="0">
              <a:solidFill>
                <a:prstClr val="black"/>
              </a:solidFill>
            </a:endParaRPr>
          </a:p>
          <a:p>
            <a:pPr marL="457200" indent="-457200" defTabSz="504063">
              <a:buFont typeface="Wingdings" panose="05000000000000000000" pitchFamily="2" charset="2"/>
              <a:buChar char="§"/>
              <a:defRPr sz="2600">
                <a:solidFill>
                  <a:srgbClr val="1E1E1E"/>
                </a:solidFill>
              </a:defRPr>
            </a:pPr>
            <a:r>
              <a:rPr sz="3200" dirty="0">
                <a:solidFill>
                  <a:srgbClr val="1E1E1E"/>
                </a:solidFill>
              </a:rPr>
              <a:t>Understand </a:t>
            </a:r>
            <a:r>
              <a:rPr sz="3200" b="1" dirty="0">
                <a:solidFill>
                  <a:srgbClr val="1E1E1E"/>
                </a:solidFill>
              </a:rPr>
              <a:t>what neglect is </a:t>
            </a:r>
            <a:r>
              <a:rPr sz="3200" dirty="0">
                <a:solidFill>
                  <a:srgbClr val="1E1E1E"/>
                </a:solidFill>
              </a:rPr>
              <a:t>and how it </a:t>
            </a:r>
            <a:r>
              <a:rPr lang="en-GB" sz="3200" dirty="0">
                <a:solidFill>
                  <a:srgbClr val="1E1E1E"/>
                </a:solidFill>
              </a:rPr>
              <a:t>can present in a school setting</a:t>
            </a:r>
            <a:r>
              <a:rPr sz="3200" dirty="0">
                <a:solidFill>
                  <a:srgbClr val="1E1E1E"/>
                </a:solidFill>
              </a:rPr>
              <a:t>.</a:t>
            </a:r>
            <a:endParaRPr lang="en-GB" sz="3200" dirty="0">
              <a:solidFill>
                <a:srgbClr val="1E1E1E"/>
              </a:solidFill>
            </a:endParaRPr>
          </a:p>
          <a:p>
            <a:pPr marL="457200" indent="-457200" defTabSz="504063">
              <a:buFont typeface="Wingdings" panose="05000000000000000000" pitchFamily="2" charset="2"/>
              <a:buChar char="§"/>
              <a:defRPr sz="2600">
                <a:solidFill>
                  <a:srgbClr val="1E1E1E"/>
                </a:solidFill>
              </a:defRPr>
            </a:pPr>
            <a:r>
              <a:rPr lang="en-GB" sz="3200" dirty="0">
                <a:solidFill>
                  <a:srgbClr val="1E1E1E"/>
                </a:solidFill>
              </a:rPr>
              <a:t>R</a:t>
            </a:r>
            <a:r>
              <a:rPr lang="en-GB" sz="3200" dirty="0">
                <a:solidFill>
                  <a:srgbClr val="000000"/>
                </a:solidFill>
                <a:effectLst/>
                <a:ea typeface="Times New Roman" panose="02020603050405020304" pitchFamily="18" charset="0"/>
                <a:cs typeface="Aptos" panose="020B0004020202020204" pitchFamily="34" charset="0"/>
              </a:rPr>
              <a:t>ecognise </a:t>
            </a:r>
            <a:r>
              <a:rPr lang="en-GB" sz="3200" b="1" dirty="0">
                <a:solidFill>
                  <a:srgbClr val="000000"/>
                </a:solidFill>
                <a:effectLst/>
                <a:ea typeface="Times New Roman" panose="02020603050405020304" pitchFamily="18" charset="0"/>
                <a:cs typeface="Aptos" panose="020B0004020202020204" pitchFamily="34" charset="0"/>
              </a:rPr>
              <a:t>possible indicators</a:t>
            </a:r>
            <a:r>
              <a:rPr lang="en-GB" sz="3200" dirty="0">
                <a:solidFill>
                  <a:srgbClr val="000000"/>
                </a:solidFill>
                <a:effectLst/>
                <a:ea typeface="Times New Roman" panose="02020603050405020304" pitchFamily="18" charset="0"/>
                <a:cs typeface="Aptos" panose="020B0004020202020204" pitchFamily="34" charset="0"/>
              </a:rPr>
              <a:t> of neglect when interacting with pupils or families.</a:t>
            </a:r>
          </a:p>
          <a:p>
            <a:pPr marL="457200" indent="-457200" defTabSz="504063">
              <a:buFont typeface="Wingdings" panose="05000000000000000000" pitchFamily="2" charset="2"/>
              <a:buChar char="§"/>
              <a:defRPr sz="2600">
                <a:solidFill>
                  <a:srgbClr val="1E1E1E"/>
                </a:solidFill>
              </a:defRPr>
            </a:pPr>
            <a:r>
              <a:rPr lang="en-GB" sz="3200" dirty="0">
                <a:solidFill>
                  <a:srgbClr val="000000"/>
                </a:solidFill>
                <a:effectLst/>
                <a:ea typeface="Calibri" panose="020F0502020204030204" pitchFamily="34" charset="0"/>
                <a:cs typeface="Aptos" panose="020B0004020202020204" pitchFamily="34" charset="0"/>
              </a:rPr>
              <a:t>K</a:t>
            </a:r>
            <a:r>
              <a:rPr lang="en-GB" sz="3200" dirty="0">
                <a:solidFill>
                  <a:srgbClr val="000000"/>
                </a:solidFill>
                <a:effectLst/>
                <a:ea typeface="Times New Roman" panose="02020603050405020304" pitchFamily="18" charset="0"/>
                <a:cs typeface="Aptos" panose="020B0004020202020204" pitchFamily="34" charset="0"/>
              </a:rPr>
              <a:t>now </a:t>
            </a:r>
            <a:r>
              <a:rPr lang="en-GB" sz="3200" b="1" dirty="0">
                <a:solidFill>
                  <a:srgbClr val="000000"/>
                </a:solidFill>
                <a:effectLst/>
                <a:ea typeface="Times New Roman" panose="02020603050405020304" pitchFamily="18" charset="0"/>
                <a:cs typeface="Aptos" panose="020B0004020202020204" pitchFamily="34" charset="0"/>
              </a:rPr>
              <a:t>how and when to share concerns</a:t>
            </a:r>
            <a:r>
              <a:rPr lang="en-GB" sz="3200" dirty="0">
                <a:solidFill>
                  <a:srgbClr val="000000"/>
                </a:solidFill>
                <a:effectLst/>
                <a:ea typeface="Times New Roman" panose="02020603050405020304" pitchFamily="18" charset="0"/>
                <a:cs typeface="Aptos" panose="020B0004020202020204" pitchFamily="34" charset="0"/>
              </a:rPr>
              <a:t> with the Designated Safeguarding Lead (DSL).</a:t>
            </a:r>
          </a:p>
          <a:p>
            <a:pPr marL="457200" indent="-457200" defTabSz="504063">
              <a:buFont typeface="Wingdings" panose="05000000000000000000" pitchFamily="2" charset="2"/>
              <a:buChar char="§"/>
              <a:defRPr sz="2600">
                <a:solidFill>
                  <a:srgbClr val="1E1E1E"/>
                </a:solidFill>
              </a:defRPr>
            </a:pPr>
            <a:r>
              <a:rPr lang="en-GB" sz="3200" dirty="0">
                <a:solidFill>
                  <a:srgbClr val="000000"/>
                </a:solidFill>
                <a:ea typeface="Calibri" panose="020F0502020204030204" pitchFamily="34" charset="0"/>
                <a:cs typeface="Aptos" panose="020B0004020202020204" pitchFamily="34" charset="0"/>
              </a:rPr>
              <a:t>F</a:t>
            </a:r>
            <a:r>
              <a:rPr lang="en-GB" sz="3200" dirty="0">
                <a:solidFill>
                  <a:srgbClr val="000000"/>
                </a:solidFill>
                <a:effectLst/>
                <a:ea typeface="Times New Roman" panose="02020603050405020304" pitchFamily="18" charset="0"/>
                <a:cs typeface="Aptos" panose="020B0004020202020204" pitchFamily="34" charset="0"/>
              </a:rPr>
              <a:t>eel confident that </a:t>
            </a:r>
            <a:r>
              <a:rPr lang="en-GB" sz="3200" b="1" dirty="0">
                <a:solidFill>
                  <a:srgbClr val="000000"/>
                </a:solidFill>
                <a:ea typeface="Times New Roman" panose="02020603050405020304" pitchFamily="18" charset="0"/>
                <a:cs typeface="Aptos" panose="020B0004020202020204" pitchFamily="34" charset="0"/>
              </a:rPr>
              <a:t>your</a:t>
            </a:r>
            <a:r>
              <a:rPr lang="en-GB" sz="3200" b="1" dirty="0">
                <a:solidFill>
                  <a:srgbClr val="000000"/>
                </a:solidFill>
                <a:effectLst/>
                <a:ea typeface="Times New Roman" panose="02020603050405020304" pitchFamily="18" charset="0"/>
                <a:cs typeface="Aptos" panose="020B0004020202020204" pitchFamily="34" charset="0"/>
              </a:rPr>
              <a:t> observations are valuable</a:t>
            </a:r>
            <a:r>
              <a:rPr lang="en-GB" sz="3200" dirty="0">
                <a:solidFill>
                  <a:srgbClr val="000000"/>
                </a:solidFill>
                <a:effectLst/>
                <a:ea typeface="Times New Roman" panose="02020603050405020304" pitchFamily="18" charset="0"/>
                <a:cs typeface="Aptos" panose="020B0004020202020204" pitchFamily="34" charset="0"/>
              </a:rPr>
              <a:t> in safeguarding children.</a:t>
            </a:r>
            <a:endParaRPr lang="en-GB" sz="3200" dirty="0">
              <a:solidFill>
                <a:srgbClr val="000000"/>
              </a:solidFill>
              <a:effectLst/>
              <a:ea typeface="Calibri" panose="020F0502020204030204" pitchFamily="34" charset="0"/>
              <a:cs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2" y="151225"/>
            <a:ext cx="3546484"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What is Neglect?</a:t>
            </a: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ℹ️</a:t>
            </a:r>
          </a:p>
        </p:txBody>
      </p:sp>
      <p:sp>
        <p:nvSpPr>
          <p:cNvPr id="5" name="TextBox 4"/>
          <p:cNvSpPr txBox="1"/>
          <p:nvPr/>
        </p:nvSpPr>
        <p:spPr>
          <a:xfrm>
            <a:off x="1745159" y="1908423"/>
            <a:ext cx="7994028" cy="3732112"/>
          </a:xfrm>
          <a:prstGeom prst="rect">
            <a:avLst/>
          </a:prstGeom>
          <a:noFill/>
        </p:spPr>
        <p:txBody>
          <a:bodyPr wrap="square">
            <a:spAutoFit/>
          </a:bodyPr>
          <a:lstStyle/>
          <a:p>
            <a:pPr defTabSz="504063"/>
            <a:endParaRPr sz="1985" dirty="0">
              <a:solidFill>
                <a:prstClr val="black"/>
              </a:solidFill>
              <a:latin typeface="Calibri"/>
            </a:endParaRPr>
          </a:p>
          <a:p>
            <a:pPr>
              <a:buNone/>
            </a:pPr>
            <a:r>
              <a:rPr lang="en-GB" sz="3200" dirty="0">
                <a:solidFill>
                  <a:srgbClr val="000000"/>
                </a:solidFill>
                <a:effectLst/>
                <a:ea typeface="Calibri" panose="020F0502020204030204" pitchFamily="34" charset="0"/>
                <a:cs typeface="Aptos" panose="020B0004020202020204" pitchFamily="34" charset="0"/>
              </a:rPr>
              <a:t>“Neglect is the persistent failure to meet a child’s basic physical and/or psychological needs, likely to result in the serious impairment of the child’s health or development.”</a:t>
            </a:r>
          </a:p>
          <a:p>
            <a:pPr>
              <a:buNone/>
            </a:pPr>
            <a:r>
              <a:rPr kumimoji="0" lang="en-GB" sz="2800" b="1" i="0" u="none" strike="noStrike" kern="1200" cap="none" spc="0" normalizeH="0" baseline="0" noProof="0" dirty="0">
                <a:ln>
                  <a:noFill/>
                </a:ln>
                <a:solidFill>
                  <a:srgbClr val="000000"/>
                </a:solidFill>
                <a:effectLst/>
                <a:uLnTx/>
                <a:uFillTx/>
                <a:ea typeface="Calibri" panose="020F0502020204030204" pitchFamily="34" charset="0"/>
                <a:cs typeface="Aptos" panose="020B0004020202020204" pitchFamily="34" charset="0"/>
              </a:rPr>
              <a:t>Working Together to Safeguard Children, 2023</a:t>
            </a:r>
            <a:endParaRPr lang="en-GB" sz="2800" dirty="0">
              <a:effectLst/>
              <a:ea typeface="Calibri" panose="020F0502020204030204" pitchFamily="34" charset="0"/>
              <a:cs typeface="Aptos" panose="020B0004020202020204" pitchFamily="34" charset="0"/>
            </a:endParaRPr>
          </a:p>
          <a:p>
            <a:pPr defTabSz="504063">
              <a:defRPr sz="2600">
                <a:solidFill>
                  <a:srgbClr val="1E1E1E"/>
                </a:solidFill>
              </a:defRPr>
            </a:pPr>
            <a:endParaRPr sz="2867" dirty="0">
              <a:solidFill>
                <a:srgbClr val="1E1E1E"/>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8C00-6F43-A75E-43AF-6058D2E0D4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1EF86F3-3127-27F2-B96B-D27FC09AFF8D}"/>
              </a:ext>
            </a:extLst>
          </p:cNvPr>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a:extLst>
              <a:ext uri="{FF2B5EF4-FFF2-40B4-BE49-F238E27FC236}">
                <a16:creationId xmlns:a16="http://schemas.microsoft.com/office/drawing/2014/main" id="{80D2CED8-130E-4C9F-3E67-FE784530A228}"/>
              </a:ext>
            </a:extLst>
          </p:cNvPr>
          <p:cNvSpPr txBox="1"/>
          <p:nvPr/>
        </p:nvSpPr>
        <p:spPr>
          <a:xfrm>
            <a:off x="522164" y="151225"/>
            <a:ext cx="10186642" cy="615553"/>
          </a:xfrm>
          <a:prstGeom prst="rect">
            <a:avLst/>
          </a:prstGeom>
          <a:noFill/>
        </p:spPr>
        <p:txBody>
          <a:bodyPr wrap="square">
            <a:spAutoFit/>
          </a:bodyPr>
          <a:lstStyle/>
          <a:p>
            <a:pPr defTabSz="504063">
              <a:defRPr sz="3400" b="1">
                <a:solidFill>
                  <a:srgbClr val="005EB8"/>
                </a:solidFill>
              </a:defRPr>
            </a:pPr>
            <a:r>
              <a:rPr lang="en-GB" sz="3400" b="1" dirty="0"/>
              <a:t>KCSIE (Keeping Children Safe in Education) on Neglect</a:t>
            </a:r>
            <a:endParaRPr sz="3749" b="1" dirty="0">
              <a:solidFill>
                <a:srgbClr val="005EB8"/>
              </a:solidFill>
              <a:latin typeface="Calibri"/>
            </a:endParaRPr>
          </a:p>
        </p:txBody>
      </p:sp>
      <p:sp>
        <p:nvSpPr>
          <p:cNvPr id="4" name="TextBox 3">
            <a:extLst>
              <a:ext uri="{FF2B5EF4-FFF2-40B4-BE49-F238E27FC236}">
                <a16:creationId xmlns:a16="http://schemas.microsoft.com/office/drawing/2014/main" id="{AC2059C4-6DA4-DD0A-60C4-09AC76830CA6}"/>
              </a:ext>
            </a:extLst>
          </p:cNvPr>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ℹ️</a:t>
            </a:r>
          </a:p>
        </p:txBody>
      </p:sp>
      <p:sp>
        <p:nvSpPr>
          <p:cNvPr id="5" name="TextBox 4">
            <a:extLst>
              <a:ext uri="{FF2B5EF4-FFF2-40B4-BE49-F238E27FC236}">
                <a16:creationId xmlns:a16="http://schemas.microsoft.com/office/drawing/2014/main" id="{D29913B8-9237-FADB-C34A-0C5F4D1699E6}"/>
              </a:ext>
            </a:extLst>
          </p:cNvPr>
          <p:cNvSpPr txBox="1"/>
          <p:nvPr/>
        </p:nvSpPr>
        <p:spPr>
          <a:xfrm>
            <a:off x="1725127" y="1932637"/>
            <a:ext cx="7994028" cy="839012"/>
          </a:xfrm>
          <a:prstGeom prst="rect">
            <a:avLst/>
          </a:prstGeom>
          <a:noFill/>
        </p:spPr>
        <p:txBody>
          <a:bodyPr wrap="square">
            <a:spAutoFit/>
          </a:bodyPr>
          <a:lstStyle/>
          <a:p>
            <a:pPr defTabSz="504063"/>
            <a:endParaRPr sz="1985" dirty="0">
              <a:solidFill>
                <a:prstClr val="black"/>
              </a:solidFill>
              <a:latin typeface="Calibri"/>
            </a:endParaRPr>
          </a:p>
          <a:p>
            <a:pPr defTabSz="504063">
              <a:defRPr sz="2600">
                <a:solidFill>
                  <a:srgbClr val="1E1E1E"/>
                </a:solidFill>
              </a:defRPr>
            </a:pPr>
            <a:endParaRPr sz="2867" dirty="0">
              <a:solidFill>
                <a:srgbClr val="1E1E1E"/>
              </a:solidFill>
              <a:latin typeface="Calibri"/>
            </a:endParaRPr>
          </a:p>
        </p:txBody>
      </p:sp>
      <p:sp>
        <p:nvSpPr>
          <p:cNvPr id="7" name="Rectangle 2">
            <a:extLst>
              <a:ext uri="{FF2B5EF4-FFF2-40B4-BE49-F238E27FC236}">
                <a16:creationId xmlns:a16="http://schemas.microsoft.com/office/drawing/2014/main" id="{8330E6E9-27DE-78D6-FEA3-AA29D80BE32D}"/>
              </a:ext>
            </a:extLst>
          </p:cNvPr>
          <p:cNvSpPr>
            <a:spLocks noChangeArrowheads="1"/>
          </p:cNvSpPr>
          <p:nvPr/>
        </p:nvSpPr>
        <p:spPr bwMode="auto">
          <a:xfrm>
            <a:off x="1" y="-5072107"/>
            <a:ext cx="10081684" cy="112646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1800" b="1" dirty="0">
              <a:latin typeface="Arial" panose="020B0604020202020204" pitchFamily="34" charset="0"/>
            </a:endParaRPr>
          </a:p>
          <a:p>
            <a:pPr lvl="1" defTabSz="914400" eaLnBrk="0" fontAlgn="base" hangingPunct="0">
              <a:spcBef>
                <a:spcPct val="0"/>
              </a:spcBef>
              <a:spcAft>
                <a:spcPct val="0"/>
              </a:spcAft>
              <a:buFontTx/>
              <a:buChar char="•"/>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lvl="1" defTabSz="914400" eaLnBrk="0" fontAlgn="base" hangingPunct="0">
              <a:spcBef>
                <a:spcPct val="0"/>
              </a:spcBef>
              <a:spcAft>
                <a:spcPct val="0"/>
              </a:spcAft>
              <a:buFontTx/>
              <a:buChar char="•"/>
            </a:pPr>
            <a:endParaRPr lang="en-US" altLang="en-US" sz="1800" b="1" dirty="0">
              <a:latin typeface="Arial" panose="020B0604020202020204" pitchFamily="34" charset="0"/>
            </a:endParaRPr>
          </a:p>
          <a:p>
            <a:pPr lvl="1" defTabSz="914400" eaLnBrk="0" fontAlgn="base" hangingPunct="0">
              <a:spcBef>
                <a:spcPct val="0"/>
              </a:spcBef>
              <a:spcAft>
                <a:spcPct val="0"/>
              </a:spcAft>
              <a:buFontTx/>
              <a:buChar char="•"/>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lvl="1" defTabSz="914400" eaLnBrk="0" fontAlgn="base" hangingPunct="0">
              <a:spcBef>
                <a:spcPct val="0"/>
              </a:spcBef>
              <a:spcAft>
                <a:spcPct val="0"/>
              </a:spcAft>
              <a:buFontTx/>
              <a:buChar char="•"/>
            </a:pPr>
            <a:endParaRPr lang="en-US" altLang="en-US" sz="1800" b="1" dirty="0">
              <a:latin typeface="Arial" panose="020B0604020202020204" pitchFamily="34" charset="0"/>
            </a:endParaRPr>
          </a:p>
          <a:p>
            <a:pPr lvl="1" defTabSz="914400" eaLnBrk="0" fontAlgn="base" hangingPunct="0">
              <a:spcBef>
                <a:spcPct val="0"/>
              </a:spcBef>
              <a:spcAft>
                <a:spcPct val="0"/>
              </a:spcAft>
              <a:buFontTx/>
              <a:buChar char="•"/>
            </a:pPr>
            <a:endParaRPr lang="en-US" altLang="en-US" sz="1800" b="1" dirty="0">
              <a:latin typeface="Arial" panose="020B0604020202020204" pitchFamily="34" charset="0"/>
            </a:endParaRPr>
          </a:p>
          <a:p>
            <a:pPr lvl="1" defTabSz="914400" eaLnBrk="0" fontAlgn="base" hangingPunct="0">
              <a:spcBef>
                <a:spcPct val="0"/>
              </a:spcBef>
              <a:spcAft>
                <a:spcPct val="0"/>
              </a:spcAft>
            </a:pPr>
            <a:endParaRPr lang="en-US" altLang="en-US" sz="1800" b="1" dirty="0">
              <a:latin typeface="Arial" panose="020B0604020202020204" pitchFamily="34" charset="0"/>
            </a:endParaRPr>
          </a:p>
          <a:p>
            <a:pPr lvl="1" defTabSz="914400" eaLnBrk="0" fontAlgn="base" hangingPunct="0">
              <a:spcBef>
                <a:spcPct val="0"/>
              </a:spcBef>
              <a:spcAft>
                <a:spcPct val="0"/>
              </a:spcAft>
              <a:buFontTx/>
              <a:buChar char="•"/>
            </a:pPr>
            <a:endParaRPr kumimoji="0" lang="en-US" altLang="en-US" sz="1800" b="1" i="0" u="none" strike="noStrike" cap="none" normalizeH="0" baseline="0" dirty="0">
              <a:ln>
                <a:noFill/>
              </a:ln>
              <a:solidFill>
                <a:schemeClr val="tx1"/>
              </a:solidFill>
              <a:effectLst/>
              <a:latin typeface="Arial" panose="020B0604020202020204" pitchFamily="34" charset="0"/>
            </a:endParaRPr>
          </a:p>
          <a:p>
            <a:pPr lvl="1" defTabSz="914400" eaLnBrk="0" fontAlgn="base" hangingPunct="0">
              <a:spcBef>
                <a:spcPct val="0"/>
              </a:spcBef>
              <a:spcAft>
                <a:spcPct val="0"/>
              </a:spcAft>
              <a:buFontTx/>
              <a:buChar char="•"/>
            </a:pPr>
            <a:r>
              <a:rPr kumimoji="0" lang="en-US" altLang="en-US" b="1" i="0" u="none" strike="noStrike" cap="none" normalizeH="0" baseline="0" dirty="0">
                <a:ln>
                  <a:noFill/>
                </a:ln>
                <a:solidFill>
                  <a:schemeClr val="tx1"/>
                </a:solidFill>
                <a:effectLst/>
              </a:rPr>
              <a:t>The "Whole School" Approach:</a:t>
            </a:r>
            <a:r>
              <a:rPr kumimoji="0" lang="en-US" altLang="en-US" b="0" i="0" u="none" strike="noStrike" cap="none" normalizeH="0" baseline="0" dirty="0">
                <a:ln>
                  <a:noFill/>
                </a:ln>
                <a:solidFill>
                  <a:schemeClr val="tx1"/>
                </a:solidFill>
                <a:effectLst/>
              </a:rPr>
              <a:t> Safeguarding is not just for teachers. </a:t>
            </a:r>
          </a:p>
          <a:p>
            <a:pPr lvl="1" defTabSz="914400" eaLnBrk="0" fontAlgn="base" hangingPunct="0">
              <a:spcBef>
                <a:spcPct val="0"/>
              </a:spcBef>
              <a:spcAft>
                <a:spcPct val="0"/>
              </a:spcAft>
            </a:pPr>
            <a:r>
              <a:rPr kumimoji="0" lang="en-US" altLang="en-US" b="0" i="0" u="none" strike="noStrike" cap="none" normalizeH="0" baseline="0" dirty="0">
                <a:ln>
                  <a:noFill/>
                </a:ln>
                <a:solidFill>
                  <a:schemeClr val="tx1"/>
                </a:solidFill>
                <a:effectLst/>
              </a:rPr>
              <a:t>KCSIE mandates that </a:t>
            </a:r>
            <a:r>
              <a:rPr kumimoji="0" lang="en-US" altLang="en-US" b="1" i="0" u="none" strike="noStrike" cap="none" normalizeH="0" baseline="0" dirty="0">
                <a:ln>
                  <a:noFill/>
                </a:ln>
                <a:solidFill>
                  <a:schemeClr val="tx1"/>
                </a:solidFill>
                <a:effectLst/>
              </a:rPr>
              <a:t>all staff</a:t>
            </a:r>
            <a:r>
              <a:rPr kumimoji="0" lang="en-US" altLang="en-US" b="0" i="0" u="none" strike="noStrike" cap="none" normalizeH="0" baseline="0" dirty="0">
                <a:ln>
                  <a:noFill/>
                </a:ln>
                <a:solidFill>
                  <a:schemeClr val="tx1"/>
                </a:solidFill>
                <a:effectLst/>
              </a:rPr>
              <a:t> (including administrative and office teams) must undergo safeguarding training.</a:t>
            </a:r>
          </a:p>
          <a:p>
            <a:pPr lvl="1" defTabSz="914400" eaLnBrk="0" fontAlgn="base" hangingPunct="0">
              <a:spcBef>
                <a:spcPct val="0"/>
              </a:spcBef>
              <a:spcAft>
                <a:spcPct val="0"/>
              </a:spcAft>
            </a:pPr>
            <a:endParaRPr kumimoji="0" lang="en-US" altLang="en-US" b="0" i="0" u="none" strike="noStrike" cap="none" normalizeH="0" baseline="0" dirty="0">
              <a:ln>
                <a:noFill/>
              </a:ln>
              <a:solidFill>
                <a:schemeClr val="tx1"/>
              </a:solidFill>
              <a:effectLst/>
            </a:endParaRPr>
          </a:p>
          <a:p>
            <a:pPr lvl="1" defTabSz="914400" eaLnBrk="0" fontAlgn="base" hangingPunct="0">
              <a:spcBef>
                <a:spcPct val="0"/>
              </a:spcBef>
              <a:spcAft>
                <a:spcPct val="0"/>
              </a:spcAft>
            </a:pPr>
            <a:endParaRPr kumimoji="0" lang="en-US" altLang="en-US" b="0" i="0" u="none" strike="noStrike" cap="none" normalizeH="0" baseline="0" dirty="0">
              <a:ln>
                <a:noFill/>
              </a:ln>
              <a:solidFill>
                <a:schemeClr val="tx1"/>
              </a:solidFill>
              <a:effectLst/>
            </a:endParaRPr>
          </a:p>
          <a:p>
            <a:pPr lvl="1" defTabSz="914400" eaLnBrk="0" fontAlgn="base" hangingPunct="0">
              <a:spcBef>
                <a:spcPct val="0"/>
              </a:spcBef>
              <a:spcAft>
                <a:spcPct val="0"/>
              </a:spcAft>
              <a:buFontTx/>
              <a:buChar char="•"/>
            </a:pPr>
            <a:r>
              <a:rPr kumimoji="0" lang="en-US" altLang="en-US" b="1" i="0" u="none" strike="noStrike" cap="none" normalizeH="0" baseline="0" dirty="0">
                <a:ln>
                  <a:noFill/>
                </a:ln>
                <a:solidFill>
                  <a:schemeClr val="tx1"/>
                </a:solidFill>
                <a:effectLst/>
              </a:rPr>
              <a:t>Early Help:</a:t>
            </a:r>
            <a:r>
              <a:rPr kumimoji="0" lang="en-US" altLang="en-US" b="0" i="0" u="none" strike="noStrike" cap="none" normalizeH="0" baseline="0" dirty="0">
                <a:ln>
                  <a:noFill/>
                </a:ln>
                <a:solidFill>
                  <a:schemeClr val="tx1"/>
                </a:solidFill>
                <a:effectLst/>
              </a:rPr>
              <a:t> Neglect is often identified through "Early Help" triggers. Office staff are key in spotting these early signs before they escalate into significant harm.</a:t>
            </a:r>
          </a:p>
          <a:p>
            <a:pPr lvl="1" defTabSz="914400" eaLnBrk="0" fontAlgn="base" hangingPunct="0">
              <a:spcBef>
                <a:spcPct val="0"/>
              </a:spcBef>
              <a:spcAft>
                <a:spcPct val="0"/>
              </a:spcAft>
              <a:buFontTx/>
              <a:buChar char="•"/>
            </a:pPr>
            <a:endParaRPr kumimoji="0" lang="en-US" altLang="en-US" b="0" i="0" u="none" strike="noStrike" cap="none" normalizeH="0" baseline="0" dirty="0">
              <a:ln>
                <a:noFill/>
              </a:ln>
              <a:solidFill>
                <a:schemeClr val="tx1"/>
              </a:solidFill>
              <a:effectLst/>
            </a:endParaRPr>
          </a:p>
          <a:p>
            <a:pPr lvl="1" defTabSz="914400" eaLnBrk="0" fontAlgn="base" hangingPunct="0">
              <a:spcBef>
                <a:spcPct val="0"/>
              </a:spcBef>
              <a:spcAft>
                <a:spcPct val="0"/>
              </a:spcAft>
              <a:buFontTx/>
              <a:buChar char="•"/>
            </a:pPr>
            <a:endParaRPr kumimoji="0" lang="en-US" altLang="en-US" b="0" i="0" u="none" strike="noStrike" cap="none" normalizeH="0" baseline="0" dirty="0">
              <a:ln>
                <a:noFill/>
              </a:ln>
              <a:solidFill>
                <a:schemeClr val="tx1"/>
              </a:solidFill>
              <a:effectLst/>
            </a:endParaRPr>
          </a:p>
          <a:p>
            <a:pPr lvl="1" defTabSz="914400" eaLnBrk="0" fontAlgn="base" hangingPunct="0">
              <a:spcBef>
                <a:spcPct val="0"/>
              </a:spcBef>
              <a:spcAft>
                <a:spcPct val="0"/>
              </a:spcAft>
              <a:buFontTx/>
              <a:buChar char="•"/>
            </a:pPr>
            <a:r>
              <a:rPr kumimoji="0" lang="en-US" altLang="en-US" b="1" i="0" u="none" strike="noStrike" cap="none" normalizeH="0" baseline="0" dirty="0">
                <a:ln>
                  <a:noFill/>
                </a:ln>
                <a:solidFill>
                  <a:schemeClr val="tx1"/>
                </a:solidFill>
                <a:effectLst/>
              </a:rPr>
              <a:t>The Power of Small Observations:</a:t>
            </a:r>
            <a:r>
              <a:rPr kumimoji="0" lang="en-US" altLang="en-US" b="0" i="0" u="none" strike="noStrike" cap="none" normalizeH="0" baseline="0" dirty="0">
                <a:ln>
                  <a:noFill/>
                </a:ln>
                <a:solidFill>
                  <a:schemeClr val="tx1"/>
                </a:solidFill>
                <a:effectLst/>
              </a:rPr>
              <a:t> KCSIE emphasizes that a "culture of vigilance" means recording even small, seemingly insignificant concerns, as these help the DSL see the "big picture."</a:t>
            </a:r>
          </a:p>
        </p:txBody>
      </p:sp>
    </p:spTree>
    <p:extLst>
      <p:ext uri="{BB962C8B-B14F-4D97-AF65-F5344CB8AC3E}">
        <p14:creationId xmlns:p14="http://schemas.microsoft.com/office/powerpoint/2010/main" val="1266054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E4148-CFDB-EEA4-5C40-4AAF5A3D92E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51EA96-D0AE-1CD3-61C4-6E23C3FDF794}"/>
              </a:ext>
            </a:extLst>
          </p:cNvPr>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a:extLst>
              <a:ext uri="{FF2B5EF4-FFF2-40B4-BE49-F238E27FC236}">
                <a16:creationId xmlns:a16="http://schemas.microsoft.com/office/drawing/2014/main" id="{414DCF2B-B5EB-6BDC-8D51-DD804C272E5D}"/>
              </a:ext>
            </a:extLst>
          </p:cNvPr>
          <p:cNvSpPr txBox="1"/>
          <p:nvPr/>
        </p:nvSpPr>
        <p:spPr>
          <a:xfrm>
            <a:off x="809942" y="151225"/>
            <a:ext cx="3546484"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What is Neglect?</a:t>
            </a:r>
          </a:p>
        </p:txBody>
      </p:sp>
      <p:sp>
        <p:nvSpPr>
          <p:cNvPr id="4" name="TextBox 3">
            <a:extLst>
              <a:ext uri="{FF2B5EF4-FFF2-40B4-BE49-F238E27FC236}">
                <a16:creationId xmlns:a16="http://schemas.microsoft.com/office/drawing/2014/main" id="{3D43D03D-2D9A-012B-33B5-C1714F28AD41}"/>
              </a:ext>
            </a:extLst>
          </p:cNvPr>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ℹ️</a:t>
            </a:r>
          </a:p>
        </p:txBody>
      </p:sp>
      <p:sp>
        <p:nvSpPr>
          <p:cNvPr id="5" name="TextBox 4">
            <a:extLst>
              <a:ext uri="{FF2B5EF4-FFF2-40B4-BE49-F238E27FC236}">
                <a16:creationId xmlns:a16="http://schemas.microsoft.com/office/drawing/2014/main" id="{7D5449ED-CACC-C399-C98E-79B8EA6774DF}"/>
              </a:ext>
            </a:extLst>
          </p:cNvPr>
          <p:cNvSpPr txBox="1"/>
          <p:nvPr/>
        </p:nvSpPr>
        <p:spPr>
          <a:xfrm>
            <a:off x="1458268" y="1159393"/>
            <a:ext cx="7978723" cy="5270995"/>
          </a:xfrm>
          <a:prstGeom prst="rect">
            <a:avLst/>
          </a:prstGeom>
          <a:noFill/>
        </p:spPr>
        <p:txBody>
          <a:bodyPr wrap="square">
            <a:spAutoFit/>
          </a:bodyPr>
          <a:lstStyle/>
          <a:p>
            <a:pPr defTabSz="504063"/>
            <a:endParaRPr sz="1985" dirty="0">
              <a:solidFill>
                <a:prstClr val="black"/>
              </a:solidFill>
              <a:latin typeface="Calibri"/>
            </a:endParaRPr>
          </a:p>
          <a:p>
            <a:pPr>
              <a:buNone/>
            </a:pPr>
            <a:endParaRPr lang="en-GB" sz="3200" dirty="0">
              <a:effectLst/>
              <a:latin typeface="Aptos" panose="020B0004020202020204" pitchFamily="34" charset="0"/>
              <a:ea typeface="Calibri" panose="020F0502020204030204" pitchFamily="34" charset="0"/>
              <a:cs typeface="Aptos" panose="020B0004020202020204" pitchFamily="34" charset="0"/>
            </a:endParaRPr>
          </a:p>
          <a:p>
            <a:pPr>
              <a:buNone/>
            </a:pPr>
            <a:r>
              <a:rPr lang="en-GB" sz="3200" b="1" dirty="0">
                <a:solidFill>
                  <a:srgbClr val="000000"/>
                </a:solidFill>
                <a:effectLst/>
                <a:ea typeface="Calibri" panose="020F0502020204030204" pitchFamily="34" charset="0"/>
                <a:cs typeface="Aptos" panose="020B0004020202020204" pitchFamily="34" charset="0"/>
              </a:rPr>
              <a:t>Physical neglect:</a:t>
            </a:r>
            <a:r>
              <a:rPr lang="en-GB" sz="3200" dirty="0">
                <a:solidFill>
                  <a:srgbClr val="000000"/>
                </a:solidFill>
                <a:effectLst/>
                <a:ea typeface="Calibri" panose="020F0502020204030204" pitchFamily="34" charset="0"/>
                <a:cs typeface="Aptos" panose="020B0004020202020204" pitchFamily="34" charset="0"/>
              </a:rPr>
              <a:t> inadequate food, clothing, shelter, supervision.</a:t>
            </a:r>
            <a:endParaRPr lang="en-GB" sz="3200" dirty="0">
              <a:effectLst/>
              <a:ea typeface="Calibri" panose="020F0502020204030204" pitchFamily="34" charset="0"/>
              <a:cs typeface="Aptos" panose="020B0004020202020204" pitchFamily="34" charset="0"/>
            </a:endParaRPr>
          </a:p>
          <a:p>
            <a:pPr>
              <a:buNone/>
            </a:pPr>
            <a:r>
              <a:rPr lang="en-GB" sz="3200" b="1" dirty="0">
                <a:solidFill>
                  <a:srgbClr val="000000"/>
                </a:solidFill>
                <a:effectLst/>
                <a:ea typeface="Calibri" panose="020F0502020204030204" pitchFamily="34" charset="0"/>
                <a:cs typeface="Aptos" panose="020B0004020202020204" pitchFamily="34" charset="0"/>
              </a:rPr>
              <a:t>Medical neglect:</a:t>
            </a:r>
            <a:r>
              <a:rPr lang="en-GB" sz="3200" dirty="0">
                <a:solidFill>
                  <a:srgbClr val="000000"/>
                </a:solidFill>
                <a:effectLst/>
                <a:ea typeface="Calibri" panose="020F0502020204030204" pitchFamily="34" charset="0"/>
                <a:cs typeface="Aptos" panose="020B0004020202020204" pitchFamily="34" charset="0"/>
              </a:rPr>
              <a:t> not accessing necessary health care.</a:t>
            </a:r>
            <a:endParaRPr lang="en-GB" sz="3200" dirty="0">
              <a:effectLst/>
              <a:ea typeface="Calibri" panose="020F0502020204030204" pitchFamily="34" charset="0"/>
              <a:cs typeface="Aptos" panose="020B0004020202020204" pitchFamily="34" charset="0"/>
            </a:endParaRPr>
          </a:p>
          <a:p>
            <a:pPr>
              <a:buNone/>
            </a:pPr>
            <a:r>
              <a:rPr lang="en-GB" sz="3200" b="1" dirty="0">
                <a:solidFill>
                  <a:srgbClr val="000000"/>
                </a:solidFill>
                <a:effectLst/>
                <a:ea typeface="Calibri" panose="020F0502020204030204" pitchFamily="34" charset="0"/>
                <a:cs typeface="Aptos" panose="020B0004020202020204" pitchFamily="34" charset="0"/>
              </a:rPr>
              <a:t>Emotional neglect:</a:t>
            </a:r>
            <a:r>
              <a:rPr lang="en-GB" sz="3200" dirty="0">
                <a:solidFill>
                  <a:srgbClr val="000000"/>
                </a:solidFill>
                <a:effectLst/>
                <a:ea typeface="Calibri" panose="020F0502020204030204" pitchFamily="34" charset="0"/>
                <a:cs typeface="Aptos" panose="020B0004020202020204" pitchFamily="34" charset="0"/>
              </a:rPr>
              <a:t> lack of affection, attention, or support.</a:t>
            </a:r>
            <a:endParaRPr lang="en-GB" sz="3200" dirty="0">
              <a:effectLst/>
              <a:ea typeface="Calibri" panose="020F0502020204030204" pitchFamily="34" charset="0"/>
              <a:cs typeface="Aptos" panose="020B0004020202020204" pitchFamily="34" charset="0"/>
            </a:endParaRPr>
          </a:p>
          <a:p>
            <a:pPr>
              <a:buNone/>
            </a:pPr>
            <a:r>
              <a:rPr lang="en-GB" sz="3200" b="1" dirty="0">
                <a:solidFill>
                  <a:srgbClr val="000000"/>
                </a:solidFill>
                <a:effectLst/>
                <a:ea typeface="Calibri" panose="020F0502020204030204" pitchFamily="34" charset="0"/>
                <a:cs typeface="Aptos" panose="020B0004020202020204" pitchFamily="34" charset="0"/>
              </a:rPr>
              <a:t>Educational neglect:</a:t>
            </a:r>
            <a:r>
              <a:rPr lang="en-GB" sz="3200" dirty="0">
                <a:solidFill>
                  <a:srgbClr val="000000"/>
                </a:solidFill>
                <a:effectLst/>
                <a:ea typeface="Calibri" panose="020F0502020204030204" pitchFamily="34" charset="0"/>
                <a:cs typeface="Aptos" panose="020B0004020202020204" pitchFamily="34" charset="0"/>
              </a:rPr>
              <a:t> persistent lateness, absences, or failure to engage with school.</a:t>
            </a:r>
            <a:endParaRPr lang="en-GB" sz="3200" dirty="0">
              <a:effectLst/>
              <a:ea typeface="Calibri" panose="020F0502020204030204" pitchFamily="34" charset="0"/>
              <a:cs typeface="Aptos" panose="020B0004020202020204" pitchFamily="34" charset="0"/>
            </a:endParaRPr>
          </a:p>
          <a:p>
            <a:pPr defTabSz="504063">
              <a:defRPr sz="2600">
                <a:solidFill>
                  <a:srgbClr val="1E1E1E"/>
                </a:solidFill>
              </a:defRPr>
            </a:pPr>
            <a:endParaRPr sz="2867" dirty="0">
              <a:solidFill>
                <a:srgbClr val="1E1E1E"/>
              </a:solidFill>
              <a:latin typeface="Calibri"/>
            </a:endParaRPr>
          </a:p>
        </p:txBody>
      </p:sp>
    </p:spTree>
    <p:extLst>
      <p:ext uri="{BB962C8B-B14F-4D97-AF65-F5344CB8AC3E}">
        <p14:creationId xmlns:p14="http://schemas.microsoft.com/office/powerpoint/2010/main" val="3862597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2" y="151225"/>
            <a:ext cx="3491661" cy="669286"/>
          </a:xfrm>
          <a:prstGeom prst="rect">
            <a:avLst/>
          </a:prstGeom>
          <a:noFill/>
        </p:spPr>
        <p:txBody>
          <a:bodyPr wrap="none">
            <a:spAutoFit/>
          </a:bodyPr>
          <a:lstStyle/>
          <a:p>
            <a:pPr defTabSz="504063">
              <a:defRPr sz="3400" b="1">
                <a:solidFill>
                  <a:srgbClr val="005EB8"/>
                </a:solidFill>
              </a:defRPr>
            </a:pPr>
            <a:r>
              <a:rPr sz="3749" b="1" dirty="0">
                <a:solidFill>
                  <a:srgbClr val="005EB8"/>
                </a:solidFill>
                <a:latin typeface="Calibri"/>
              </a:rPr>
              <a:t>Spotting Neglect</a:t>
            </a: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a:t>
            </a:r>
          </a:p>
        </p:txBody>
      </p:sp>
      <p:sp>
        <p:nvSpPr>
          <p:cNvPr id="5" name="TextBox 4"/>
          <p:cNvSpPr txBox="1"/>
          <p:nvPr/>
        </p:nvSpPr>
        <p:spPr>
          <a:xfrm>
            <a:off x="1530275" y="2340471"/>
            <a:ext cx="7632849" cy="4368696"/>
          </a:xfrm>
          <a:prstGeom prst="rect">
            <a:avLst/>
          </a:prstGeom>
          <a:noFill/>
        </p:spPr>
        <p:txBody>
          <a:bodyPr wrap="square">
            <a:spAutoFit/>
          </a:bodyPr>
          <a:lstStyle/>
          <a:p>
            <a:pPr defTabSz="504063"/>
            <a:endParaRPr sz="1985" dirty="0">
              <a:solidFill>
                <a:prstClr val="black"/>
              </a:solidFill>
              <a:latin typeface="Calibri"/>
            </a:endParaRPr>
          </a:p>
          <a:p>
            <a:pPr defTabSz="504063">
              <a:defRPr sz="2600">
                <a:solidFill>
                  <a:srgbClr val="1E1E1E"/>
                </a:solidFill>
              </a:defRPr>
            </a:pPr>
            <a:r>
              <a:rPr sz="2867" dirty="0">
                <a:solidFill>
                  <a:srgbClr val="1E1E1E"/>
                </a:solidFill>
                <a:latin typeface="Calibri"/>
              </a:rPr>
              <a:t>Office staff often notice early subtle signs others miss.</a:t>
            </a: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r>
              <a:rPr lang="en-GB" sz="2867" dirty="0">
                <a:solidFill>
                  <a:srgbClr val="1E1E1E"/>
                </a:solidFill>
                <a:latin typeface="Calibri"/>
              </a:rPr>
              <a:t>Parents might act differently around office staff than they would teachers.</a:t>
            </a: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r>
              <a:rPr lang="en-GB" sz="2867" dirty="0">
                <a:solidFill>
                  <a:srgbClr val="1E1E1E"/>
                </a:solidFill>
                <a:latin typeface="Calibri"/>
              </a:rPr>
              <a:t>They also may see more interaction between a child and parent than any other staff.</a:t>
            </a:r>
          </a:p>
          <a:p>
            <a:pPr defTabSz="504063">
              <a:defRPr sz="2600">
                <a:solidFill>
                  <a:srgbClr val="1E1E1E"/>
                </a:solidFill>
              </a:defRPr>
            </a:pPr>
            <a:endParaRPr sz="2867" dirty="0">
              <a:solidFill>
                <a:srgbClr val="1E1E1E"/>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2582758" cy="669286"/>
          </a:xfrm>
          <a:prstGeom prst="rect">
            <a:avLst/>
          </a:prstGeom>
          <a:noFill/>
        </p:spPr>
        <p:txBody>
          <a:bodyPr wrap="none">
            <a:spAutoFit/>
          </a:bodyPr>
          <a:lstStyle/>
          <a:p>
            <a:pPr defTabSz="504063">
              <a:defRPr sz="3400" b="1">
                <a:solidFill>
                  <a:srgbClr val="005EB8"/>
                </a:solidFill>
              </a:defRPr>
            </a:pPr>
            <a:r>
              <a:rPr sz="3749" b="1" dirty="0">
                <a:solidFill>
                  <a:srgbClr val="005EB8"/>
                </a:solidFill>
                <a:latin typeface="Calibri"/>
              </a:rPr>
              <a:t>Appearance</a:t>
            </a: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a:t>
            </a:r>
          </a:p>
        </p:txBody>
      </p:sp>
      <p:sp>
        <p:nvSpPr>
          <p:cNvPr id="5" name="TextBox 4"/>
          <p:cNvSpPr txBox="1"/>
          <p:nvPr/>
        </p:nvSpPr>
        <p:spPr>
          <a:xfrm>
            <a:off x="1176734" y="1173258"/>
            <a:ext cx="7719472" cy="5219762"/>
          </a:xfrm>
          <a:prstGeom prst="rect">
            <a:avLst/>
          </a:prstGeom>
          <a:noFill/>
        </p:spPr>
        <p:txBody>
          <a:bodyPr wrap="square">
            <a:spAutoFit/>
          </a:bodyPr>
          <a:lstStyle/>
          <a:p>
            <a:pPr defTabSz="504063"/>
            <a:endParaRPr sz="1985" dirty="0">
              <a:solidFill>
                <a:prstClr val="black"/>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marL="457200" indent="-457200" defTabSz="504063">
              <a:buFont typeface="Arial" panose="020B0604020202020204" pitchFamily="34" charset="0"/>
              <a:buChar char="•"/>
              <a:defRPr sz="2600">
                <a:solidFill>
                  <a:srgbClr val="1E1E1E"/>
                </a:solidFill>
              </a:defRPr>
            </a:pPr>
            <a:r>
              <a:rPr sz="3200" dirty="0">
                <a:solidFill>
                  <a:srgbClr val="1E1E1E"/>
                </a:solidFill>
                <a:latin typeface="Calibri"/>
              </a:rPr>
              <a:t>Dirty clothes</a:t>
            </a:r>
            <a:endParaRPr lang="en-GB" sz="3200" dirty="0">
              <a:solidFill>
                <a:srgbClr val="1E1E1E"/>
              </a:solidFill>
              <a:latin typeface="Calibri"/>
            </a:endParaRPr>
          </a:p>
          <a:p>
            <a:pPr marL="457200" indent="-457200" defTabSz="504063">
              <a:buFont typeface="Arial" panose="020B0604020202020204" pitchFamily="34" charset="0"/>
              <a:buChar char="•"/>
              <a:defRPr sz="2600">
                <a:solidFill>
                  <a:srgbClr val="1E1E1E"/>
                </a:solidFill>
              </a:defRPr>
            </a:pPr>
            <a:r>
              <a:rPr lang="en-GB" sz="3200" dirty="0">
                <a:solidFill>
                  <a:srgbClr val="1E1E1E"/>
                </a:solidFill>
                <a:latin typeface="Calibri"/>
              </a:rPr>
              <a:t>Poor Hygiene (strong smell)</a:t>
            </a:r>
          </a:p>
          <a:p>
            <a:pPr marL="457200" indent="-457200" defTabSz="504063">
              <a:buFont typeface="Arial" panose="020B0604020202020204" pitchFamily="34" charset="0"/>
              <a:buChar char="•"/>
              <a:defRPr sz="2600">
                <a:solidFill>
                  <a:srgbClr val="1E1E1E"/>
                </a:solidFill>
              </a:defRPr>
            </a:pPr>
            <a:r>
              <a:rPr lang="en-GB" sz="3200" dirty="0">
                <a:solidFill>
                  <a:srgbClr val="1E1E1E"/>
                </a:solidFill>
                <a:latin typeface="Calibri"/>
              </a:rPr>
              <a:t>Looking sad</a:t>
            </a:r>
          </a:p>
          <a:p>
            <a:pPr marL="457200" indent="-457200" defTabSz="504063">
              <a:buFont typeface="Arial" panose="020B0604020202020204" pitchFamily="34" charset="0"/>
              <a:buChar char="•"/>
              <a:defRPr sz="2600">
                <a:solidFill>
                  <a:srgbClr val="1E1E1E"/>
                </a:solidFill>
              </a:defRPr>
            </a:pPr>
            <a:r>
              <a:rPr lang="en-GB" sz="3200" dirty="0">
                <a:solidFill>
                  <a:srgbClr val="1E1E1E"/>
                </a:solidFill>
                <a:latin typeface="Calibri"/>
              </a:rPr>
              <a:t>Inappropriate clothing</a:t>
            </a:r>
          </a:p>
          <a:p>
            <a:pPr marL="457200" indent="-457200" defTabSz="504063">
              <a:buFont typeface="Arial" panose="020B0604020202020204" pitchFamily="34" charset="0"/>
              <a:buChar char="•"/>
              <a:defRPr sz="2600">
                <a:solidFill>
                  <a:srgbClr val="1E1E1E"/>
                </a:solidFill>
              </a:defRPr>
            </a:pPr>
            <a:r>
              <a:rPr lang="en-GB" sz="3200" dirty="0"/>
              <a:t>EXAMPLE - A child consistently wearing a summer thin hoodie in a Cornish winter; arriving at 8:00 AM for a 8:45 AM start because parents aren't home.</a:t>
            </a:r>
            <a:endParaRPr sz="3200" dirty="0">
              <a:solidFill>
                <a:srgbClr val="1E1E1E"/>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2225289"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Behaviour</a:t>
            </a:r>
          </a:p>
        </p:txBody>
      </p:sp>
      <p:sp>
        <p:nvSpPr>
          <p:cNvPr id="5" name="TextBox 4"/>
          <p:cNvSpPr txBox="1"/>
          <p:nvPr/>
        </p:nvSpPr>
        <p:spPr>
          <a:xfrm>
            <a:off x="1170236" y="1476375"/>
            <a:ext cx="8007504" cy="7446462"/>
          </a:xfrm>
          <a:prstGeom prst="rect">
            <a:avLst/>
          </a:prstGeom>
          <a:noFill/>
        </p:spPr>
        <p:txBody>
          <a:bodyPr wrap="square">
            <a:spAutoFit/>
          </a:bodyPr>
          <a:lstStyle/>
          <a:p>
            <a:pPr defTabSz="504063"/>
            <a:endParaRPr lang="en-GB" sz="1985" dirty="0">
              <a:solidFill>
                <a:prstClr val="black"/>
              </a:solidFill>
              <a:latin typeface="Calibri"/>
            </a:endParaRPr>
          </a:p>
          <a:p>
            <a:pPr defTabSz="504063">
              <a:defRPr sz="2600">
                <a:solidFill>
                  <a:srgbClr val="1E1E1E"/>
                </a:solidFill>
              </a:defRPr>
            </a:pPr>
            <a:endParaRPr lang="en-GB" sz="2867" dirty="0">
              <a:solidFill>
                <a:srgbClr val="1E1E1E"/>
              </a:solidFill>
              <a:latin typeface="Calibri"/>
            </a:endParaRPr>
          </a:p>
          <a:p>
            <a:pPr marL="571500" indent="-571500" defTabSz="504063">
              <a:buFont typeface="Arial" panose="020B0604020202020204" pitchFamily="34" charset="0"/>
              <a:buChar char="•"/>
              <a:defRPr sz="2600">
                <a:solidFill>
                  <a:srgbClr val="1E1E1E"/>
                </a:solidFill>
              </a:defRPr>
            </a:pPr>
            <a:r>
              <a:rPr lang="en-GB" sz="4000" dirty="0">
                <a:solidFill>
                  <a:srgbClr val="1E1E1E"/>
                </a:solidFill>
                <a:latin typeface="Calibri"/>
              </a:rPr>
              <a:t>Tiredness</a:t>
            </a:r>
          </a:p>
          <a:p>
            <a:pPr marL="457200" indent="-457200" defTabSz="504063">
              <a:buFont typeface="Arial" panose="020B0604020202020204" pitchFamily="34" charset="0"/>
              <a:buChar char="•"/>
              <a:defRPr sz="2600">
                <a:solidFill>
                  <a:srgbClr val="1E1E1E"/>
                </a:solidFill>
              </a:defRPr>
            </a:pPr>
            <a:r>
              <a:rPr lang="en-GB" sz="4000" dirty="0">
                <a:solidFill>
                  <a:srgbClr val="1E1E1E"/>
                </a:solidFill>
                <a:latin typeface="Calibri"/>
              </a:rPr>
              <a:t>Withdrawal </a:t>
            </a:r>
          </a:p>
          <a:p>
            <a:pPr marL="457200" indent="-457200" defTabSz="504063">
              <a:buFont typeface="Arial" panose="020B0604020202020204" pitchFamily="34" charset="0"/>
              <a:buChar char="•"/>
              <a:defRPr sz="2600">
                <a:solidFill>
                  <a:srgbClr val="1E1E1E"/>
                </a:solidFill>
              </a:defRPr>
            </a:pPr>
            <a:r>
              <a:rPr lang="en-GB" sz="4000" dirty="0">
                <a:solidFill>
                  <a:srgbClr val="1E1E1E"/>
                </a:solidFill>
                <a:latin typeface="Calibri"/>
              </a:rPr>
              <a:t>Clinginess (poor attachment)</a:t>
            </a:r>
          </a:p>
          <a:p>
            <a:pPr marL="457200" indent="-457200" defTabSz="504063">
              <a:buFont typeface="Arial" panose="020B0604020202020204" pitchFamily="34" charset="0"/>
              <a:buChar char="•"/>
              <a:defRPr sz="2600">
                <a:solidFill>
                  <a:srgbClr val="1E1E1E"/>
                </a:solidFill>
              </a:defRPr>
            </a:pPr>
            <a:r>
              <a:rPr lang="en-GB" sz="4000" dirty="0">
                <a:solidFill>
                  <a:srgbClr val="1E1E1E"/>
                </a:solidFill>
                <a:latin typeface="Calibri"/>
              </a:rPr>
              <a:t>Unexplained distress</a:t>
            </a:r>
          </a:p>
          <a:p>
            <a:pPr marL="457200" indent="-457200" defTabSz="504063">
              <a:buFont typeface="Arial" panose="020B0604020202020204" pitchFamily="34" charset="0"/>
              <a:buChar char="•"/>
              <a:defRPr sz="2600">
                <a:solidFill>
                  <a:srgbClr val="1E1E1E"/>
                </a:solidFill>
              </a:defRPr>
            </a:pPr>
            <a:r>
              <a:rPr lang="en-GB" sz="4000" dirty="0">
                <a:solidFill>
                  <a:srgbClr val="1E1E1E"/>
                </a:solidFill>
                <a:latin typeface="Calibri"/>
              </a:rPr>
              <a:t>Attention/attachment -seeking</a:t>
            </a: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lang="en-GB" sz="2867" dirty="0">
              <a:solidFill>
                <a:srgbClr val="1E1E1E"/>
              </a:solidFill>
              <a:latin typeface="Calibri"/>
            </a:endParaRPr>
          </a:p>
          <a:p>
            <a:pPr defTabSz="504063">
              <a:defRPr sz="2600">
                <a:solidFill>
                  <a:srgbClr val="1E1E1E"/>
                </a:solidFill>
              </a:defRPr>
            </a:pPr>
            <a:endParaRPr sz="2867" dirty="0">
              <a:solidFill>
                <a:srgbClr val="1E1E1E"/>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8"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dirty="0">
              <a:solidFill>
                <a:prstClr val="white"/>
              </a:solidFill>
              <a:latin typeface="Calibri"/>
            </a:endParaRPr>
          </a:p>
        </p:txBody>
      </p:sp>
      <p:sp>
        <p:nvSpPr>
          <p:cNvPr id="3" name="TextBox 2"/>
          <p:cNvSpPr txBox="1"/>
          <p:nvPr/>
        </p:nvSpPr>
        <p:spPr>
          <a:xfrm>
            <a:off x="819937" y="180231"/>
            <a:ext cx="3913251" cy="669286"/>
          </a:xfrm>
          <a:prstGeom prst="rect">
            <a:avLst/>
          </a:prstGeom>
          <a:noFill/>
        </p:spPr>
        <p:txBody>
          <a:bodyPr wrap="none">
            <a:spAutoFit/>
          </a:bodyPr>
          <a:lstStyle/>
          <a:p>
            <a:pPr defTabSz="504063">
              <a:defRPr sz="3400" b="1">
                <a:solidFill>
                  <a:srgbClr val="005EB8"/>
                </a:solidFill>
              </a:defRPr>
            </a:pPr>
            <a:r>
              <a:rPr sz="3749" b="1" dirty="0">
                <a:solidFill>
                  <a:srgbClr val="005EB8"/>
                </a:solidFill>
                <a:latin typeface="Calibri"/>
              </a:rPr>
              <a:t>Patterns</a:t>
            </a:r>
            <a:r>
              <a:rPr lang="en-GB" sz="3749" b="1" dirty="0">
                <a:solidFill>
                  <a:srgbClr val="005EB8"/>
                </a:solidFill>
                <a:latin typeface="Calibri"/>
              </a:rPr>
              <a:t> and Clues</a:t>
            </a:r>
            <a:endParaRPr sz="3749" b="1" dirty="0">
              <a:solidFill>
                <a:srgbClr val="005EB8"/>
              </a:solidFill>
              <a:latin typeface="Calibri"/>
            </a:endParaRP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dirty="0">
                <a:solidFill>
                  <a:srgbClr val="005EB8"/>
                </a:solidFill>
                <a:latin typeface="Calibri"/>
              </a:rPr>
              <a:t>⏰</a:t>
            </a:r>
          </a:p>
        </p:txBody>
      </p:sp>
      <p:sp>
        <p:nvSpPr>
          <p:cNvPr id="5" name="TextBox 4"/>
          <p:cNvSpPr txBox="1"/>
          <p:nvPr/>
        </p:nvSpPr>
        <p:spPr>
          <a:xfrm>
            <a:off x="1530277" y="1209802"/>
            <a:ext cx="7632848" cy="6184001"/>
          </a:xfrm>
          <a:prstGeom prst="rect">
            <a:avLst/>
          </a:prstGeom>
          <a:noFill/>
        </p:spPr>
        <p:txBody>
          <a:bodyPr wrap="square">
            <a:spAutoFit/>
          </a:bodyPr>
          <a:lstStyle/>
          <a:p>
            <a:pPr defTabSz="504063"/>
            <a:endParaRPr sz="1985" dirty="0">
              <a:solidFill>
                <a:prstClr val="black"/>
              </a:solidFill>
              <a:latin typeface="Calibri"/>
            </a:endParaRPr>
          </a:p>
          <a:p>
            <a:pPr marL="457200" indent="-457200" defTabSz="504063">
              <a:buFont typeface="Arial" panose="020B0604020202020204" pitchFamily="34" charset="0"/>
              <a:buChar char="•"/>
              <a:defRPr sz="2600">
                <a:solidFill>
                  <a:srgbClr val="1E1E1E"/>
                </a:solidFill>
              </a:defRPr>
            </a:pPr>
            <a:r>
              <a:rPr sz="2800" dirty="0">
                <a:solidFill>
                  <a:srgbClr val="1E1E1E"/>
                </a:solidFill>
                <a:latin typeface="Calibri"/>
              </a:rPr>
              <a:t>Frequent lateness or late collection</a:t>
            </a:r>
            <a:endParaRPr lang="en-GB" sz="2800" dirty="0">
              <a:solidFill>
                <a:srgbClr val="1E1E1E"/>
              </a:solidFill>
              <a:latin typeface="Calibri"/>
            </a:endParaRPr>
          </a:p>
          <a:p>
            <a:pPr marL="457200" indent="-457200" defTabSz="504063">
              <a:buFont typeface="Arial" panose="020B0604020202020204" pitchFamily="34" charset="0"/>
              <a:buChar char="•"/>
              <a:defRPr sz="2600">
                <a:solidFill>
                  <a:srgbClr val="1E1E1E"/>
                </a:solidFill>
              </a:defRPr>
            </a:pPr>
            <a:r>
              <a:rPr lang="en-GB" sz="2800" dirty="0">
                <a:solidFill>
                  <a:srgbClr val="1E1E1E"/>
                </a:solidFill>
                <a:latin typeface="Calibri"/>
              </a:rPr>
              <a:t>R</a:t>
            </a:r>
            <a:r>
              <a:rPr sz="2800" dirty="0" err="1">
                <a:solidFill>
                  <a:srgbClr val="1E1E1E"/>
                </a:solidFill>
                <a:latin typeface="Calibri"/>
              </a:rPr>
              <a:t>epeated</a:t>
            </a:r>
            <a:r>
              <a:rPr sz="2800" dirty="0">
                <a:solidFill>
                  <a:srgbClr val="1E1E1E"/>
                </a:solidFill>
                <a:latin typeface="Calibri"/>
              </a:rPr>
              <a:t> requests for uniform/food</a:t>
            </a:r>
            <a:endParaRPr lang="en-GB" sz="2800" dirty="0">
              <a:solidFill>
                <a:srgbClr val="1E1E1E"/>
              </a:solidFill>
              <a:latin typeface="Calibri"/>
            </a:endParaRPr>
          </a:p>
          <a:p>
            <a:pPr marL="457200" indent="-457200" defTabSz="504063">
              <a:buFont typeface="Arial" panose="020B0604020202020204" pitchFamily="34" charset="0"/>
              <a:buChar char="•"/>
              <a:defRPr sz="2600">
                <a:solidFill>
                  <a:srgbClr val="1E1E1E"/>
                </a:solidFill>
              </a:defRPr>
            </a:pPr>
            <a:r>
              <a:rPr lang="en-GB" sz="2800" dirty="0">
                <a:solidFill>
                  <a:srgbClr val="1E1E1E"/>
                </a:solidFill>
                <a:latin typeface="Calibri"/>
              </a:rPr>
              <a:t>Parent forgetting to bring in medicine</a:t>
            </a:r>
          </a:p>
          <a:p>
            <a:pPr marL="457200" indent="-457200" defTabSz="504063">
              <a:buFont typeface="Arial" panose="020B0604020202020204" pitchFamily="34" charset="0"/>
              <a:buChar char="•"/>
              <a:defRPr sz="2600">
                <a:solidFill>
                  <a:srgbClr val="1E1E1E"/>
                </a:solidFill>
              </a:defRPr>
            </a:pPr>
            <a:r>
              <a:rPr lang="en-GB" sz="2800" dirty="0">
                <a:solidFill>
                  <a:srgbClr val="1E1E1E"/>
                </a:solidFill>
                <a:latin typeface="Calibri"/>
              </a:rPr>
              <a:t>C</a:t>
            </a:r>
            <a:r>
              <a:rPr sz="2800" dirty="0" err="1">
                <a:solidFill>
                  <a:srgbClr val="1E1E1E"/>
                </a:solidFill>
                <a:latin typeface="Calibri"/>
              </a:rPr>
              <a:t>haotic</a:t>
            </a:r>
            <a:r>
              <a:rPr sz="2800" dirty="0">
                <a:solidFill>
                  <a:srgbClr val="1E1E1E"/>
                </a:solidFill>
                <a:latin typeface="Calibri"/>
              </a:rPr>
              <a:t> or distressed parents at drop‑off</a:t>
            </a:r>
            <a:endParaRPr lang="en-GB" sz="2800" dirty="0">
              <a:solidFill>
                <a:srgbClr val="1E1E1E"/>
              </a:solidFill>
              <a:latin typeface="Calibri"/>
            </a:endParaRPr>
          </a:p>
          <a:p>
            <a:pPr defTabSz="504063">
              <a:defRPr sz="2600">
                <a:solidFill>
                  <a:srgbClr val="1E1E1E"/>
                </a:solidFill>
              </a:defRPr>
            </a:pPr>
            <a:endParaRPr lang="en-GB" sz="2800" dirty="0">
              <a:solidFill>
                <a:srgbClr val="1E1E1E"/>
              </a:solidFill>
              <a:latin typeface="Calibri"/>
            </a:endParaRPr>
          </a:p>
          <a:p>
            <a:pPr>
              <a:buNone/>
            </a:pPr>
            <a:r>
              <a:rPr lang="en-GB" sz="2800" b="1" dirty="0">
                <a:solidFill>
                  <a:srgbClr val="000000"/>
                </a:solidFill>
                <a:effectLst/>
                <a:latin typeface="Aptos" panose="020B0004020202020204" pitchFamily="34" charset="0"/>
                <a:ea typeface="Calibri" panose="020F0502020204030204" pitchFamily="34" charset="0"/>
                <a:cs typeface="Aptos" panose="020B0004020202020204" pitchFamily="34" charset="0"/>
              </a:rPr>
              <a:t>Communication clues:</a:t>
            </a:r>
            <a:endParaRPr lang="en-GB" sz="2800" dirty="0">
              <a:effectLst/>
              <a:latin typeface="Aptos" panose="020B0004020202020204" pitchFamily="34" charset="0"/>
              <a:ea typeface="Calibri" panose="020F0502020204030204" pitchFamily="34" charset="0"/>
              <a:cs typeface="Aptos" panose="020B0004020202020204" pitchFamily="34" charset="0"/>
            </a:endParaRPr>
          </a:p>
          <a:p>
            <a:pPr marL="457200" indent="-457200">
              <a:buFont typeface="Arial" panose="020B0604020202020204" pitchFamily="34" charset="0"/>
              <a:buChar char="•"/>
            </a:pP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Child mentions not eating, being cold, or caring for siblings.</a:t>
            </a:r>
            <a:endParaRPr lang="en-GB" sz="2800" dirty="0">
              <a:effectLst/>
              <a:latin typeface="Aptos" panose="020B0004020202020204" pitchFamily="34" charset="0"/>
              <a:ea typeface="Calibri" panose="020F0502020204030204" pitchFamily="34" charset="0"/>
              <a:cs typeface="Aptos" panose="020B0004020202020204" pitchFamily="34" charset="0"/>
            </a:endParaRPr>
          </a:p>
          <a:p>
            <a:pPr marL="457200" indent="-457200">
              <a:buFont typeface="Arial" panose="020B0604020202020204" pitchFamily="34" charset="0"/>
              <a:buChar char="•"/>
            </a:pP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Parent repeatedly misses appointments or avoids engagement.</a:t>
            </a:r>
          </a:p>
          <a:p>
            <a:pPr marL="457200" indent="-457200">
              <a:buFont typeface="Arial" panose="020B0604020202020204" pitchFamily="34" charset="0"/>
              <a:buChar char="•"/>
            </a:pPr>
            <a:r>
              <a:rPr lang="en-GB" sz="2800" dirty="0">
                <a:solidFill>
                  <a:srgbClr val="000000"/>
                </a:solidFill>
                <a:latin typeface="Aptos" panose="020B0004020202020204" pitchFamily="34" charset="0"/>
                <a:ea typeface="Calibri" panose="020F0502020204030204" pitchFamily="34" charset="0"/>
                <a:cs typeface="Aptos" panose="020B0004020202020204" pitchFamily="34" charset="0"/>
              </a:rPr>
              <a:t>Parent appears under the influence or smells of alcohol picking up a sick child.</a:t>
            </a:r>
            <a:endParaRPr lang="en-GB" sz="2800" dirty="0">
              <a:effectLst/>
              <a:latin typeface="Aptos" panose="020B0004020202020204" pitchFamily="34" charset="0"/>
              <a:ea typeface="Calibri" panose="020F0502020204030204" pitchFamily="34" charset="0"/>
              <a:cs typeface="Aptos" panose="020B0004020202020204" pitchFamily="34" charset="0"/>
            </a:endParaRPr>
          </a:p>
          <a:p>
            <a:pPr defTabSz="504063">
              <a:defRPr sz="2600">
                <a:solidFill>
                  <a:srgbClr val="1E1E1E"/>
                </a:solidFill>
              </a:defRPr>
            </a:pPr>
            <a:endParaRPr sz="4000" dirty="0">
              <a:solidFill>
                <a:srgbClr val="1E1E1E"/>
              </a:solidFill>
              <a:latin typeface="Calibri"/>
            </a:endParaRPr>
          </a:p>
        </p:txBody>
      </p:sp>
      <p:pic>
        <p:nvPicPr>
          <p:cNvPr id="7" name="Picture 6">
            <a:extLst>
              <a:ext uri="{FF2B5EF4-FFF2-40B4-BE49-F238E27FC236}">
                <a16:creationId xmlns:a16="http://schemas.microsoft.com/office/drawing/2014/main" id="{AE4B849E-DC25-5135-716A-0249BF86FCA3}"/>
              </a:ext>
            </a:extLst>
          </p:cNvPr>
          <p:cNvPicPr>
            <a:picLocks noChangeAspect="1"/>
          </p:cNvPicPr>
          <p:nvPr/>
        </p:nvPicPr>
        <p:blipFill>
          <a:blip r:embed="rId2"/>
          <a:stretch>
            <a:fillRect/>
          </a:stretch>
        </p:blipFill>
        <p:spPr>
          <a:xfrm>
            <a:off x="77878" y="3564607"/>
            <a:ext cx="1792379" cy="1475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2278188" cy="669286"/>
          </a:xfrm>
          <a:prstGeom prst="rect">
            <a:avLst/>
          </a:prstGeom>
          <a:noFill/>
        </p:spPr>
        <p:txBody>
          <a:bodyPr wrap="none">
            <a:spAutoFit/>
          </a:bodyPr>
          <a:lstStyle/>
          <a:p>
            <a:pPr defTabSz="504063">
              <a:defRPr sz="3400" b="1">
                <a:solidFill>
                  <a:srgbClr val="005EB8"/>
                </a:solidFill>
              </a:defRPr>
            </a:pPr>
            <a:r>
              <a:rPr sz="3749" b="1" dirty="0">
                <a:solidFill>
                  <a:srgbClr val="005EB8"/>
                </a:solidFill>
                <a:latin typeface="Calibri"/>
              </a:rPr>
              <a:t>Discussion</a:t>
            </a:r>
          </a:p>
        </p:txBody>
      </p:sp>
      <p:sp>
        <p:nvSpPr>
          <p:cNvPr id="4" name="TextBox 3"/>
          <p:cNvSpPr txBox="1"/>
          <p:nvPr/>
        </p:nvSpPr>
        <p:spPr>
          <a:xfrm>
            <a:off x="608309" y="1209802"/>
            <a:ext cx="1136850" cy="940707"/>
          </a:xfrm>
          <a:prstGeom prst="rect">
            <a:avLst/>
          </a:prstGeom>
          <a:noFill/>
        </p:spPr>
        <p:txBody>
          <a:bodyPr wrap="none">
            <a:spAutoFit/>
          </a:bodyPr>
          <a:lstStyle/>
          <a:p>
            <a:pPr defTabSz="504063">
              <a:defRPr sz="5000" b="1">
                <a:solidFill>
                  <a:srgbClr val="005EB8"/>
                </a:solidFill>
              </a:defRPr>
            </a:pPr>
            <a:r>
              <a:rPr sz="5513" b="1">
                <a:solidFill>
                  <a:srgbClr val="005EB8"/>
                </a:solidFill>
                <a:latin typeface="Calibri"/>
              </a:rPr>
              <a:t>❓</a:t>
            </a:r>
          </a:p>
        </p:txBody>
      </p:sp>
      <p:sp>
        <p:nvSpPr>
          <p:cNvPr id="5" name="TextBox 4"/>
          <p:cNvSpPr txBox="1"/>
          <p:nvPr/>
        </p:nvSpPr>
        <p:spPr>
          <a:xfrm>
            <a:off x="1745159" y="2431738"/>
            <a:ext cx="7835848" cy="3475567"/>
          </a:xfrm>
          <a:prstGeom prst="rect">
            <a:avLst/>
          </a:prstGeom>
          <a:noFill/>
        </p:spPr>
        <p:txBody>
          <a:bodyPr wrap="square">
            <a:spAutoFit/>
          </a:bodyPr>
          <a:lstStyle/>
          <a:p>
            <a:pPr defTabSz="504063"/>
            <a:endParaRPr sz="1985" dirty="0">
              <a:solidFill>
                <a:prstClr val="black"/>
              </a:solidFill>
              <a:latin typeface="Calibri"/>
            </a:endParaRPr>
          </a:p>
          <a:p>
            <a:pPr defTabSz="504063">
              <a:defRPr sz="2600">
                <a:solidFill>
                  <a:srgbClr val="1E1E1E"/>
                </a:solidFill>
              </a:defRPr>
            </a:pPr>
            <a:r>
              <a:rPr sz="4000" dirty="0">
                <a:solidFill>
                  <a:srgbClr val="1E1E1E"/>
                </a:solidFill>
                <a:latin typeface="Calibri"/>
              </a:rPr>
              <a:t>‘What might you notice in the office that others don’t?’</a:t>
            </a:r>
            <a:endParaRPr lang="en-GB" sz="4000" dirty="0">
              <a:solidFill>
                <a:srgbClr val="1E1E1E"/>
              </a:solidFill>
              <a:latin typeface="Calibri"/>
            </a:endParaRPr>
          </a:p>
          <a:p>
            <a:pPr defTabSz="504063">
              <a:defRPr sz="2600">
                <a:solidFill>
                  <a:srgbClr val="1E1E1E"/>
                </a:solidFill>
              </a:defRPr>
            </a:pPr>
            <a:endParaRPr sz="4000" dirty="0">
              <a:solidFill>
                <a:srgbClr val="1E1E1E"/>
              </a:solidFill>
              <a:latin typeface="Calibri"/>
            </a:endParaRPr>
          </a:p>
          <a:p>
            <a:pPr defTabSz="504063">
              <a:defRPr sz="2600">
                <a:solidFill>
                  <a:srgbClr val="1E1E1E"/>
                </a:solidFill>
              </a:defRPr>
            </a:pPr>
            <a:r>
              <a:rPr sz="4000" dirty="0">
                <a:solidFill>
                  <a:srgbClr val="1E1E1E"/>
                </a:solidFill>
                <a:latin typeface="Calibri"/>
              </a:rPr>
              <a:t>Reflect on daily interactions to identify early signs.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6521337"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What to Do if You're Concerned</a:t>
            </a:r>
          </a:p>
        </p:txBody>
      </p:sp>
      <p:sp>
        <p:nvSpPr>
          <p:cNvPr id="4" name="TextBox 3"/>
          <p:cNvSpPr txBox="1"/>
          <p:nvPr/>
        </p:nvSpPr>
        <p:spPr>
          <a:xfrm>
            <a:off x="305859" y="1022146"/>
            <a:ext cx="1439300" cy="940707"/>
          </a:xfrm>
          <a:prstGeom prst="rect">
            <a:avLst/>
          </a:prstGeom>
          <a:noFill/>
        </p:spPr>
        <p:txBody>
          <a:bodyPr wrap="square">
            <a:spAutoFit/>
          </a:bodyPr>
          <a:lstStyle/>
          <a:p>
            <a:pPr defTabSz="504063">
              <a:defRPr sz="5000" b="1">
                <a:solidFill>
                  <a:srgbClr val="005EB8"/>
                </a:solidFill>
              </a:defRPr>
            </a:pPr>
            <a:r>
              <a:rPr sz="5513" b="1" dirty="0">
                <a:solidFill>
                  <a:srgbClr val="005EB8"/>
                </a:solidFill>
                <a:latin typeface="Calibri"/>
              </a:rPr>
              <a:t>⚠️</a:t>
            </a:r>
          </a:p>
        </p:txBody>
      </p:sp>
      <p:sp>
        <p:nvSpPr>
          <p:cNvPr id="5" name="TextBox 4"/>
          <p:cNvSpPr txBox="1"/>
          <p:nvPr/>
        </p:nvSpPr>
        <p:spPr>
          <a:xfrm>
            <a:off x="1386260" y="1116335"/>
            <a:ext cx="8209363" cy="6894647"/>
          </a:xfrm>
          <a:prstGeom prst="rect">
            <a:avLst/>
          </a:prstGeom>
          <a:noFill/>
        </p:spPr>
        <p:txBody>
          <a:bodyPr wrap="square">
            <a:spAutoFit/>
          </a:bodyPr>
          <a:lstStyle/>
          <a:p>
            <a:pPr defTabSz="504063">
              <a:defRPr sz="2600">
                <a:solidFill>
                  <a:srgbClr val="1E1E1E"/>
                </a:solidFill>
              </a:defRPr>
            </a:pPr>
            <a:r>
              <a:rPr sz="4000" b="1" dirty="0">
                <a:solidFill>
                  <a:srgbClr val="1E1E1E"/>
                </a:solidFill>
                <a:latin typeface="Calibri"/>
              </a:rPr>
              <a:t>NOTICE – CHECK – SHARE</a:t>
            </a:r>
          </a:p>
          <a:p>
            <a:pPr>
              <a:buNone/>
            </a:pPr>
            <a:endParaRPr lang="en-GB" b="1" dirty="0">
              <a:solidFill>
                <a:srgbClr val="000000"/>
              </a:solidFill>
              <a:effectLst/>
              <a:ea typeface="Calibri" panose="020F0502020204030204" pitchFamily="34" charset="0"/>
              <a:cs typeface="Aptos" panose="020B0004020202020204" pitchFamily="34" charset="0"/>
            </a:endParaRPr>
          </a:p>
          <a:p>
            <a:pPr>
              <a:buNone/>
            </a:pPr>
            <a:r>
              <a:rPr lang="en-GB" sz="2800" b="1" dirty="0">
                <a:solidFill>
                  <a:srgbClr val="000000"/>
                </a:solidFill>
                <a:effectLst/>
                <a:ea typeface="Calibri" panose="020F0502020204030204" pitchFamily="34" charset="0"/>
                <a:cs typeface="Aptos" panose="020B0004020202020204" pitchFamily="34" charset="0"/>
              </a:rPr>
              <a:t>NOTICE:</a:t>
            </a:r>
            <a:r>
              <a:rPr lang="en-GB" dirty="0">
                <a:solidFill>
                  <a:srgbClr val="000000"/>
                </a:solidFill>
                <a:effectLst/>
                <a:ea typeface="Calibri" panose="020F0502020204030204" pitchFamily="34" charset="0"/>
                <a:cs typeface="Aptos" panose="020B0004020202020204" pitchFamily="34" charset="0"/>
              </a:rPr>
              <a:t> </a:t>
            </a:r>
            <a:r>
              <a:rPr lang="en-GB" dirty="0"/>
              <a:t>Be curious and observant. Spotting a change in a child’s appearance or a parent’s behaviour.</a:t>
            </a:r>
          </a:p>
          <a:p>
            <a:pPr>
              <a:buNone/>
            </a:pPr>
            <a:endParaRPr lang="en-GB" dirty="0"/>
          </a:p>
          <a:p>
            <a:pPr>
              <a:buNone/>
            </a:pPr>
            <a:r>
              <a:rPr lang="en-GB" dirty="0"/>
              <a:t>Action - Trust yourself. If it feels wrong, it probably is.</a:t>
            </a:r>
          </a:p>
          <a:p>
            <a:pPr>
              <a:buNone/>
            </a:pPr>
            <a:endParaRPr lang="en-GB" b="1" dirty="0">
              <a:solidFill>
                <a:srgbClr val="000000"/>
              </a:solidFill>
              <a:effectLst/>
              <a:ea typeface="Calibri" panose="020F0502020204030204" pitchFamily="34" charset="0"/>
              <a:cs typeface="Aptos" panose="020B0004020202020204" pitchFamily="34" charset="0"/>
            </a:endParaRPr>
          </a:p>
          <a:p>
            <a:pPr>
              <a:buNone/>
            </a:pPr>
            <a:r>
              <a:rPr lang="en-GB" sz="2800" b="1" dirty="0">
                <a:solidFill>
                  <a:srgbClr val="000000"/>
                </a:solidFill>
                <a:effectLst/>
                <a:ea typeface="Calibri" panose="020F0502020204030204" pitchFamily="34" charset="0"/>
                <a:cs typeface="Aptos" panose="020B0004020202020204" pitchFamily="34" charset="0"/>
              </a:rPr>
              <a:t>CHECK:</a:t>
            </a:r>
            <a:r>
              <a:rPr lang="en-GB" dirty="0">
                <a:solidFill>
                  <a:srgbClr val="000000"/>
                </a:solidFill>
                <a:effectLst/>
                <a:ea typeface="Calibri" panose="020F0502020204030204" pitchFamily="34" charset="0"/>
                <a:cs typeface="Aptos" panose="020B0004020202020204" pitchFamily="34" charset="0"/>
              </a:rPr>
              <a:t> </a:t>
            </a:r>
            <a:r>
              <a:rPr lang="en-GB" dirty="0"/>
              <a:t>Seek advice. You aren't investigating; you are checking in with other professionals (DSL).</a:t>
            </a:r>
          </a:p>
          <a:p>
            <a:pPr>
              <a:buNone/>
            </a:pPr>
            <a:endParaRPr lang="en-GB" dirty="0">
              <a:solidFill>
                <a:srgbClr val="000000"/>
              </a:solidFill>
              <a:effectLst/>
              <a:ea typeface="Calibri" panose="020F0502020204030204" pitchFamily="34" charset="0"/>
              <a:cs typeface="Aptos" panose="020B0004020202020204" pitchFamily="34" charset="0"/>
            </a:endParaRPr>
          </a:p>
          <a:p>
            <a:pPr>
              <a:buNone/>
            </a:pPr>
            <a:r>
              <a:rPr lang="en-GB" dirty="0">
                <a:solidFill>
                  <a:srgbClr val="000000"/>
                </a:solidFill>
                <a:effectLst/>
                <a:ea typeface="Calibri" panose="020F0502020204030204" pitchFamily="34" charset="0"/>
                <a:cs typeface="Aptos" panose="020B0004020202020204" pitchFamily="34" charset="0"/>
              </a:rPr>
              <a:t>Action - </a:t>
            </a:r>
            <a:r>
              <a:rPr lang="en-GB" dirty="0"/>
              <a:t>Have a ‘professional conversation’ with your DSL or Deputy DSL. </a:t>
            </a:r>
            <a:r>
              <a:rPr lang="en-GB" i="1" dirty="0"/>
              <a:t>"I've noticed X, is this something I should be worried about?"</a:t>
            </a:r>
            <a:endParaRPr lang="en-GB" dirty="0">
              <a:solidFill>
                <a:srgbClr val="000000"/>
              </a:solidFill>
              <a:effectLst/>
              <a:ea typeface="Calibri" panose="020F0502020204030204" pitchFamily="34" charset="0"/>
              <a:cs typeface="Aptos" panose="020B0004020202020204" pitchFamily="34" charset="0"/>
            </a:endParaRPr>
          </a:p>
          <a:p>
            <a:pPr>
              <a:buNone/>
            </a:pPr>
            <a:endParaRPr lang="en-GB" dirty="0">
              <a:effectLst/>
              <a:ea typeface="Calibri" panose="020F0502020204030204" pitchFamily="34" charset="0"/>
              <a:cs typeface="Aptos" panose="020B0004020202020204" pitchFamily="34" charset="0"/>
            </a:endParaRPr>
          </a:p>
          <a:p>
            <a:pPr>
              <a:buNone/>
            </a:pPr>
            <a:r>
              <a:rPr lang="en-GB" sz="2800" b="1" dirty="0">
                <a:solidFill>
                  <a:srgbClr val="000000"/>
                </a:solidFill>
                <a:effectLst/>
                <a:ea typeface="Calibri" panose="020F0502020204030204" pitchFamily="34" charset="0"/>
                <a:cs typeface="Aptos" panose="020B0004020202020204" pitchFamily="34" charset="0"/>
              </a:rPr>
              <a:t>SHARE:</a:t>
            </a:r>
            <a:r>
              <a:rPr lang="en-GB" sz="2800" dirty="0">
                <a:solidFill>
                  <a:srgbClr val="000000"/>
                </a:solidFill>
                <a:effectLst/>
                <a:ea typeface="Calibri" panose="020F0502020204030204" pitchFamily="34" charset="0"/>
                <a:cs typeface="Aptos" panose="020B0004020202020204" pitchFamily="34" charset="0"/>
              </a:rPr>
              <a:t> </a:t>
            </a:r>
            <a:r>
              <a:rPr lang="en-GB" dirty="0">
                <a:solidFill>
                  <a:srgbClr val="000000"/>
                </a:solidFill>
                <a:effectLst/>
                <a:ea typeface="Calibri" panose="020F0502020204030204" pitchFamily="34" charset="0"/>
                <a:cs typeface="Aptos" panose="020B0004020202020204" pitchFamily="34" charset="0"/>
              </a:rPr>
              <a:t>Formalise and record the concern.</a:t>
            </a:r>
          </a:p>
          <a:p>
            <a:pPr>
              <a:buNone/>
            </a:pPr>
            <a:endParaRPr lang="en-GB" dirty="0">
              <a:solidFill>
                <a:srgbClr val="000000"/>
              </a:solidFill>
              <a:ea typeface="Calibri" panose="020F0502020204030204" pitchFamily="34" charset="0"/>
              <a:cs typeface="Aptos" panose="020B0004020202020204" pitchFamily="34" charset="0"/>
            </a:endParaRPr>
          </a:p>
          <a:p>
            <a:pPr>
              <a:buNone/>
            </a:pPr>
            <a:r>
              <a:rPr lang="en-GB" dirty="0">
                <a:solidFill>
                  <a:srgbClr val="000000"/>
                </a:solidFill>
                <a:ea typeface="Calibri" panose="020F0502020204030204" pitchFamily="34" charset="0"/>
                <a:cs typeface="Aptos" panose="020B0004020202020204" pitchFamily="34" charset="0"/>
              </a:rPr>
              <a:t>Action - </a:t>
            </a:r>
            <a:r>
              <a:rPr lang="en-GB" dirty="0"/>
              <a:t>Log the factual observation on your school's system (CPOMS/</a:t>
            </a:r>
            <a:r>
              <a:rPr lang="en-GB" dirty="0" err="1"/>
              <a:t>MyConcern</a:t>
            </a:r>
            <a:r>
              <a:rPr lang="en-GB" dirty="0"/>
              <a:t>). Use objective language (e.g. </a:t>
            </a:r>
            <a:r>
              <a:rPr lang="en-GB" i="1" dirty="0"/>
              <a:t>"Child arrived in wet shoes"</a:t>
            </a:r>
            <a:r>
              <a:rPr lang="en-GB" dirty="0"/>
              <a:t> rather than </a:t>
            </a:r>
            <a:r>
              <a:rPr lang="en-GB" i="1" dirty="0"/>
              <a:t>"Parents are just disorganised"</a:t>
            </a:r>
            <a:r>
              <a:rPr lang="en-GB" dirty="0"/>
              <a:t>).</a:t>
            </a:r>
            <a:endParaRPr lang="en-GB" dirty="0">
              <a:effectLst/>
              <a:ea typeface="Calibri" panose="020F0502020204030204" pitchFamily="34" charset="0"/>
              <a:cs typeface="Aptos" panose="020B0004020202020204" pitchFamily="34" charset="0"/>
            </a:endParaRPr>
          </a:p>
          <a:p>
            <a:pPr defTabSz="504063">
              <a:defRPr sz="2600">
                <a:solidFill>
                  <a:srgbClr val="1E1E1E"/>
                </a:solidFill>
              </a:defRPr>
            </a:pPr>
            <a:endParaRPr sz="2867" dirty="0">
              <a:solidFill>
                <a:srgbClr val="1E1E1E"/>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859" y="0"/>
            <a:ext cx="10081683" cy="1008168"/>
          </a:xfrm>
          <a:prstGeom prst="rect">
            <a:avLst/>
          </a:prstGeom>
          <a:solidFill>
            <a:srgbClr val="A3C8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504063"/>
            <a:endParaRPr sz="1985">
              <a:solidFill>
                <a:prstClr val="white"/>
              </a:solidFill>
              <a:latin typeface="Calibri"/>
            </a:endParaRPr>
          </a:p>
        </p:txBody>
      </p:sp>
      <p:sp>
        <p:nvSpPr>
          <p:cNvPr id="3" name="TextBox 2"/>
          <p:cNvSpPr txBox="1"/>
          <p:nvPr/>
        </p:nvSpPr>
        <p:spPr>
          <a:xfrm>
            <a:off x="809943" y="151225"/>
            <a:ext cx="4452181" cy="669286"/>
          </a:xfrm>
          <a:prstGeom prst="rect">
            <a:avLst/>
          </a:prstGeom>
          <a:noFill/>
        </p:spPr>
        <p:txBody>
          <a:bodyPr wrap="none">
            <a:spAutoFit/>
          </a:bodyPr>
          <a:lstStyle/>
          <a:p>
            <a:pPr defTabSz="504063">
              <a:defRPr sz="3400" b="1">
                <a:solidFill>
                  <a:srgbClr val="005EB8"/>
                </a:solidFill>
              </a:defRPr>
            </a:pPr>
            <a:r>
              <a:rPr sz="3749" b="1">
                <a:solidFill>
                  <a:srgbClr val="005EB8"/>
                </a:solidFill>
                <a:latin typeface="Calibri"/>
              </a:rPr>
              <a:t>Important Reminders</a:t>
            </a:r>
          </a:p>
        </p:txBody>
      </p:sp>
      <p:sp>
        <p:nvSpPr>
          <p:cNvPr id="5" name="TextBox 4"/>
          <p:cNvSpPr txBox="1"/>
          <p:nvPr/>
        </p:nvSpPr>
        <p:spPr>
          <a:xfrm>
            <a:off x="666180" y="1332360"/>
            <a:ext cx="8928992" cy="4829784"/>
          </a:xfrm>
          <a:prstGeom prst="rect">
            <a:avLst/>
          </a:prstGeom>
          <a:noFill/>
        </p:spPr>
        <p:txBody>
          <a:bodyPr wrap="square">
            <a:spAutoFit/>
          </a:bodyPr>
          <a:lstStyle/>
          <a:p>
            <a:pPr defTabSz="504063"/>
            <a:endParaRPr sz="1985" dirty="0">
              <a:solidFill>
                <a:prstClr val="black"/>
              </a:solidFill>
              <a:latin typeface="Calibri"/>
            </a:endParaRPr>
          </a:p>
          <a:p>
            <a:pPr marL="342900" indent="-342900" defTabSz="504063">
              <a:buFont typeface="Arial" panose="020B0604020202020204" pitchFamily="34" charset="0"/>
              <a:buChar char="•"/>
              <a:defRPr sz="2600">
                <a:solidFill>
                  <a:srgbClr val="1E1E1E"/>
                </a:solidFill>
              </a:defRPr>
            </a:pPr>
            <a:r>
              <a:rPr sz="2400" dirty="0">
                <a:solidFill>
                  <a:srgbClr val="1E1E1E"/>
                </a:solidFill>
                <a:latin typeface="Calibri"/>
              </a:rPr>
              <a:t>Concerns don’t need </a:t>
            </a:r>
            <a:r>
              <a:rPr lang="en-GB" sz="2400" dirty="0">
                <a:solidFill>
                  <a:srgbClr val="1E1E1E"/>
                </a:solidFill>
                <a:latin typeface="Calibri"/>
              </a:rPr>
              <a:t>absolute </a:t>
            </a:r>
            <a:r>
              <a:rPr sz="2400" dirty="0">
                <a:solidFill>
                  <a:srgbClr val="1E1E1E"/>
                </a:solidFill>
                <a:latin typeface="Calibri"/>
              </a:rPr>
              <a:t>proof—</a:t>
            </a:r>
            <a:r>
              <a:rPr lang="en-GB" sz="2400" dirty="0">
                <a:solidFill>
                  <a:srgbClr val="1E1E1E"/>
                </a:solidFill>
                <a:latin typeface="Calibri"/>
              </a:rPr>
              <a:t>trust yourself</a:t>
            </a:r>
          </a:p>
          <a:p>
            <a:pPr defTabSz="504063">
              <a:defRPr sz="2600">
                <a:solidFill>
                  <a:srgbClr val="1E1E1E"/>
                </a:solidFill>
              </a:defRPr>
            </a:pPr>
            <a:endParaRPr lang="en-GB" sz="2400" dirty="0">
              <a:solidFill>
                <a:srgbClr val="1E1E1E"/>
              </a:solidFill>
              <a:latin typeface="Calibri"/>
            </a:endParaRPr>
          </a:p>
          <a:p>
            <a:pPr marL="342900" indent="-342900" defTabSz="504063">
              <a:buFont typeface="Arial" panose="020B0604020202020204" pitchFamily="34" charset="0"/>
              <a:buChar char="•"/>
              <a:defRPr sz="2600">
                <a:solidFill>
                  <a:srgbClr val="1E1E1E"/>
                </a:solidFill>
              </a:defRPr>
            </a:pPr>
            <a:r>
              <a:rPr lang="en-GB" sz="2400" dirty="0">
                <a:solidFill>
                  <a:srgbClr val="1E1E1E"/>
                </a:solidFill>
                <a:latin typeface="Calibri"/>
              </a:rPr>
              <a:t>Move from judgement to curiosity</a:t>
            </a:r>
          </a:p>
          <a:p>
            <a:pPr defTabSz="504063">
              <a:defRPr sz="2600">
                <a:solidFill>
                  <a:srgbClr val="1E1E1E"/>
                </a:solidFill>
              </a:defRPr>
            </a:pPr>
            <a:r>
              <a:rPr lang="en-GB" sz="2400" dirty="0">
                <a:solidFill>
                  <a:srgbClr val="1E1E1E"/>
                </a:solidFill>
                <a:latin typeface="Calibri"/>
              </a:rPr>
              <a:t>	“th</a:t>
            </a:r>
            <a:r>
              <a:rPr lang="en-GB" sz="2400" dirty="0"/>
              <a:t>at parent is always late and disorganized” to </a:t>
            </a:r>
          </a:p>
          <a:p>
            <a:pPr defTabSz="504063">
              <a:defRPr sz="2600">
                <a:solidFill>
                  <a:srgbClr val="1E1E1E"/>
                </a:solidFill>
              </a:defRPr>
            </a:pPr>
            <a:r>
              <a:rPr lang="en-GB" sz="2400" dirty="0"/>
              <a:t>	“I wonder what is happening at home”</a:t>
            </a:r>
            <a:endParaRPr lang="en-GB" sz="2400" dirty="0">
              <a:solidFill>
                <a:srgbClr val="1E1E1E"/>
              </a:solidFill>
              <a:latin typeface="Calibri"/>
            </a:endParaRPr>
          </a:p>
          <a:p>
            <a:pPr defTabSz="504063">
              <a:defRPr sz="2600">
                <a:solidFill>
                  <a:srgbClr val="1E1E1E"/>
                </a:solidFill>
              </a:defRPr>
            </a:pPr>
            <a:endParaRPr lang="en-GB" sz="2400" dirty="0">
              <a:solidFill>
                <a:srgbClr val="1E1E1E"/>
              </a:solidFill>
              <a:latin typeface="Calibri"/>
            </a:endParaRPr>
          </a:p>
          <a:p>
            <a:pPr marL="285750" indent="-285750" defTabSz="504063">
              <a:buFont typeface="Arial" panose="020B0604020202020204" pitchFamily="34" charset="0"/>
              <a:buChar char="•"/>
              <a:defRPr sz="2600">
                <a:solidFill>
                  <a:srgbClr val="1E1E1E"/>
                </a:solidFill>
              </a:defRPr>
            </a:pPr>
            <a:r>
              <a:rPr lang="en-GB" sz="2400" dirty="0"/>
              <a:t>In Cornwall "hidden neglect" can happen where families are isolated. Office staff often hear about transport issues or housing struggles first—these are precursors to neglect that the DSL needs to know about.</a:t>
            </a:r>
            <a:endParaRPr lang="en-GB" sz="2400" dirty="0">
              <a:solidFill>
                <a:srgbClr val="1E1E1E"/>
              </a:solidFill>
              <a:latin typeface="Calibri"/>
            </a:endParaRPr>
          </a:p>
          <a:p>
            <a:pPr defTabSz="504063">
              <a:defRPr sz="2600">
                <a:solidFill>
                  <a:srgbClr val="1E1E1E"/>
                </a:solidFill>
              </a:defRPr>
            </a:pPr>
            <a:endParaRPr sz="2400" dirty="0">
              <a:solidFill>
                <a:srgbClr val="1E1E1E"/>
              </a:solidFill>
              <a:latin typeface="Calibri"/>
            </a:endParaRPr>
          </a:p>
          <a:p>
            <a:pPr marL="285750" indent="-285750" defTabSz="504063">
              <a:buFont typeface="Arial" panose="020B0604020202020204" pitchFamily="34" charset="0"/>
              <a:buChar char="•"/>
              <a:defRPr sz="2600">
                <a:solidFill>
                  <a:srgbClr val="1E1E1E"/>
                </a:solidFill>
              </a:defRPr>
            </a:pPr>
            <a:r>
              <a:rPr sz="2400" dirty="0">
                <a:solidFill>
                  <a:srgbClr val="1E1E1E"/>
                </a:solidFill>
                <a:latin typeface="Calibri"/>
              </a:rPr>
              <a:t>Safeguarding is everyone’s responsibility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290BAE-B1DA-2E49-3904-76A22DDC7A67}"/>
              </a:ext>
            </a:extLst>
          </p:cNvPr>
          <p:cNvSpPr/>
          <p:nvPr/>
        </p:nvSpPr>
        <p:spPr>
          <a:xfrm>
            <a:off x="450156" y="2268463"/>
            <a:ext cx="10009112" cy="923330"/>
          </a:xfrm>
          <a:prstGeom prst="rect">
            <a:avLst/>
          </a:prstGeom>
          <a:noFill/>
        </p:spPr>
        <p:txBody>
          <a:bodyPr wrap="square" lIns="91440" tIns="45720" rIns="91440" bIns="45720">
            <a:spAutoFit/>
          </a:bodyPr>
          <a:lstStyle/>
          <a:p>
            <a:pPr algn="ctr"/>
            <a:r>
              <a:rPr lang="en-GB" sz="5400" b="1" dirty="0">
                <a:solidFill>
                  <a:srgbClr val="000000"/>
                </a:solidFill>
                <a:effectLst/>
                <a:latin typeface="Aptos" panose="020B0004020202020204" pitchFamily="34" charset="0"/>
                <a:ea typeface="Calibri" panose="020F0502020204030204" pitchFamily="34" charset="0"/>
                <a:cs typeface="Aptos" panose="020B0004020202020204" pitchFamily="34" charset="0"/>
              </a:rPr>
              <a:t>Key Takeaways and Next Steps</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
        <p:nvSpPr>
          <p:cNvPr id="5" name="TextBox 4">
            <a:extLst>
              <a:ext uri="{FF2B5EF4-FFF2-40B4-BE49-F238E27FC236}">
                <a16:creationId xmlns:a16="http://schemas.microsoft.com/office/drawing/2014/main" id="{FF54E183-CC10-C41B-118F-94E0F4A7852A}"/>
              </a:ext>
            </a:extLst>
          </p:cNvPr>
          <p:cNvSpPr txBox="1"/>
          <p:nvPr/>
        </p:nvSpPr>
        <p:spPr>
          <a:xfrm>
            <a:off x="594172" y="3191794"/>
            <a:ext cx="6984776" cy="3477875"/>
          </a:xfrm>
          <a:prstGeom prst="rect">
            <a:avLst/>
          </a:prstGeom>
          <a:noFill/>
        </p:spPr>
        <p:txBody>
          <a:bodyPr wrap="square" rtlCol="0">
            <a:spAutoFit/>
          </a:bodyPr>
          <a:lstStyle/>
          <a:p>
            <a:pPr>
              <a:buNone/>
            </a:pPr>
            <a:r>
              <a:rPr lang="en-GB" sz="2800" dirty="0">
                <a:solidFill>
                  <a:srgbClr val="000000"/>
                </a:solidFill>
                <a:effectLst/>
                <a:latin typeface="Segoe UI Emoji" panose="020B0502040204020203" pitchFamily="34" charset="0"/>
                <a:ea typeface="Calibri" panose="020F0502020204030204" pitchFamily="34" charset="0"/>
                <a:cs typeface="Aptos" panose="020B0004020202020204" pitchFamily="34" charset="0"/>
              </a:rPr>
              <a:t>✅</a:t>
            </a: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 You play a vital role — your daily contact makes you part of the safeguarding team.</a:t>
            </a:r>
            <a:b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br>
            <a:r>
              <a:rPr lang="en-GB" sz="2800" dirty="0">
                <a:solidFill>
                  <a:srgbClr val="000000"/>
                </a:solidFill>
                <a:effectLst/>
                <a:latin typeface="Segoe UI Emoji" panose="020B0502040204020203" pitchFamily="34" charset="0"/>
                <a:ea typeface="Calibri" panose="020F0502020204030204" pitchFamily="34" charset="0"/>
                <a:cs typeface="Aptos" panose="020B0004020202020204" pitchFamily="34" charset="0"/>
              </a:rPr>
              <a:t>✅</a:t>
            </a: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 Record small concerns; a pattern may emerge.</a:t>
            </a:r>
            <a:b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br>
            <a:r>
              <a:rPr lang="en-GB" sz="2800" dirty="0">
                <a:solidFill>
                  <a:srgbClr val="000000"/>
                </a:solidFill>
                <a:effectLst/>
                <a:latin typeface="Segoe UI Emoji" panose="020B0502040204020203" pitchFamily="34" charset="0"/>
                <a:ea typeface="Calibri" panose="020F0502020204030204" pitchFamily="34" charset="0"/>
                <a:cs typeface="Aptos" panose="020B0004020202020204" pitchFamily="34" charset="0"/>
              </a:rPr>
              <a:t>✅</a:t>
            </a: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 Keep communication open with the DSL.</a:t>
            </a:r>
            <a:b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br>
            <a:r>
              <a:rPr lang="en-GB" sz="2800" dirty="0">
                <a:solidFill>
                  <a:srgbClr val="000000"/>
                </a:solidFill>
                <a:effectLst/>
                <a:latin typeface="Segoe UI Emoji" panose="020B0502040204020203" pitchFamily="34" charset="0"/>
                <a:ea typeface="Calibri" panose="020F0502020204030204" pitchFamily="34" charset="0"/>
                <a:cs typeface="Aptos" panose="020B0004020202020204" pitchFamily="34" charset="0"/>
              </a:rPr>
              <a:t>✅</a:t>
            </a:r>
            <a:r>
              <a:rPr lang="en-GB" sz="2800" dirty="0">
                <a:solidFill>
                  <a:srgbClr val="000000"/>
                </a:solidFill>
                <a:effectLst/>
                <a:latin typeface="Aptos" panose="020B0004020202020204" pitchFamily="34" charset="0"/>
                <a:ea typeface="Calibri" panose="020F0502020204030204" pitchFamily="34" charset="0"/>
                <a:cs typeface="Aptos" panose="020B0004020202020204" pitchFamily="34" charset="0"/>
              </a:rPr>
              <a:t> Review and know where to find the school’s Safeguarding Policies.</a:t>
            </a:r>
            <a:endParaRPr lang="en-GB" sz="2800" dirty="0">
              <a:effectLst/>
              <a:latin typeface="Aptos" panose="020B0004020202020204" pitchFamily="34" charset="0"/>
              <a:ea typeface="Calibri" panose="020F0502020204030204" pitchFamily="34" charset="0"/>
              <a:cs typeface="Aptos" panose="020B0004020202020204" pitchFamily="34" charset="0"/>
            </a:endParaRPr>
          </a:p>
          <a:p>
            <a:endParaRPr lang="en-GB" sz="2400" dirty="0"/>
          </a:p>
        </p:txBody>
      </p:sp>
    </p:spTree>
    <p:extLst>
      <p:ext uri="{BB962C8B-B14F-4D97-AF65-F5344CB8AC3E}">
        <p14:creationId xmlns:p14="http://schemas.microsoft.com/office/powerpoint/2010/main" val="2665821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92" y="2700511"/>
            <a:ext cx="7560839" cy="1368152"/>
          </a:xfrm>
        </p:spPr>
        <p:txBody>
          <a:bodyPr/>
          <a:lstStyle/>
          <a:p>
            <a:r>
              <a:rPr lang="en-GB" dirty="0"/>
              <a:t>Thank you / </a:t>
            </a:r>
            <a:r>
              <a:rPr lang="en-GB" dirty="0" err="1"/>
              <a:t>Meur</a:t>
            </a:r>
            <a:r>
              <a:rPr lang="en-GB" dirty="0"/>
              <a:t> </a:t>
            </a:r>
            <a:r>
              <a:rPr lang="en-GB" dirty="0" err="1"/>
              <a:t>ras</a:t>
            </a:r>
            <a:endParaRPr lang="en-GB" dirty="0"/>
          </a:p>
        </p:txBody>
      </p:sp>
      <p:sp>
        <p:nvSpPr>
          <p:cNvPr id="3" name="TextBox 2"/>
          <p:cNvSpPr txBox="1"/>
          <p:nvPr/>
        </p:nvSpPr>
        <p:spPr>
          <a:xfrm>
            <a:off x="1779457" y="3708623"/>
            <a:ext cx="7350507" cy="1107996"/>
          </a:xfrm>
          <a:prstGeom prst="rect">
            <a:avLst/>
          </a:prstGeom>
          <a:noFill/>
        </p:spPr>
        <p:txBody>
          <a:bodyPr wrap="square" rtlCol="0">
            <a:spAutoFit/>
          </a:bodyPr>
          <a:lstStyle/>
          <a:p>
            <a:pPr>
              <a:spcAft>
                <a:spcPts val="1200"/>
              </a:spcAft>
            </a:pPr>
            <a:r>
              <a:rPr lang="en-US" sz="2800" dirty="0">
                <a:solidFill>
                  <a:schemeClr val="bg1"/>
                </a:solidFill>
              </a:rPr>
              <a:t>If you have any questions or comments</a:t>
            </a:r>
          </a:p>
          <a:p>
            <a:r>
              <a:rPr lang="en-US" sz="2800" b="1" dirty="0">
                <a:solidFill>
                  <a:schemeClr val="bg1"/>
                </a:solidFill>
              </a:rPr>
              <a:t>thomas.thorp@cornwall.gov.uk</a:t>
            </a:r>
          </a:p>
        </p:txBody>
      </p:sp>
    </p:spTree>
    <p:extLst>
      <p:ext uri="{BB962C8B-B14F-4D97-AF65-F5344CB8AC3E}">
        <p14:creationId xmlns:p14="http://schemas.microsoft.com/office/powerpoint/2010/main" val="4106838430"/>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lank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320E8580CBFA4D865E2C2A54D625CB" ma:contentTypeVersion="16" ma:contentTypeDescription="Create a new document." ma:contentTypeScope="" ma:versionID="5391364d18ad22597d3ac11624dff738">
  <xsd:schema xmlns:xsd="http://www.w3.org/2001/XMLSchema" xmlns:xs="http://www.w3.org/2001/XMLSchema" xmlns:p="http://schemas.microsoft.com/office/2006/metadata/properties" xmlns:ns2="b2552c56-f950-4421-8bd3-01cdb328b0ef" xmlns:ns3="caeccce5-f0d4-4842-9765-2a6e8c3b47f0" targetNamespace="http://schemas.microsoft.com/office/2006/metadata/properties" ma:root="true" ma:fieldsID="1d09f82bedaa9a6e2db14853d81d8200" ns2:_="" ns3:_="">
    <xsd:import namespace="b2552c56-f950-4421-8bd3-01cdb328b0ef"/>
    <xsd:import namespace="caeccce5-f0d4-4842-9765-2a6e8c3b47f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552c56-f950-4421-8bd3-01cdb328b0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1e769eb-3a16-4db7-8f91-4e7e089acadd"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eccce5-f0d4-4842-9765-2a6e8c3b47f0"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36936a-4f51-4427-80bd-b6faac35dd0d}" ma:internalName="TaxCatchAll" ma:showField="CatchAllData" ma:web="caeccce5-f0d4-4842-9765-2a6e8c3b47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552c56-f950-4421-8bd3-01cdb328b0ef">
      <Terms xmlns="http://schemas.microsoft.com/office/infopath/2007/PartnerControls"/>
    </lcf76f155ced4ddcb4097134ff3c332f>
    <TaxCatchAll xmlns="caeccce5-f0d4-4842-9765-2a6e8c3b47f0" xsi:nil="true"/>
  </documentManagement>
</p:properties>
</file>

<file path=customXml/itemProps1.xml><?xml version="1.0" encoding="utf-8"?>
<ds:datastoreItem xmlns:ds="http://schemas.openxmlformats.org/officeDocument/2006/customXml" ds:itemID="{CAA2FBA5-18B6-4090-95C8-5C37B20B7BAE}"/>
</file>

<file path=customXml/itemProps2.xml><?xml version="1.0" encoding="utf-8"?>
<ds:datastoreItem xmlns:ds="http://schemas.openxmlformats.org/officeDocument/2006/customXml" ds:itemID="{6387C4C4-C04D-4E74-A01C-7CBB80C8356E}">
  <ds:schemaRefs>
    <ds:schemaRef ds:uri="http://schemas.microsoft.com/sharepoint/v3/contenttype/forms"/>
  </ds:schemaRefs>
</ds:datastoreItem>
</file>

<file path=customXml/itemProps3.xml><?xml version="1.0" encoding="utf-8"?>
<ds:datastoreItem xmlns:ds="http://schemas.openxmlformats.org/officeDocument/2006/customXml" ds:itemID="{0DF98F04-90F6-4BA3-8623-684F173BB1F7}">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9e2d8619-9dfe-4783-afb7-6b586c9ef9e9"/>
    <ds:schemaRef ds:uri="http://purl.org/dc/dcmitype/"/>
    <ds:schemaRef ds:uri="http://schemas.openxmlformats.org/package/2006/metadata/core-properties"/>
    <ds:schemaRef ds:uri="39eff914-23e2-4f4a-b755-7a5de620d8c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65714</TotalTime>
  <Words>766</Words>
  <Application>Microsoft Office PowerPoint</Application>
  <PresentationFormat>Custom</PresentationFormat>
  <Paragraphs>145</Paragraphs>
  <Slides>14</Slides>
  <Notes>1</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14</vt:i4>
      </vt:variant>
    </vt:vector>
  </HeadingPairs>
  <TitlesOfParts>
    <vt:vector size="26" baseType="lpstr">
      <vt:lpstr>Aptos</vt:lpstr>
      <vt:lpstr>Arial</vt:lpstr>
      <vt:lpstr>Calibri</vt:lpstr>
      <vt:lpstr>Segoe UI Emoji</vt:lpstr>
      <vt:lpstr>Times New Roman</vt:lpstr>
      <vt:lpstr>Verdana</vt:lpstr>
      <vt:lpstr>Wingdings</vt:lpstr>
      <vt:lpstr>Blank</vt:lpstr>
      <vt:lpstr>1_Custom Design</vt:lpstr>
      <vt:lpstr>2_Custom Design</vt:lpstr>
      <vt:lpstr>Blank slide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 Meur ras</vt:lpstr>
    </vt:vector>
  </TitlesOfParts>
  <Company>Cornwall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Dave</dc:creator>
  <cp:lastModifiedBy>Thomas Thorp</cp:lastModifiedBy>
  <cp:revision>70</cp:revision>
  <dcterms:created xsi:type="dcterms:W3CDTF">2018-09-21T12:49:40Z</dcterms:created>
  <dcterms:modified xsi:type="dcterms:W3CDTF">2026-01-28T10:01:46Z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0x010100DF320E8580CBFA4D865E2C2A54D625CB</vt:lpwstr>
  </property>
  <property fmtid="{D5CDD505-2E9C-101B-9397-08002B2CF9AE}" pid="3" name="MSIP_Label_65bade86-969a-4cfc-8d70-99d1f0adeaba_Enabled">
    <vt:lpwstr>true</vt:lpwstr>
  </property>
  <property fmtid="{D5CDD505-2E9C-101B-9397-08002B2CF9AE}" pid="4" name="MSIP_Label_65bade86-969a-4cfc-8d70-99d1f0adeaba_SetDate">
    <vt:lpwstr>2024-01-15T08:33:04Z</vt:lpwstr>
  </property>
  <property fmtid="{D5CDD505-2E9C-101B-9397-08002B2CF9AE}" pid="5" name="MSIP_Label_65bade86-969a-4cfc-8d70-99d1f0adeaba_Method">
    <vt:lpwstr>Standard</vt:lpwstr>
  </property>
  <property fmtid="{D5CDD505-2E9C-101B-9397-08002B2CF9AE}" pid="6" name="MSIP_Label_65bade86-969a-4cfc-8d70-99d1f0adeaba_Name">
    <vt:lpwstr>65bade86-969a-4cfc-8d70-99d1f0adeaba</vt:lpwstr>
  </property>
  <property fmtid="{D5CDD505-2E9C-101B-9397-08002B2CF9AE}" pid="7" name="MSIP_Label_65bade86-969a-4cfc-8d70-99d1f0adeaba_SiteId">
    <vt:lpwstr>efaa16aa-d1de-4d58-ba2e-2833fdfdd29f</vt:lpwstr>
  </property>
  <property fmtid="{D5CDD505-2E9C-101B-9397-08002B2CF9AE}" pid="8" name="MSIP_Label_65bade86-969a-4cfc-8d70-99d1f0adeaba_ActionId">
    <vt:lpwstr>cd6eefc4-c257-4002-8120-6b3b0bffc9bf</vt:lpwstr>
  </property>
  <property fmtid="{D5CDD505-2E9C-101B-9397-08002B2CF9AE}" pid="9" name="MSIP_Label_65bade86-969a-4cfc-8d70-99d1f0adeaba_ContentBits">
    <vt:lpwstr>1</vt:lpwstr>
  </property>
</Properties>
</file>