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147481224"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142FE2-9F4D-470F-B21F-7485CDB6C387}" type="datetimeFigureOut">
              <a:rPr lang="en-GB" smtClean="0"/>
              <a:t>10/07/2026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239F5A-7EBC-47EF-832B-994B7DE0B620}" type="slidenum">
              <a:rPr lang="en-GB" smtClean="0"/>
              <a:t>‹#›</a:t>
            </a:fld>
            <a:endParaRPr lang="en-GB"/>
          </a:p>
        </p:txBody>
      </p:sp>
    </p:spTree>
    <p:extLst>
      <p:ext uri="{BB962C8B-B14F-4D97-AF65-F5344CB8AC3E}">
        <p14:creationId xmlns:p14="http://schemas.microsoft.com/office/powerpoint/2010/main" val="3819961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29F246-7406-4511-8F9C-CB29AEF1085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3535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ABBEE-430F-3818-07D6-1506ADBF7E2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629AB31-929B-EDF8-0DA1-2862609739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340FAC4-00C7-2C1E-E1FB-D18694AE7220}"/>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5" name="Footer Placeholder 4">
            <a:extLst>
              <a:ext uri="{FF2B5EF4-FFF2-40B4-BE49-F238E27FC236}">
                <a16:creationId xmlns:a16="http://schemas.microsoft.com/office/drawing/2014/main" id="{E75678F2-6217-DA72-B532-9267981A4D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833F69-92FE-0A25-AD02-E9DEF6366EE0}"/>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2840056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2E7A2-E9B9-3445-2B54-FE9DD6305B0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E15DB27-F7D2-B23C-8537-E4F55AAD73F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5BB0A21-73BE-E8EF-8107-35C450ED70FB}"/>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5" name="Footer Placeholder 4">
            <a:extLst>
              <a:ext uri="{FF2B5EF4-FFF2-40B4-BE49-F238E27FC236}">
                <a16:creationId xmlns:a16="http://schemas.microsoft.com/office/drawing/2014/main" id="{4F7E7629-0647-A792-905A-B6B14611EF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76EDB7-5A30-DC66-A9E4-9CECD5947989}"/>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1381854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FD797-5297-BBD4-D328-239DAC37B48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9960F82-621F-3CBD-2139-4BB6BE64585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B98D4B2-4202-BD1F-7CEA-37FD5479CE91}"/>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5" name="Footer Placeholder 4">
            <a:extLst>
              <a:ext uri="{FF2B5EF4-FFF2-40B4-BE49-F238E27FC236}">
                <a16:creationId xmlns:a16="http://schemas.microsoft.com/office/drawing/2014/main" id="{8F4AF67B-5061-7A51-003E-D155F7EFA5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FBA408-B955-ED86-5451-1FD4F907A59C}"/>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4178171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1BB50-9981-DA9F-496F-F598414D50D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336192A-DE35-25B7-185E-2F29C3C3E13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EC2FB14-F171-24C7-0B75-A7F45998CB5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FCAFC68-1CB7-AE58-AB18-4D76AC747F68}"/>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6" name="Footer Placeholder 5">
            <a:extLst>
              <a:ext uri="{FF2B5EF4-FFF2-40B4-BE49-F238E27FC236}">
                <a16:creationId xmlns:a16="http://schemas.microsoft.com/office/drawing/2014/main" id="{F486FAC8-FDFC-F807-F0EB-170778AFCB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ED65F6-3C89-2628-4044-5C21F9759706}"/>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2248655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B75B4-7EA0-4D78-9FF0-C9B8D9601E3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DB6EF33-35F4-8358-A576-B45118F165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F6285A3-CF1A-6B6F-730C-4EC2C99B68D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1B936BC-CDD4-26A1-4854-75DC0E958C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626377B-8B13-DBCA-61D7-9A5213531E3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048842D-B3C2-1B77-711A-C02771904E5B}"/>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8" name="Footer Placeholder 7">
            <a:extLst>
              <a:ext uri="{FF2B5EF4-FFF2-40B4-BE49-F238E27FC236}">
                <a16:creationId xmlns:a16="http://schemas.microsoft.com/office/drawing/2014/main" id="{E05F991D-3814-D02F-B317-F6358554A66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580880A-E8EF-D2D2-6A60-E78396B9715F}"/>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609266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9FBD-C4AE-8CE7-C272-714E2212554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B2F2EF9-E6E8-5B89-BE2E-44D8DA96CE76}"/>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4" name="Footer Placeholder 3">
            <a:extLst>
              <a:ext uri="{FF2B5EF4-FFF2-40B4-BE49-F238E27FC236}">
                <a16:creationId xmlns:a16="http://schemas.microsoft.com/office/drawing/2014/main" id="{CE0DB0E0-0FD9-4C4A-F2CF-87BA3DB9DB6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D2F795-72C8-1874-23D6-4A5B1FF99F24}"/>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2450686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17F1E7-5C62-68F4-C51E-027BF2EE55BF}"/>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3" name="Footer Placeholder 2">
            <a:extLst>
              <a:ext uri="{FF2B5EF4-FFF2-40B4-BE49-F238E27FC236}">
                <a16:creationId xmlns:a16="http://schemas.microsoft.com/office/drawing/2014/main" id="{38DC1B9C-8B26-F246-12EE-0BA06336E86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BE3BA1B-8304-FCE7-F6C6-DBC25ED64FA7}"/>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399303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BB88B-8AD4-8723-63BF-C57EDEE7C34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5F3909A-17D9-4CC5-3F50-C92C397573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D6D9D1B-E88A-3579-24F5-CC08EFBC58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EB65D4-040C-0027-8CF3-8323C05E6F7D}"/>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6" name="Footer Placeholder 5">
            <a:extLst>
              <a:ext uri="{FF2B5EF4-FFF2-40B4-BE49-F238E27FC236}">
                <a16:creationId xmlns:a16="http://schemas.microsoft.com/office/drawing/2014/main" id="{0A75EF20-881A-8D0B-A47D-8E06D87B11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79C568-C437-F85E-BC48-6161E3BBD539}"/>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1918403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1A045-FD0C-E048-11FC-04932E04308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A71F1D2-CC91-E97A-3493-14A880A2A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64FA918-704F-0558-138C-EB29DC6EEC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6445A2A-33D2-0593-4168-D487F1B6C295}"/>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6" name="Footer Placeholder 5">
            <a:extLst>
              <a:ext uri="{FF2B5EF4-FFF2-40B4-BE49-F238E27FC236}">
                <a16:creationId xmlns:a16="http://schemas.microsoft.com/office/drawing/2014/main" id="{23721EEA-6BD4-5D91-6DBB-4CC7C0D13E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1DECAB-8C68-180A-EADC-884483EA7068}"/>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352720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BADC-4403-A650-9801-1C05E75D8A9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40F45BD-007F-CA8F-DF68-B76145B490D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6A37FDF-B6C6-56A1-A6D0-54DA5C51F203}"/>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5" name="Footer Placeholder 4">
            <a:extLst>
              <a:ext uri="{FF2B5EF4-FFF2-40B4-BE49-F238E27FC236}">
                <a16:creationId xmlns:a16="http://schemas.microsoft.com/office/drawing/2014/main" id="{9C85CB82-4C1B-DCD0-6935-F424F17AAA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B461EE-34B3-5894-77F2-D19BC7C25875}"/>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3765450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CD209A-942D-2AF2-E93C-FE13ACA685D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4B66343-7A87-8A60-B509-719387E14AF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5A1AA7E-E9E7-CB1F-9BAE-30D98938EF3E}"/>
              </a:ext>
            </a:extLst>
          </p:cNvPr>
          <p:cNvSpPr>
            <a:spLocks noGrp="1"/>
          </p:cNvSpPr>
          <p:nvPr>
            <p:ph type="dt" sz="half" idx="10"/>
          </p:nvPr>
        </p:nvSpPr>
        <p:spPr/>
        <p:txBody>
          <a:bodyPr/>
          <a:lstStyle/>
          <a:p>
            <a:fld id="{9579EF9E-436E-4F1B-A8ED-B5991C4029C8}" type="datetimeFigureOut">
              <a:rPr lang="en-GB" smtClean="0"/>
              <a:t>10/07/2026</a:t>
            </a:fld>
            <a:endParaRPr lang="en-GB"/>
          </a:p>
        </p:txBody>
      </p:sp>
      <p:sp>
        <p:nvSpPr>
          <p:cNvPr id="5" name="Footer Placeholder 4">
            <a:extLst>
              <a:ext uri="{FF2B5EF4-FFF2-40B4-BE49-F238E27FC236}">
                <a16:creationId xmlns:a16="http://schemas.microsoft.com/office/drawing/2014/main" id="{54A96944-D7AD-69FD-AD90-6E4A8D4FD8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1E8359-1EB5-DBF2-37B3-392226EE8A05}"/>
              </a:ext>
            </a:extLst>
          </p:cNvPr>
          <p:cNvSpPr>
            <a:spLocks noGrp="1"/>
          </p:cNvSpPr>
          <p:nvPr>
            <p:ph type="sldNum" sz="quarter" idx="12"/>
          </p:nvPr>
        </p:nvSpPr>
        <p:spPr/>
        <p:txBody>
          <a:bodyPr/>
          <a:lstStyle/>
          <a:p>
            <a:fld id="{335FF0A8-00CD-4519-987D-6870308CF04B}" type="slidenum">
              <a:rPr lang="en-GB" smtClean="0"/>
              <a:t>‹#›</a:t>
            </a:fld>
            <a:endParaRPr lang="en-GB"/>
          </a:p>
        </p:txBody>
      </p:sp>
    </p:spTree>
    <p:extLst>
      <p:ext uri="{BB962C8B-B14F-4D97-AF65-F5344CB8AC3E}">
        <p14:creationId xmlns:p14="http://schemas.microsoft.com/office/powerpoint/2010/main" val="2332593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5559E6-D1C2-F378-ABD1-E0DC8C0DC1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E31019F-459F-3A3E-D966-2061321AD2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139D526-69A2-2AA4-8D14-0F0F8F9087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79EF9E-436E-4F1B-A8ED-B5991C4029C8}" type="datetimeFigureOut">
              <a:rPr lang="en-GB" smtClean="0"/>
              <a:t>10/07/2026</a:t>
            </a:fld>
            <a:endParaRPr lang="en-GB"/>
          </a:p>
        </p:txBody>
      </p:sp>
      <p:sp>
        <p:nvSpPr>
          <p:cNvPr id="5" name="Footer Placeholder 4">
            <a:extLst>
              <a:ext uri="{FF2B5EF4-FFF2-40B4-BE49-F238E27FC236}">
                <a16:creationId xmlns:a16="http://schemas.microsoft.com/office/drawing/2014/main" id="{3269B60F-81F7-0D84-89B0-89EBEE36EB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83FF4D8-8B0B-5711-2035-93EE84F055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5FF0A8-00CD-4519-987D-6870308CF04B}" type="slidenum">
              <a:rPr lang="en-GB" smtClean="0"/>
              <a:t>‹#›</a:t>
            </a:fld>
            <a:endParaRPr lang="en-GB"/>
          </a:p>
        </p:txBody>
      </p:sp>
    </p:spTree>
    <p:extLst>
      <p:ext uri="{BB962C8B-B14F-4D97-AF65-F5344CB8AC3E}">
        <p14:creationId xmlns:p14="http://schemas.microsoft.com/office/powerpoint/2010/main" val="2438616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EE.ABHMailbox@EDUCATION.GOV.UK" TargetMode="External"/><Relationship Id="rId13" Type="http://schemas.openxmlformats.org/officeDocument/2006/relationships/hyperlink" Target="mailto:SW.ABHMAILBOX@EDUCATION.GOV.UK" TargetMode="External"/><Relationship Id="rId3" Type="http://schemas.openxmlformats.org/officeDocument/2006/relationships/hyperlink" Target="https://forms.office.com/pages/responsepage.aspx?id=yXfS-grGoU2187O4s0qC-RMWm645rJ1OkJopH3umcFZUMEVHTVZaSVYzVEpINjFQTFQxTVBOUVQzRS4u&amp;route=shorturl" TargetMode="External"/><Relationship Id="rId7" Type="http://schemas.openxmlformats.org/officeDocument/2006/relationships/hyperlink" Target="mailto:NW.ABHMAILBOX@EDUCATION.GOV.UK" TargetMode="External"/><Relationship Id="rId12" Type="http://schemas.openxmlformats.org/officeDocument/2006/relationships/hyperlink" Target="mailto:SE.ABHMailbox@EDUCATION.GOV.UK" TargetMode="External"/><Relationship Id="rId2" Type="http://schemas.openxmlformats.org/officeDocument/2006/relationships/notesSlide" Target="../notesSlides/notesSlide1.xml"/><Relationship Id="rId16"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gov.uk/government/publications/rise-attendance-and-behaviour-hubs-programme-lead-schools/schools-leading-attendance-and-behaviour-hubs" TargetMode="External"/><Relationship Id="rId11" Type="http://schemas.openxmlformats.org/officeDocument/2006/relationships/hyperlink" Target="mailto:NE.ABHMAILBOX@EDUCATION.GOV.UK" TargetMode="External"/><Relationship Id="rId5" Type="http://schemas.openxmlformats.org/officeDocument/2006/relationships/hyperlink" Target="https://www.gov.uk/government/publications/rise-attendance-and-behaviour-hubs-guidance-for-partner-schools" TargetMode="External"/><Relationship Id="rId15" Type="http://schemas.openxmlformats.org/officeDocument/2006/relationships/hyperlink" Target="mailto:YH.ABHMAILBOX@EDUCATION.GOV.UK" TargetMode="External"/><Relationship Id="rId10" Type="http://schemas.openxmlformats.org/officeDocument/2006/relationships/hyperlink" Target="mailto:LONDON.ABHMAILBOX@EDUCATION.GOV.UK" TargetMode="External"/><Relationship Id="rId4" Type="http://schemas.openxmlformats.org/officeDocument/2006/relationships/hyperlink" Target="https://www.gov.uk/guidance/rise-attendance-and-behaviour-hubs-programme" TargetMode="External"/><Relationship Id="rId9" Type="http://schemas.openxmlformats.org/officeDocument/2006/relationships/hyperlink" Target="mailto:EM.ABHMAILBOX@education.gov.uk" TargetMode="External"/><Relationship Id="rId14" Type="http://schemas.openxmlformats.org/officeDocument/2006/relationships/hyperlink" Target="mailto:WM.ABHMailbox@EDUCATION.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88" y="-1"/>
            <a:ext cx="12191695" cy="715619"/>
          </a:xfrm>
          <a:prstGeom prst="rect">
            <a:avLst/>
          </a:prstGeom>
          <a:solidFill>
            <a:srgbClr val="254061"/>
          </a:solidFill>
          <a:ln>
            <a:noFill/>
          </a:ln>
        </p:spPr>
        <p:style>
          <a:lnRef idx="1">
            <a:schemeClr val="accent1"/>
          </a:lnRef>
          <a:fillRef idx="3">
            <a:schemeClr val="accent1"/>
          </a:fillRef>
          <a:effectRef idx="2">
            <a:schemeClr val="accent1"/>
          </a:effectRef>
          <a:fontRef idx="minor">
            <a:schemeClr val="lt1"/>
          </a:fontRef>
        </p:style>
        <p:txBody>
          <a:bodyPr wrap="square" lIns="292608" tIns="36576" rIns="36576" bIns="36576" rtlCol="0" anchor="t"/>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FFFFFF"/>
                </a:solidFill>
                <a:effectLst/>
                <a:uLnTx/>
                <a:uFillTx/>
                <a:latin typeface="Arial"/>
                <a:ea typeface="+mn-ea"/>
                <a:cs typeface="+mn-cs"/>
              </a:rPr>
              <a:t>OFFICIAL – FOR PUBLIC RELEASE</a:t>
            </a:r>
          </a:p>
        </p:txBody>
      </p:sp>
      <p:sp>
        <p:nvSpPr>
          <p:cNvPr id="3" name="Rectangle 2"/>
          <p:cNvSpPr/>
          <p:nvPr/>
        </p:nvSpPr>
        <p:spPr>
          <a:xfrm>
            <a:off x="2241973" y="72906"/>
            <a:ext cx="7621922" cy="31089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5F7FA"/>
                </a:solidFill>
                <a:effectLst>
                  <a:outerShdw blurRad="38100" dist="38100" dir="2700000" algn="tl">
                    <a:srgbClr val="000000">
                      <a:alpha val="43137"/>
                    </a:srgbClr>
                  </a:outerShdw>
                </a:effectLst>
                <a:uLnTx/>
                <a:uFillTx/>
                <a:latin typeface="Arial"/>
                <a:ea typeface="+mn-ea"/>
                <a:cs typeface="+mn-cs"/>
              </a:rPr>
              <a:t>RISE Attendance and Behaviour Hubs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5F7FA"/>
                </a:solidFill>
                <a:effectLst>
                  <a:outerShdw blurRad="38100" dist="38100" dir="2700000" algn="tl">
                    <a:srgbClr val="000000">
                      <a:alpha val="43137"/>
                    </a:srgbClr>
                  </a:outerShdw>
                </a:effectLst>
                <a:uLnTx/>
                <a:uFillTx/>
                <a:latin typeface="Arial"/>
                <a:ea typeface="+mn-ea"/>
                <a:cs typeface="+mn-cs"/>
              </a:rPr>
              <a:t>Overview for 2026/27</a:t>
            </a:r>
          </a:p>
        </p:txBody>
      </p:sp>
      <p:sp>
        <p:nvSpPr>
          <p:cNvPr id="7" name="Rounded Rectangle 6"/>
          <p:cNvSpPr/>
          <p:nvPr/>
        </p:nvSpPr>
        <p:spPr>
          <a:xfrm>
            <a:off x="22938" y="1579754"/>
            <a:ext cx="3926996" cy="2175742"/>
          </a:xfrm>
          <a:prstGeom prst="roundRect">
            <a:avLst>
              <a:gd name="adj" fmla="val 6000"/>
            </a:avLst>
          </a:prstGeom>
          <a:solidFill>
            <a:srgbClr val="FADEEB"/>
          </a:solidFill>
          <a:ln w="15240">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wrap="square" tIns="73152" rIns="82296" bIns="73152" rtlCol="0" anchor="t">
            <a:no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300" b="1" i="0" u="none" strike="noStrike" kern="1200" cap="none" spc="0" normalizeH="0" baseline="0" noProof="0">
                <a:ln>
                  <a:noFill/>
                </a:ln>
                <a:solidFill>
                  <a:srgbClr val="003A69"/>
                </a:solidFill>
                <a:effectLst/>
                <a:uLnTx/>
                <a:uFillTx/>
                <a:latin typeface="Arial"/>
                <a:ea typeface="+mn-ea"/>
                <a:cs typeface="+mn-cs"/>
              </a:rPr>
              <a:t>1. Overview of the programme</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a:ln>
                  <a:noFill/>
                </a:ln>
                <a:solidFill>
                  <a:srgbClr val="222222"/>
                </a:solidFill>
                <a:effectLst/>
                <a:uLnTx/>
                <a:uFillTx/>
                <a:latin typeface="Arial"/>
                <a:ea typeface="+mn-ea"/>
                <a:cs typeface="+mn-cs"/>
              </a:rPr>
              <a:t>‘Lead’ schools with strong practice support ‘partner schools’ to improve pupil attendance and behaviour.</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a:ln>
                  <a:noFill/>
                </a:ln>
                <a:solidFill>
                  <a:srgbClr val="222222"/>
                </a:solidFill>
                <a:effectLst/>
                <a:uLnTx/>
                <a:uFillTx/>
                <a:latin typeface="Arial"/>
                <a:ea typeface="+mn-ea"/>
                <a:cs typeface="+mn-cs"/>
              </a:rPr>
              <a:t>There are two main support pathways: </a:t>
            </a:r>
            <a:r>
              <a:rPr kumimoji="0" lang="en-GB" sz="1100" b="1" i="0" u="none" strike="noStrike" kern="1200" cap="none" spc="0" normalizeH="0" baseline="0" noProof="0">
                <a:ln>
                  <a:noFill/>
                </a:ln>
                <a:solidFill>
                  <a:srgbClr val="222222"/>
                </a:solidFill>
                <a:effectLst/>
                <a:uLnTx/>
                <a:uFillTx/>
                <a:latin typeface="Arial"/>
                <a:ea typeface="+mn-ea"/>
                <a:cs typeface="+mn-cs"/>
              </a:rPr>
              <a:t>regional support </a:t>
            </a:r>
            <a:r>
              <a:rPr kumimoji="0" lang="en-GB" sz="1100" b="0" i="0" u="none" strike="noStrike" kern="1200" cap="none" spc="0" normalizeH="0" baseline="0" noProof="0">
                <a:ln>
                  <a:noFill/>
                </a:ln>
                <a:solidFill>
                  <a:srgbClr val="222222"/>
                </a:solidFill>
                <a:effectLst/>
                <a:uLnTx/>
                <a:uFillTx/>
                <a:latin typeface="Arial"/>
                <a:ea typeface="+mn-ea"/>
                <a:cs typeface="+mn-cs"/>
              </a:rPr>
              <a:t>and </a:t>
            </a:r>
            <a:r>
              <a:rPr kumimoji="0" lang="en-GB" sz="1100" b="1" i="0" u="none" strike="noStrike" kern="1200" cap="none" spc="0" normalizeH="0" baseline="0" noProof="0">
                <a:ln>
                  <a:noFill/>
                </a:ln>
                <a:solidFill>
                  <a:srgbClr val="222222"/>
                </a:solidFill>
                <a:effectLst/>
                <a:uLnTx/>
                <a:uFillTx/>
                <a:latin typeface="Arial"/>
                <a:ea typeface="+mn-ea"/>
                <a:cs typeface="+mn-cs"/>
              </a:rPr>
              <a:t>enhanced support</a:t>
            </a:r>
            <a:r>
              <a:rPr kumimoji="0" lang="en-GB" sz="1100" b="0" i="0" u="none" strike="noStrike" kern="1200" cap="none" spc="0" normalizeH="0" baseline="0" noProof="0">
                <a:ln>
                  <a:noFill/>
                </a:ln>
                <a:solidFill>
                  <a:srgbClr val="222222"/>
                </a:solidFill>
                <a:effectLst/>
                <a:uLnTx/>
                <a:uFillTx/>
                <a:latin typeface="Arial"/>
                <a:ea typeface="+mn-ea"/>
                <a:cs typeface="+mn-cs"/>
              </a:rPr>
              <a:t>.</a:t>
            </a:r>
          </a:p>
          <a:p>
            <a:pPr marL="0" marR="0" lvl="0" indent="0" algn="l" defTabSz="457200" rtl="0" eaLnBrk="1" fontAlgn="auto" latinLnBrk="0" hangingPunct="1">
              <a:lnSpc>
                <a:spcPct val="100000"/>
              </a:lnSpc>
              <a:spcBef>
                <a:spcPts val="0"/>
              </a:spcBef>
              <a:spcAft>
                <a:spcPts val="150"/>
              </a:spcAft>
              <a:buClrTx/>
              <a:buSzTx/>
              <a:buFontTx/>
              <a:buNone/>
              <a:tabLst/>
              <a:defRPr/>
            </a:pPr>
            <a:br>
              <a:rPr kumimoji="0" lang="en-GB" sz="1100" b="0" i="0" u="none" strike="noStrike" kern="1200" cap="none" spc="0" normalizeH="0" baseline="0" noProof="0">
                <a:ln>
                  <a:noFill/>
                </a:ln>
                <a:solidFill>
                  <a:srgbClr val="222222"/>
                </a:solidFill>
                <a:effectLst/>
                <a:uLnTx/>
                <a:uFillTx/>
                <a:latin typeface="Arial"/>
                <a:ea typeface="+mn-ea"/>
                <a:cs typeface="+mn-cs"/>
              </a:rPr>
            </a:br>
            <a:r>
              <a:rPr kumimoji="0" lang="en-GB" sz="1100" b="0" i="0" u="none" strike="noStrike" kern="1200" cap="none" spc="0" normalizeH="0" baseline="0" noProof="0">
                <a:ln>
                  <a:noFill/>
                </a:ln>
                <a:solidFill>
                  <a:srgbClr val="222222"/>
                </a:solidFill>
                <a:effectLst/>
                <a:uLnTx/>
                <a:uFillTx/>
                <a:latin typeface="Arial"/>
                <a:ea typeface="+mn-ea"/>
                <a:cs typeface="+mn-cs"/>
              </a:rPr>
              <a:t>Designed to help leaders reflect on current systems, share effective practice and implement changes.</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a:ln>
                  <a:noFill/>
                </a:ln>
                <a:solidFill>
                  <a:srgbClr val="222222"/>
                </a:solidFill>
                <a:effectLst/>
                <a:uLnTx/>
                <a:uFillTx/>
                <a:latin typeface="Arial"/>
                <a:ea typeface="+mn-ea"/>
                <a:cs typeface="+mn-cs"/>
              </a:rPr>
              <a:t>Focus is on strengthening leadership, culture, routines, systems and use of data.</a:t>
            </a:r>
          </a:p>
        </p:txBody>
      </p:sp>
      <p:sp>
        <p:nvSpPr>
          <p:cNvPr id="8" name="Rounded Rectangle 7"/>
          <p:cNvSpPr/>
          <p:nvPr/>
        </p:nvSpPr>
        <p:spPr>
          <a:xfrm>
            <a:off x="4097601" y="1579754"/>
            <a:ext cx="3965022" cy="2175742"/>
          </a:xfrm>
          <a:prstGeom prst="roundRect">
            <a:avLst>
              <a:gd name="adj" fmla="val 6000"/>
            </a:avLst>
          </a:prstGeom>
          <a:solidFill>
            <a:srgbClr val="C1E5F5"/>
          </a:solidFill>
          <a:ln w="15240">
            <a:solidFill>
              <a:srgbClr val="00798C"/>
            </a:solidFill>
          </a:ln>
        </p:spPr>
        <p:style>
          <a:lnRef idx="1">
            <a:schemeClr val="accent1"/>
          </a:lnRef>
          <a:fillRef idx="3">
            <a:schemeClr val="accent1"/>
          </a:fillRef>
          <a:effectRef idx="2">
            <a:schemeClr val="accent1"/>
          </a:effectRef>
          <a:fontRef idx="minor">
            <a:schemeClr val="lt1"/>
          </a:fontRef>
        </p:style>
        <p:txBody>
          <a:bodyPr wrap="square" tIns="73152" rIns="82296" bIns="73152" rtlCol="0" anchor="t">
            <a:no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300" b="1" i="0" u="none" strike="noStrike" kern="1200" cap="none" spc="0" normalizeH="0" baseline="0" noProof="0">
                <a:ln>
                  <a:noFill/>
                </a:ln>
                <a:solidFill>
                  <a:srgbClr val="156082"/>
                </a:solidFill>
                <a:effectLst/>
                <a:uLnTx/>
                <a:uFillTx/>
                <a:latin typeface="Arial"/>
                <a:ea typeface="+mn-ea"/>
                <a:cs typeface="+mn-cs"/>
              </a:rPr>
              <a:t>2. Regional support (c. 2000 school per annum)</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a:ln>
                  <a:noFill/>
                </a:ln>
                <a:solidFill>
                  <a:srgbClr val="222222"/>
                </a:solidFill>
                <a:effectLst/>
                <a:uLnTx/>
                <a:uFillTx/>
                <a:latin typeface="Arial"/>
                <a:ea typeface="+mn-ea"/>
                <a:cs typeface="+mn-cs"/>
              </a:rPr>
              <a:t>Light-touch support for the majority of schools joining the programme. Pathway is designed to help schools see effective practice in action, reflect on their own approach, network with other schools, and make changes between sessions. Schools complete a self-assessment and join a structured programme of online CPD plus termly open days at their allocated lead school. Each lead school typically works with a regional network of around 30 to 40 regional partner schools.</a:t>
            </a:r>
          </a:p>
        </p:txBody>
      </p:sp>
      <p:sp>
        <p:nvSpPr>
          <p:cNvPr id="9" name="Rounded Rectangle 8"/>
          <p:cNvSpPr/>
          <p:nvPr/>
        </p:nvSpPr>
        <p:spPr>
          <a:xfrm>
            <a:off x="8226978" y="1579754"/>
            <a:ext cx="3926996" cy="2193499"/>
          </a:xfrm>
          <a:prstGeom prst="roundRect">
            <a:avLst>
              <a:gd name="adj" fmla="val 6000"/>
            </a:avLst>
          </a:prstGeom>
          <a:solidFill>
            <a:schemeClr val="accent6">
              <a:lumMod val="20000"/>
              <a:lumOff val="80000"/>
            </a:schemeClr>
          </a:solidFill>
          <a:ln w="15240">
            <a:solidFill>
              <a:srgbClr val="E67817"/>
            </a:solidFill>
          </a:ln>
        </p:spPr>
        <p:style>
          <a:lnRef idx="1">
            <a:schemeClr val="accent1"/>
          </a:lnRef>
          <a:fillRef idx="3">
            <a:schemeClr val="accent1"/>
          </a:fillRef>
          <a:effectRef idx="2">
            <a:schemeClr val="accent1"/>
          </a:effectRef>
          <a:fontRef idx="minor">
            <a:schemeClr val="lt1"/>
          </a:fontRef>
        </p:style>
        <p:txBody>
          <a:bodyPr wrap="square" tIns="73152" rIns="82296" bIns="73152" rtlCol="0" anchor="t">
            <a:no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300" b="1" i="0" u="none" strike="noStrike" kern="1200" cap="none" spc="0" normalizeH="0" baseline="0" noProof="0">
                <a:ln>
                  <a:noFill/>
                </a:ln>
                <a:solidFill>
                  <a:srgbClr val="F79646">
                    <a:lumMod val="50000"/>
                  </a:srgbClr>
                </a:solidFill>
                <a:effectLst/>
                <a:uLnTx/>
                <a:uFillTx/>
                <a:latin typeface="Arial"/>
                <a:ea typeface="+mn-ea"/>
                <a:cs typeface="+mn-cs"/>
              </a:rPr>
              <a:t>3. Enhanced support (c. 180 schools per term)</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a:ln>
                  <a:noFill/>
                </a:ln>
                <a:solidFill>
                  <a:srgbClr val="222222"/>
                </a:solidFill>
                <a:effectLst/>
                <a:uLnTx/>
                <a:uFillTx/>
                <a:latin typeface="Arial"/>
                <a:ea typeface="+mn-ea"/>
                <a:cs typeface="+mn-cs"/>
              </a:rPr>
              <a:t>For schools that want and need more concerted support to improve attendance and behaviour.</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a:ln>
                  <a:noFill/>
                </a:ln>
                <a:solidFill>
                  <a:srgbClr val="222222"/>
                </a:solidFill>
                <a:effectLst/>
                <a:uLnTx/>
                <a:uFillTx/>
                <a:latin typeface="Arial"/>
                <a:ea typeface="+mn-ea"/>
                <a:cs typeface="+mn-cs"/>
              </a:rPr>
              <a:t>Eligible schools receive 10 days of tailored leadership support over 3 terms from an allocated lead school.</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a:ln>
                  <a:noFill/>
                </a:ln>
                <a:solidFill>
                  <a:srgbClr val="222222"/>
                </a:solidFill>
                <a:effectLst/>
                <a:uLnTx/>
                <a:uFillTx/>
                <a:latin typeface="Arial"/>
                <a:ea typeface="+mn-ea"/>
                <a:cs typeface="+mn-cs"/>
              </a:rPr>
              <a:t>Process: initial call, self-assessment and document/data review, deep-dive visit, joint action plan, implementation support, end-of-support review.</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a:ln>
                  <a:noFill/>
                </a:ln>
                <a:solidFill>
                  <a:srgbClr val="222222"/>
                </a:solidFill>
                <a:effectLst/>
                <a:uLnTx/>
                <a:uFillTx/>
                <a:latin typeface="Arial"/>
                <a:ea typeface="+mn-ea"/>
                <a:cs typeface="+mn-cs"/>
              </a:rPr>
              <a:t>Regional hub advisers provide oversight, including sign-off of action plans and QA.</a:t>
            </a:r>
          </a:p>
        </p:txBody>
      </p:sp>
      <p:sp>
        <p:nvSpPr>
          <p:cNvPr id="10" name="Rounded Rectangle 9"/>
          <p:cNvSpPr/>
          <p:nvPr/>
        </p:nvSpPr>
        <p:spPr>
          <a:xfrm>
            <a:off x="8363" y="3874094"/>
            <a:ext cx="3941571" cy="2134128"/>
          </a:xfrm>
          <a:prstGeom prst="roundRect">
            <a:avLst>
              <a:gd name="adj" fmla="val 6000"/>
            </a:avLst>
          </a:prstGeom>
          <a:solidFill>
            <a:srgbClr val="D9F2D0"/>
          </a:solidFill>
          <a:ln w="15240">
            <a:solidFill>
              <a:srgbClr val="387D42"/>
            </a:solidFill>
          </a:ln>
        </p:spPr>
        <p:style>
          <a:lnRef idx="1">
            <a:schemeClr val="accent1"/>
          </a:lnRef>
          <a:fillRef idx="3">
            <a:schemeClr val="accent1"/>
          </a:fillRef>
          <a:effectRef idx="2">
            <a:schemeClr val="accent1"/>
          </a:effectRef>
          <a:fontRef idx="minor">
            <a:schemeClr val="lt1"/>
          </a:fontRef>
        </p:style>
        <p:txBody>
          <a:bodyPr wrap="square" tIns="73152" rIns="82296" bIns="73152" rtlCol="0" anchor="t">
            <a:no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300" b="1" i="0" u="none" strike="noStrike" kern="1200" cap="none" spc="0" normalizeH="0" baseline="0" noProof="0" dirty="0">
                <a:ln>
                  <a:noFill/>
                </a:ln>
                <a:solidFill>
                  <a:srgbClr val="387D42"/>
                </a:solidFill>
                <a:effectLst/>
                <a:uLnTx/>
                <a:uFillTx/>
                <a:latin typeface="Arial"/>
                <a:ea typeface="+mn-ea"/>
                <a:cs typeface="+mn-cs"/>
              </a:rPr>
              <a:t>4. Eligibility and sign up</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dirty="0">
                <a:ln>
                  <a:noFill/>
                </a:ln>
                <a:solidFill>
                  <a:srgbClr val="222222"/>
                </a:solidFill>
                <a:effectLst/>
                <a:uLnTx/>
                <a:uFillTx/>
                <a:latin typeface="Arial"/>
                <a:ea typeface="+mn-ea"/>
                <a:cs typeface="+mn-cs"/>
              </a:rPr>
              <a:t>Regional support is open to all schools in England seeking to strengthen attendance and/or behaviour practice through the hubs programme.</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dirty="0">
                <a:ln>
                  <a:noFill/>
                </a:ln>
                <a:solidFill>
                  <a:srgbClr val="222222"/>
                </a:solidFill>
                <a:effectLst/>
                <a:uLnTx/>
                <a:uFillTx/>
                <a:latin typeface="Arial"/>
                <a:ea typeface="+mn-ea"/>
                <a:cs typeface="+mn-cs"/>
              </a:rPr>
              <a:t>Schools can express an interest in receiving support </a:t>
            </a:r>
            <a:r>
              <a:rPr kumimoji="0" lang="en-GB" sz="1100" b="0" i="0" u="none" strike="noStrike" kern="1200" cap="none" spc="0" normalizeH="0" baseline="0" noProof="0" dirty="0">
                <a:ln>
                  <a:noFill/>
                </a:ln>
                <a:solidFill>
                  <a:srgbClr val="222222"/>
                </a:solidFill>
                <a:effectLst/>
                <a:uLnTx/>
                <a:uFillTx/>
                <a:latin typeface="Arial"/>
                <a:ea typeface="+mn-ea"/>
                <a:cs typeface="+mn-cs"/>
                <a:hlinkClick r:id="rId3"/>
              </a:rPr>
              <a:t>through the application form </a:t>
            </a:r>
            <a:r>
              <a:rPr kumimoji="0" lang="en-GB" sz="1100" b="0" i="0" u="none" strike="noStrike" kern="1200" cap="none" spc="0" normalizeH="0" baseline="0" noProof="0" dirty="0">
                <a:ln>
                  <a:noFill/>
                </a:ln>
                <a:solidFill>
                  <a:srgbClr val="222222"/>
                </a:solidFill>
                <a:effectLst/>
                <a:uLnTx/>
                <a:uFillTx/>
                <a:latin typeface="Arial"/>
                <a:ea typeface="+mn-ea"/>
                <a:cs typeface="+mn-cs"/>
              </a:rPr>
              <a:t>and will be matched with a hub.</a:t>
            </a:r>
          </a:p>
          <a:p>
            <a:pPr marL="0" marR="0" lvl="0" indent="0" algn="l" defTabSz="457200" rtl="0" eaLnBrk="1" fontAlgn="auto" latinLnBrk="0" hangingPunct="1">
              <a:lnSpc>
                <a:spcPct val="100000"/>
              </a:lnSpc>
              <a:spcBef>
                <a:spcPts val="0"/>
              </a:spcBef>
              <a:spcAft>
                <a:spcPts val="150"/>
              </a:spcAft>
              <a:buClrTx/>
              <a:buSzTx/>
              <a:buFontTx/>
              <a:buNone/>
              <a:tabLst/>
              <a:defRPr/>
            </a:pPr>
            <a:r>
              <a:rPr kumimoji="0" lang="en-GB" sz="1100" b="0" i="0" u="none" strike="noStrike" kern="1200" cap="none" spc="0" normalizeH="0" baseline="0" noProof="0" dirty="0">
                <a:ln>
                  <a:noFill/>
                </a:ln>
                <a:solidFill>
                  <a:srgbClr val="222222"/>
                </a:solidFill>
                <a:effectLst/>
                <a:uLnTx/>
                <a:uFillTx/>
                <a:latin typeface="Arial"/>
                <a:ea typeface="+mn-ea"/>
                <a:cs typeface="+mn-cs"/>
              </a:rPr>
              <a:t>Enhanced partner schools are identified through a combination of attendance data and Ofsted and directly contacted and invited to participate. </a:t>
            </a:r>
          </a:p>
        </p:txBody>
      </p:sp>
      <p:sp>
        <p:nvSpPr>
          <p:cNvPr id="11" name="Rounded Rectangle 10"/>
          <p:cNvSpPr/>
          <p:nvPr/>
        </p:nvSpPr>
        <p:spPr>
          <a:xfrm>
            <a:off x="4097601" y="3874093"/>
            <a:ext cx="3965022" cy="2134129"/>
          </a:xfrm>
          <a:prstGeom prst="roundRect">
            <a:avLst>
              <a:gd name="adj" fmla="val 6000"/>
            </a:avLst>
          </a:prstGeom>
          <a:solidFill>
            <a:schemeClr val="accent4">
              <a:lumMod val="40000"/>
              <a:lumOff val="60000"/>
            </a:schemeClr>
          </a:solidFill>
          <a:ln w="15240">
            <a:solidFill>
              <a:srgbClr val="8766B8"/>
            </a:solidFill>
          </a:ln>
        </p:spPr>
        <p:style>
          <a:lnRef idx="1">
            <a:schemeClr val="accent1"/>
          </a:lnRef>
          <a:fillRef idx="3">
            <a:schemeClr val="accent1"/>
          </a:fillRef>
          <a:effectRef idx="2">
            <a:schemeClr val="accent1"/>
          </a:effectRef>
          <a:fontRef idx="minor">
            <a:schemeClr val="lt1"/>
          </a:fontRef>
        </p:style>
        <p:txBody>
          <a:bodyPr wrap="square" tIns="73152" rIns="82296" bIns="73152" rtlCol="0" anchor="t">
            <a:no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300" b="1" i="0" u="none" strike="noStrike" kern="1200" cap="none" spc="0" normalizeH="0" baseline="0" noProof="0" dirty="0">
                <a:ln>
                  <a:noFill/>
                </a:ln>
                <a:solidFill>
                  <a:srgbClr val="222222"/>
                </a:solidFill>
                <a:effectLst/>
                <a:uLnTx/>
                <a:uFillTx/>
                <a:latin typeface="Arial"/>
                <a:ea typeface="+mn-ea"/>
                <a:cs typeface="+mn-cs"/>
              </a:rPr>
              <a:t>5. Links to key programme resources and further information: </a:t>
            </a:r>
          </a:p>
          <a:p>
            <a:pPr marL="342900" lvl="0" indent="-342900" fontAlgn="ctr">
              <a:buClr>
                <a:srgbClr val="0D0D0D"/>
              </a:buClr>
              <a:buFont typeface="Arial" panose="020B0604020202020204" pitchFamily="34" charset="0"/>
              <a:buChar char="•"/>
              <a:defRPr/>
            </a:pPr>
            <a:r>
              <a:rPr lang="en-GB" sz="110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Programme overview</a:t>
            </a:r>
            <a:r>
              <a:rPr lang="en-GB" sz="1100" dirty="0">
                <a:solidFill>
                  <a:srgbClr val="0000FF"/>
                </a:solidFill>
                <a:latin typeface="Arial" panose="020B0604020202020204" pitchFamily="34" charset="0"/>
                <a:cs typeface="Arial" panose="020B0604020202020204" pitchFamily="34" charset="0"/>
              </a:rPr>
              <a:t> </a:t>
            </a:r>
          </a:p>
          <a:p>
            <a:pPr marL="342900" lvl="0" indent="-342900" fontAlgn="ctr">
              <a:buClr>
                <a:srgbClr val="0D0D0D"/>
              </a:buClr>
              <a:buFont typeface="Arial" panose="020B0604020202020204" pitchFamily="34" charset="0"/>
              <a:buChar char="•"/>
              <a:defRPr/>
            </a:pPr>
            <a:r>
              <a:rPr lang="en-GB" sz="1100" dirty="0">
                <a:solidFill>
                  <a:srgbClr val="0000FF"/>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Guidance for partner schools on the programme</a:t>
            </a:r>
            <a:r>
              <a:rPr lang="en-GB" sz="1100" dirty="0">
                <a:solidFill>
                  <a:srgbClr val="0000FF"/>
                </a:solidFill>
                <a:latin typeface="Arial" panose="020B0604020202020204" pitchFamily="34" charset="0"/>
                <a:cs typeface="Arial" panose="020B0604020202020204" pitchFamily="34" charset="0"/>
              </a:rPr>
              <a:t> </a:t>
            </a:r>
          </a:p>
          <a:p>
            <a:pPr marL="342900" lvl="0" indent="-342900" fontAlgn="ctr">
              <a:buClr>
                <a:srgbClr val="0D0D0D"/>
              </a:buClr>
              <a:buFont typeface="Arial" panose="020B0604020202020204" pitchFamily="34" charset="0"/>
              <a:buChar char="•"/>
              <a:defRPr/>
            </a:pPr>
            <a:r>
              <a:rPr lang="en-GB" sz="1100" dirty="0">
                <a:solidFill>
                  <a:srgbClr val="0000FF"/>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List of lead schools by region</a:t>
            </a:r>
            <a:endParaRPr lang="en-GB" sz="1100" dirty="0">
              <a:solidFill>
                <a:srgbClr val="0000FF"/>
              </a:solidFill>
              <a:latin typeface="Arial" panose="020B0604020202020204" pitchFamily="34" charset="0"/>
              <a:cs typeface="Arial" panose="020B0604020202020204" pitchFamily="34" charset="0"/>
            </a:endParaRPr>
          </a:p>
          <a:p>
            <a:pPr marL="342900" lvl="0" indent="-342900" fontAlgn="ctr">
              <a:buClr>
                <a:srgbClr val="0D0D0D"/>
              </a:buClr>
              <a:buFont typeface="Arial" panose="020B0604020202020204" pitchFamily="34" charset="0"/>
              <a:buChar char="•"/>
              <a:defRPr/>
            </a:pPr>
            <a:r>
              <a:rPr lang="en-GB" sz="1100" dirty="0">
                <a:solidFill>
                  <a:srgbClr val="0000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National expression of interest form</a:t>
            </a:r>
            <a:endParaRPr lang="en-GB" sz="1100" dirty="0">
              <a:solidFill>
                <a:srgbClr val="0000FF"/>
              </a:solidFill>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600"/>
              </a:spcAft>
              <a:buClrTx/>
              <a:buSzTx/>
              <a:buFontTx/>
              <a:buNone/>
              <a:tabLst/>
              <a:defRPr/>
            </a:pPr>
            <a:endParaRPr kumimoji="0" lang="en-GB" sz="1300" b="1" i="0" u="none" strike="noStrike" kern="1200" cap="none" spc="0" normalizeH="0" baseline="0" noProof="0" dirty="0">
              <a:ln>
                <a:noFill/>
              </a:ln>
              <a:solidFill>
                <a:srgbClr val="222222"/>
              </a:solidFill>
              <a:effectLst/>
              <a:uLnTx/>
              <a:uFillTx/>
              <a:latin typeface="Arial"/>
              <a:ea typeface="+mn-ea"/>
              <a:cs typeface="+mn-cs"/>
            </a:endParaRPr>
          </a:p>
          <a:p>
            <a:pPr lvl="0" fontAlgn="ctr">
              <a:defRPr/>
            </a:pPr>
            <a:r>
              <a:rPr lang="en-GB" sz="1100" dirty="0">
                <a:solidFill>
                  <a:schemeClr val="tx1"/>
                </a:solidFill>
                <a:latin typeface="Arial" panose="020B0604020202020204" pitchFamily="34" charset="0"/>
                <a:cs typeface="Arial" panose="020B0604020202020204" pitchFamily="34" charset="0"/>
              </a:rPr>
              <a:t>The next regional support cohort will commence in January 2027. New schools receive enhanced support on a termly basis. </a:t>
            </a:r>
            <a:endParaRPr kumimoji="0" lang="en-GB" sz="1100" b="0" i="0" u="none" strike="noStrike" kern="1200" cap="none" spc="0" normalizeH="0" baseline="0" noProof="0" dirty="0">
              <a:ln>
                <a:noFill/>
              </a:ln>
              <a:solidFill>
                <a:schemeClr val="tx1"/>
              </a:solidFill>
              <a:effectLst/>
              <a:uLnTx/>
              <a:uFillTx/>
              <a:latin typeface="Arial"/>
              <a:ea typeface="+mn-ea"/>
              <a:cs typeface="+mn-cs"/>
            </a:endParaRPr>
          </a:p>
        </p:txBody>
      </p:sp>
      <p:sp>
        <p:nvSpPr>
          <p:cNvPr id="12" name="Rounded Rectangle 11"/>
          <p:cNvSpPr/>
          <p:nvPr/>
        </p:nvSpPr>
        <p:spPr>
          <a:xfrm>
            <a:off x="8226978" y="3891850"/>
            <a:ext cx="3942084" cy="2116372"/>
          </a:xfrm>
          <a:prstGeom prst="roundRect">
            <a:avLst>
              <a:gd name="adj" fmla="val 6000"/>
            </a:avLst>
          </a:prstGeom>
          <a:solidFill>
            <a:srgbClr val="F5F7FA"/>
          </a:solidFill>
          <a:ln w="15240">
            <a:solidFill>
              <a:srgbClr val="0D4E80"/>
            </a:solidFill>
          </a:ln>
        </p:spPr>
        <p:style>
          <a:lnRef idx="1">
            <a:schemeClr val="accent1"/>
          </a:lnRef>
          <a:fillRef idx="3">
            <a:schemeClr val="accent1"/>
          </a:fillRef>
          <a:effectRef idx="2">
            <a:schemeClr val="accent1"/>
          </a:effectRef>
          <a:fontRef idx="minor">
            <a:schemeClr val="lt1"/>
          </a:fontRef>
        </p:style>
        <p:txBody>
          <a:bodyPr wrap="square" tIns="73152" rIns="82296" bIns="73152" rtlCol="0" anchor="t">
            <a:no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GB" sz="1300" b="1" i="0" u="none" strike="noStrike" kern="1200" cap="none" spc="0" normalizeH="0" baseline="0" noProof="0">
                <a:ln>
                  <a:noFill/>
                </a:ln>
                <a:solidFill>
                  <a:prstClr val="black">
                    <a:lumMod val="95000"/>
                    <a:lumOff val="5000"/>
                  </a:prstClr>
                </a:solidFill>
                <a:effectLst/>
                <a:uLnTx/>
                <a:uFillTx/>
                <a:latin typeface="Arial"/>
                <a:ea typeface="+mn-ea"/>
                <a:cs typeface="+mn-cs"/>
              </a:rPr>
              <a:t>6. DfE A&amp;B regional lead contact details</a:t>
            </a: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North-West: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7"/>
              </a:rPr>
              <a:t>NW.ABHMAILBOX@EDUCATION.GOV.UK</a:t>
            </a:r>
            <a:endPar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East of England: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8"/>
              </a:rPr>
              <a:t>EE.ABHMailbox@EDUCATION.GOV.UK</a:t>
            </a:r>
            <a:endPar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East Midlands: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9"/>
              </a:rPr>
              <a:t>EM.ABHMAILBOX@education.gov.uk</a:t>
            </a:r>
            <a:endPar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London: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10"/>
              </a:rPr>
              <a:t>LONDON.ABHMAILBOX@EDUCATION.GOV.UK</a:t>
            </a:r>
            <a:endPar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North-East: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11"/>
              </a:rPr>
              <a:t>NE.ABHMAILBOX@EDUCATION.GOV.UK</a:t>
            </a:r>
            <a:endPar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South-East: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12"/>
              </a:rPr>
              <a:t>SE.ABHMailbox@EDUCATION.GOV.UK</a:t>
            </a:r>
            <a:endPar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SW: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13"/>
              </a:rPr>
              <a:t>SW.ABHMAILBOX@EDUCATION.GOV.UK</a:t>
            </a:r>
            <a:endPar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endParaRP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West Midlands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14"/>
              </a:rPr>
              <a:t>WM.ABHMailbox@EDUCATION.GOV.UK</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a:t>
            </a:r>
          </a:p>
          <a:p>
            <a:pPr marL="171450" marR="0" lvl="0" indent="-171450" algn="l" defTabSz="457200" rtl="0" eaLnBrk="1" fontAlgn="auto" latinLnBrk="0" hangingPunct="1">
              <a:lnSpc>
                <a:spcPct val="100000"/>
              </a:lnSpc>
              <a:spcBef>
                <a:spcPts val="0"/>
              </a:spcBef>
              <a:spcAft>
                <a:spcPts val="15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rPr>
              <a:t>Y&amp;H: </a:t>
            </a:r>
            <a:r>
              <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hlinkClick r:id="rId15"/>
              </a:rPr>
              <a:t>YH.ABHMAILBOX@EDUCATION.GOV.UK</a:t>
            </a:r>
            <a:endParaRPr kumimoji="0" lang="en-US" sz="1100" b="0" i="0" u="none" strike="noStrike" kern="1200" cap="none" spc="0" normalizeH="0" baseline="0" noProof="0">
              <a:ln>
                <a:noFill/>
              </a:ln>
              <a:solidFill>
                <a:prstClr val="black">
                  <a:lumMod val="95000"/>
                  <a:lumOff val="5000"/>
                </a:prstClr>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150"/>
              </a:spcAft>
              <a:buClrTx/>
              <a:buSzTx/>
              <a:buFontTx/>
              <a:buNone/>
              <a:tabLst/>
              <a:defRPr/>
            </a:pPr>
            <a:endParaRPr kumimoji="0" lang="en-GB" sz="950" b="0" i="0" u="none" strike="noStrike" kern="1200" cap="none" spc="0" normalizeH="0" baseline="0" noProof="0">
              <a:ln>
                <a:noFill/>
              </a:ln>
              <a:solidFill>
                <a:prstClr val="black">
                  <a:lumMod val="95000"/>
                  <a:lumOff val="5000"/>
                </a:prstClr>
              </a:solidFill>
              <a:effectLst/>
              <a:uLnTx/>
              <a:uFillTx/>
              <a:latin typeface="Arial"/>
              <a:ea typeface="+mn-ea"/>
              <a:cs typeface="+mn-cs"/>
            </a:endParaRPr>
          </a:p>
        </p:txBody>
      </p:sp>
      <p:sp>
        <p:nvSpPr>
          <p:cNvPr id="13" name="Rounded Rectangle 12"/>
          <p:cNvSpPr/>
          <p:nvPr/>
        </p:nvSpPr>
        <p:spPr>
          <a:xfrm>
            <a:off x="22938" y="6126819"/>
            <a:ext cx="12146124" cy="731181"/>
          </a:xfrm>
          <a:prstGeom prst="roundRect">
            <a:avLst>
              <a:gd name="adj" fmla="val 4000"/>
            </a:avLst>
          </a:prstGeom>
          <a:solidFill>
            <a:srgbClr val="254061"/>
          </a:solidFill>
          <a:ln w="15240">
            <a:noFill/>
          </a:ln>
        </p:spPr>
        <p:style>
          <a:lnRef idx="1">
            <a:schemeClr val="accent1"/>
          </a:lnRef>
          <a:fillRef idx="3">
            <a:schemeClr val="accent1"/>
          </a:fillRef>
          <a:effectRef idx="2">
            <a:schemeClr val="accent1"/>
          </a:effectRef>
          <a:fontRef idx="minor">
            <a:schemeClr val="lt1"/>
          </a:fontRef>
        </p:style>
        <p:txBody>
          <a:bodyPr wrap="square" lIns="73152" tIns="64008" rIns="73152"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DA6847F0-B4B1-E4C8-D98B-8968BDCA58F1}"/>
              </a:ext>
            </a:extLst>
          </p:cNvPr>
          <p:cNvPicPr>
            <a:picLocks noChangeAspect="1"/>
          </p:cNvPicPr>
          <p:nvPr/>
        </p:nvPicPr>
        <p:blipFill>
          <a:blip r:embed="rId16"/>
          <a:srcRect t="28803"/>
          <a:stretch>
            <a:fillRect/>
          </a:stretch>
        </p:blipFill>
        <p:spPr>
          <a:xfrm>
            <a:off x="-68752" y="-54540"/>
            <a:ext cx="1357796" cy="883331"/>
          </a:xfrm>
          <a:prstGeom prst="rect">
            <a:avLst/>
          </a:prstGeom>
        </p:spPr>
      </p:pic>
      <p:sp>
        <p:nvSpPr>
          <p:cNvPr id="15" name="Rectangle: Rounded Corners 14">
            <a:extLst>
              <a:ext uri="{FF2B5EF4-FFF2-40B4-BE49-F238E27FC236}">
                <a16:creationId xmlns:a16="http://schemas.microsoft.com/office/drawing/2014/main" id="{5F17D49E-BB17-965E-4A06-50B81D09F75D}"/>
              </a:ext>
            </a:extLst>
          </p:cNvPr>
          <p:cNvSpPr/>
          <p:nvPr/>
        </p:nvSpPr>
        <p:spPr>
          <a:xfrm>
            <a:off x="22938" y="802499"/>
            <a:ext cx="12131036" cy="658657"/>
          </a:xfrm>
          <a:prstGeom prst="roundRect">
            <a:avLst/>
          </a:prstGeom>
          <a:no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l" defTabSz="457200" rtl="0" eaLnBrk="1" fontAlgn="auto" latinLnBrk="0" hangingPunct="1">
              <a:lnSpc>
                <a:spcPct val="100000"/>
              </a:lnSpc>
              <a:spcBef>
                <a:spcPts val="0"/>
              </a:spcBef>
              <a:spcAft>
                <a:spcPts val="300"/>
              </a:spcAft>
              <a:buClrTx/>
              <a:buSzTx/>
              <a:buFontTx/>
              <a:buNone/>
              <a:tabLst/>
              <a:defRPr/>
            </a:pPr>
            <a:endParaRPr kumimoji="0" lang="en-GB" sz="1400" b="0" i="0" u="none" strike="noStrike" kern="1200" cap="none" spc="0" normalizeH="0" baseline="0" noProof="0">
              <a:ln>
                <a:noFill/>
              </a:ln>
              <a:solidFill>
                <a:prstClr val="black">
                  <a:lumMod val="95000"/>
                  <a:lumOff val="5000"/>
                </a:prstClr>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9ADD1B14-BA2A-EB31-C615-26DE0A87C855}"/>
              </a:ext>
            </a:extLst>
          </p:cNvPr>
          <p:cNvSpPr txBox="1"/>
          <p:nvPr/>
        </p:nvSpPr>
        <p:spPr>
          <a:xfrm>
            <a:off x="38025" y="770157"/>
            <a:ext cx="12115949" cy="7386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22222"/>
                </a:solidFill>
                <a:effectLst/>
                <a:uLnTx/>
                <a:uFillTx/>
                <a:latin typeface="Arial" panose="020B0604020202020204" pitchFamily="34" charset="0"/>
                <a:ea typeface="+mn-ea"/>
                <a:cs typeface="Arial" panose="020B0604020202020204" pitchFamily="34" charset="0"/>
              </a:rPr>
              <a:t>A national, school-led programme supporting schools to strengthen attendance and behaviour through peer support, structured improvement activity and best practice sharing. Programme launched January 2026 • 93 lead schools across 9 regions • aimed at supporting senior leaders with responsibility for attendance and behaviour in ‘partner’ schools.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320E8580CBFA4D865E2C2A54D625CB" ma:contentTypeVersion="16" ma:contentTypeDescription="Create a new document." ma:contentTypeScope="" ma:versionID="5391364d18ad22597d3ac11624dff738">
  <xsd:schema xmlns:xsd="http://www.w3.org/2001/XMLSchema" xmlns:xs="http://www.w3.org/2001/XMLSchema" xmlns:p="http://schemas.microsoft.com/office/2006/metadata/properties" xmlns:ns2="b2552c56-f950-4421-8bd3-01cdb328b0ef" xmlns:ns3="caeccce5-f0d4-4842-9765-2a6e8c3b47f0" targetNamespace="http://schemas.microsoft.com/office/2006/metadata/properties" ma:root="true" ma:fieldsID="1d09f82bedaa9a6e2db14853d81d8200" ns2:_="" ns3:_="">
    <xsd:import namespace="b2552c56-f950-4421-8bd3-01cdb328b0ef"/>
    <xsd:import namespace="caeccce5-f0d4-4842-9765-2a6e8c3b47f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552c56-f950-4421-8bd3-01cdb328b0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1e769eb-3a16-4db7-8f91-4e7e089acad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eccce5-f0d4-4842-9765-2a6e8c3b47f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636936a-4f51-4427-80bd-b6faac35dd0d}" ma:internalName="TaxCatchAll" ma:showField="CatchAllData" ma:web="caeccce5-f0d4-4842-9765-2a6e8c3b47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552c56-f950-4421-8bd3-01cdb328b0ef">
      <Terms xmlns="http://schemas.microsoft.com/office/infopath/2007/PartnerControls"/>
    </lcf76f155ced4ddcb4097134ff3c332f>
    <TaxCatchAll xmlns="caeccce5-f0d4-4842-9765-2a6e8c3b47f0" xsi:nil="true"/>
  </documentManagement>
</p:properties>
</file>

<file path=customXml/itemProps1.xml><?xml version="1.0" encoding="utf-8"?>
<ds:datastoreItem xmlns:ds="http://schemas.openxmlformats.org/officeDocument/2006/customXml" ds:itemID="{D72FEEC2-23EC-49D0-B542-57D6C3821EC3}"/>
</file>

<file path=customXml/itemProps2.xml><?xml version="1.0" encoding="utf-8"?>
<ds:datastoreItem xmlns:ds="http://schemas.openxmlformats.org/officeDocument/2006/customXml" ds:itemID="{713DE7A8-3109-46AA-979C-F1811D75DF62}"/>
</file>

<file path=customXml/itemProps3.xml><?xml version="1.0" encoding="utf-8"?>
<ds:datastoreItem xmlns:ds="http://schemas.openxmlformats.org/officeDocument/2006/customXml" ds:itemID="{E79118E1-93E4-4854-9C26-3AB3718CF977}"/>
</file>

<file path=docProps/app.xml><?xml version="1.0" encoding="utf-8"?>
<Properties xmlns="http://schemas.openxmlformats.org/officeDocument/2006/extended-properties" xmlns:vt="http://schemas.openxmlformats.org/officeDocument/2006/docPropsVTypes">
  <TotalTime>0</TotalTime>
  <Words>551</Words>
  <Application>Microsoft Office PowerPoint</Application>
  <PresentationFormat>Widescreen</PresentationFormat>
  <Paragraphs>38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Abby Cotton - Institute</dc:creator>
  <cp:lastModifiedBy>Abby Cotton - Institute</cp:lastModifiedBy>
  <cp:revision>1</cp:revision>
  <dcterms:created xsi:type="dcterms:W3CDTF">2026-07-10T11:36:46Z</dcterms:created>
  <dcterms:modified xsi:type="dcterms:W3CDTF">2026-07-10T11:36:56Z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0x010100DF320E8580CBFA4D865E2C2A54D625CB</vt:lpwstr>
  </property>
</Properties>
</file>