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CD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592CAB-FEE7-41AD-A6F8-5059A0A14D02}" v="16" dt="2026-09-21T14:51:08.7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025DD-D975-4144-A82A-C177D0AC813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F7CBC-8225-434D-A70A-D719412AB0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28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8BF0-4C40-C319-3CDA-6CCD50D5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DBDE54-15F5-BA35-0FEC-BB650A996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988110-46DB-213A-AD0E-7B72B77D6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Working presentation template. Replace prompts and confirm all local routes before publication.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6D1C7-8F03-9681-9629-ABAFF97B7C5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234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031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F0A315-C8A6-752D-2D52-240F1C780A7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096500" y="190500"/>
            <a:ext cx="19304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317100">
                    <a:alpha val="50000"/>
                  </a:srgbClr>
                </a:solidFill>
                <a:latin typeface="Aptos" panose="020B0004020202020204" pitchFamily="34" charset="0"/>
              </a:rPr>
              <a:t>Information Classification: PUBLIC</a:t>
            </a:r>
          </a:p>
        </p:txBody>
      </p:sp>
    </p:spTree>
    <p:extLst>
      <p:ext uri="{BB962C8B-B14F-4D97-AF65-F5344CB8AC3E}">
        <p14:creationId xmlns:p14="http://schemas.microsoft.com/office/powerpoint/2010/main" val="405672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7C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8DF3F-FF42-0D11-12BD-C21F4EA28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6532D3F-86D8-10F6-42B0-9CBBF2914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353550" y="4271089"/>
            <a:ext cx="3409950" cy="30973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B66A63-E646-7DAD-3164-9FD933A0295E}"/>
              </a:ext>
            </a:extLst>
          </p:cNvPr>
          <p:cNvSpPr>
            <a:spLocks noGrp="1"/>
          </p:cNvSpPr>
          <p:nvPr/>
        </p:nvSpPr>
        <p:spPr>
          <a:xfrm>
            <a:off x="552450" y="4718304"/>
            <a:ext cx="76200" cy="1635378"/>
          </a:xfrm>
          <a:prstGeom prst="rect">
            <a:avLst/>
          </a:prstGeom>
          <a:solidFill>
            <a:srgbClr val="167C78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B3C00E-653F-DC64-3253-D9E2E53C154D}"/>
              </a:ext>
            </a:extLst>
          </p:cNvPr>
          <p:cNvSpPr>
            <a:spLocks noGrp="1"/>
          </p:cNvSpPr>
          <p:nvPr/>
        </p:nvSpPr>
        <p:spPr>
          <a:xfrm>
            <a:off x="794004" y="4977964"/>
            <a:ext cx="8858250" cy="178384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Michael Leishman</a:t>
            </a:r>
            <a:endParaRPr lang="en-GB" sz="3600" dirty="0">
              <a:solidFill>
                <a:schemeClr val="bg1"/>
              </a:solidFill>
              <a:effectLst/>
            </a:endParaRPr>
          </a:p>
          <a:p>
            <a:endParaRPr lang="en-GB" sz="1600" dirty="0">
              <a:solidFill>
                <a:schemeClr val="bg1"/>
              </a:solidFill>
            </a:endParaRPr>
          </a:p>
          <a:p>
            <a:r>
              <a:rPr lang="en-GB" sz="1600" b="1" dirty="0">
                <a:solidFill>
                  <a:schemeClr val="bg1"/>
                </a:solidFill>
              </a:rPr>
              <a:t>Special Educational Needs and Disabilities Adviser (SEMH)</a:t>
            </a:r>
          </a:p>
          <a:p>
            <a:endParaRPr lang="en-GB" sz="1600" b="1" dirty="0">
              <a:solidFill>
                <a:schemeClr val="bg1"/>
              </a:solidFill>
            </a:endParaRPr>
          </a:p>
          <a:p>
            <a:r>
              <a:rPr lang="en-GB" sz="1600" dirty="0">
                <a:solidFill>
                  <a:schemeClr val="bg1"/>
                </a:solidFill>
              </a:rPr>
              <a:t>michael.leishman@cornwall.gov.uk</a:t>
            </a:r>
            <a:endParaRPr lang="en-GB" sz="3200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C5DAD4-3C38-6FCD-46CD-B4405AFE18F0}"/>
              </a:ext>
            </a:extLst>
          </p:cNvPr>
          <p:cNvSpPr>
            <a:spLocks noGrp="1"/>
          </p:cNvSpPr>
          <p:nvPr/>
        </p:nvSpPr>
        <p:spPr>
          <a:xfrm>
            <a:off x="9486900" y="419100"/>
            <a:ext cx="1905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 b="1" i="0">
                <a:solidFill>
                  <a:srgbClr val="6F9955"/>
                </a:solidFill>
                <a:latin typeface="Nimbus Sans"/>
                <a:ea typeface="Nimbus Sans"/>
                <a:cs typeface="Nimbus Sans"/>
              </a:defRPr>
            </a:pPr>
            <a:r>
              <a:rPr kumimoji="0" sz="750" b="1" i="0" u="none" strike="noStrike" kern="1200" cap="none" spc="0" normalizeH="0" baseline="0" noProof="0">
                <a:ln>
                  <a:noFill/>
                </a:ln>
                <a:solidFill>
                  <a:srgbClr val="6F9955"/>
                </a:solidFill>
                <a:effectLst/>
                <a:uLnTx/>
                <a:uFillTx/>
                <a:latin typeface="Nimbus Sans"/>
                <a:ea typeface="Nimbus Sans"/>
                <a:cs typeface="Nimbus Sans"/>
              </a:rPr>
              <a:t>Information Classification: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 b="1" i="0">
                <a:solidFill>
                  <a:srgbClr val="6F9955"/>
                </a:solidFill>
                <a:latin typeface="Nimbus Sans"/>
                <a:ea typeface="Nimbus Sans"/>
                <a:cs typeface="Nimbus Sans"/>
              </a:defRPr>
            </a:pPr>
            <a:r>
              <a:rPr kumimoji="0" sz="750" b="1" i="0" u="none" strike="noStrike" kern="1200" cap="none" spc="0" normalizeH="0" baseline="0" noProof="0">
                <a:ln>
                  <a:noFill/>
                </a:ln>
                <a:solidFill>
                  <a:srgbClr val="6F9955"/>
                </a:solidFill>
                <a:effectLst/>
                <a:uLnTx/>
                <a:uFillTx/>
                <a:latin typeface="Nimbus Sans"/>
                <a:ea typeface="Nimbus Sans"/>
                <a:cs typeface="Nimbus Sans"/>
              </a:rPr>
              <a:t>PUBLIC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906E20-EF2C-B064-57BE-FF2CE56BF9C4}"/>
              </a:ext>
            </a:extLst>
          </p:cNvPr>
          <p:cNvSpPr>
            <a:spLocks noGrp="1"/>
          </p:cNvSpPr>
          <p:nvPr/>
        </p:nvSpPr>
        <p:spPr>
          <a:xfrm>
            <a:off x="552450" y="6419850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939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kumimoji="0" sz="8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imbus Sans"/>
                <a:ea typeface="Nimbus Sans"/>
                <a:cs typeface="Nimbus Sans"/>
              </a:rPr>
              <a:t>www.cornwall.gov.uk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F81547-444A-7CF3-7AB8-280F02E494DB}"/>
              </a:ext>
            </a:extLst>
          </p:cNvPr>
          <p:cNvSpPr txBox="1"/>
          <p:nvPr/>
        </p:nvSpPr>
        <p:spPr>
          <a:xfrm>
            <a:off x="402336" y="228600"/>
            <a:ext cx="92080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 u="none" strike="noStrike" spc="0" dirty="0">
                <a:solidFill>
                  <a:srgbClr val="FFFFFF"/>
                </a:solidFill>
                <a:effectLst/>
                <a:latin typeface="Nimbus Sans"/>
              </a:rPr>
              <a:t>Building Capacity in Schools: Early Identification and Integrated Support for Eating Disorders and Body Dysmorphia in Cornwall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Nimbus Sans"/>
              </a:rPr>
              <a:t>​</a:t>
            </a:r>
            <a:endParaRPr lang="en-GB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D77F9-809E-9C89-03C4-E23DD65D4B11}"/>
              </a:ext>
            </a:extLst>
          </p:cNvPr>
          <p:cNvSpPr txBox="1"/>
          <p:nvPr/>
        </p:nvSpPr>
        <p:spPr>
          <a:xfrm>
            <a:off x="484632" y="1188720"/>
            <a:ext cx="2404872" cy="30823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GB" sz="1400" b="1" dirty="0">
                <a:solidFill>
                  <a:srgbClr val="0087CD"/>
                </a:solidFill>
              </a:rPr>
              <a:t>What We Hope to Learn</a:t>
            </a:r>
          </a:p>
          <a:p>
            <a:endParaRPr lang="en-GB" sz="1100" b="1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Current approaches to identifying and supporting ED and BDD.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Effective support strategies already used by schools.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Key challenges, including training, referrals and specialist support.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Gaps in guidance, resources and partnership working.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5801F2-E894-E5F6-F7E0-72DC01887B1F}"/>
              </a:ext>
            </a:extLst>
          </p:cNvPr>
          <p:cNvSpPr txBox="1"/>
          <p:nvPr/>
        </p:nvSpPr>
        <p:spPr>
          <a:xfrm>
            <a:off x="3385566" y="1188720"/>
            <a:ext cx="2404872" cy="30823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GB" sz="1400" b="1" dirty="0">
                <a:solidFill>
                  <a:srgbClr val="0087CD"/>
                </a:solidFill>
              </a:rPr>
              <a:t>What We Hope to Implement</a:t>
            </a:r>
          </a:p>
          <a:p>
            <a:endParaRPr lang="en-GB" sz="1100" b="1" dirty="0"/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Clearer access to advice, assessment and specialist services.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Practical tools and guidance for early identification and intervention.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Improved staff knowledge and confidence through training.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More consistent support across Cornwall schools.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B4A329-FC66-E181-52DD-E89010C9FBA2}"/>
              </a:ext>
            </a:extLst>
          </p:cNvPr>
          <p:cNvSpPr txBox="1"/>
          <p:nvPr/>
        </p:nvSpPr>
        <p:spPr>
          <a:xfrm>
            <a:off x="6286500" y="1188720"/>
            <a:ext cx="2404872" cy="30823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GB" sz="1400" b="1" dirty="0">
                <a:solidFill>
                  <a:srgbClr val="0087CD"/>
                </a:solidFill>
              </a:rPr>
              <a:t>Intended Outcomes</a:t>
            </a:r>
          </a:p>
          <a:p>
            <a:endParaRPr lang="en-GB" sz="1100" b="1" dirty="0"/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Earlier identification of ED and BDD concerns.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Greater staff confidence in responding to needs.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Improved access to support for pupils and families.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Stronger partnership working across services.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Better attendance, wellbeing and educational outcomes.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B54B41-9387-2A23-9F8B-A126F7BB43BE}"/>
              </a:ext>
            </a:extLst>
          </p:cNvPr>
          <p:cNvSpPr txBox="1"/>
          <p:nvPr/>
        </p:nvSpPr>
        <p:spPr>
          <a:xfrm>
            <a:off x="9187434" y="1188720"/>
            <a:ext cx="2404872" cy="30823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GB" sz="1400" b="1" dirty="0">
                <a:solidFill>
                  <a:srgbClr val="0087CD"/>
                </a:solidFill>
              </a:rPr>
              <a:t>Long-Term Vision</a:t>
            </a:r>
          </a:p>
          <a:p>
            <a:endParaRPr lang="en-GB" sz="1100" b="1" dirty="0"/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Every school has the knowledge, tools and pathways to respond effectively.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Children and young people receive the right support at the right time.</a:t>
            </a:r>
          </a:p>
        </p:txBody>
      </p:sp>
    </p:spTree>
    <p:extLst>
      <p:ext uri="{BB962C8B-B14F-4D97-AF65-F5344CB8AC3E}">
        <p14:creationId xmlns:p14="http://schemas.microsoft.com/office/powerpoint/2010/main" val="16103425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320E8580CBFA4D865E2C2A54D625CB" ma:contentTypeVersion="16" ma:contentTypeDescription="Create a new document." ma:contentTypeScope="" ma:versionID="5391364d18ad22597d3ac11624dff738">
  <xsd:schema xmlns:xsd="http://www.w3.org/2001/XMLSchema" xmlns:xs="http://www.w3.org/2001/XMLSchema" xmlns:p="http://schemas.microsoft.com/office/2006/metadata/properties" xmlns:ns2="b2552c56-f950-4421-8bd3-01cdb328b0ef" xmlns:ns3="caeccce5-f0d4-4842-9765-2a6e8c3b47f0" targetNamespace="http://schemas.microsoft.com/office/2006/metadata/properties" ma:root="true" ma:fieldsID="1d09f82bedaa9a6e2db14853d81d8200" ns2:_="" ns3:_="">
    <xsd:import namespace="b2552c56-f950-4421-8bd3-01cdb328b0ef"/>
    <xsd:import namespace="caeccce5-f0d4-4842-9765-2a6e8c3b47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552c56-f950-4421-8bd3-01cdb328b0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1e769eb-3a16-4db7-8f91-4e7e089aca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eccce5-f0d4-4842-9765-2a6e8c3b47f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636936a-4f51-4427-80bd-b6faac35dd0d}" ma:internalName="TaxCatchAll" ma:showField="CatchAllData" ma:web="caeccce5-f0d4-4842-9765-2a6e8c3b47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552c56-f950-4421-8bd3-01cdb328b0ef">
      <Terms xmlns="http://schemas.microsoft.com/office/infopath/2007/PartnerControls"/>
    </lcf76f155ced4ddcb4097134ff3c332f>
    <TaxCatchAll xmlns="caeccce5-f0d4-4842-9765-2a6e8c3b47f0" xsi:nil="true"/>
  </documentManagement>
</p:properties>
</file>

<file path=customXml/itemProps1.xml><?xml version="1.0" encoding="utf-8"?>
<ds:datastoreItem xmlns:ds="http://schemas.openxmlformats.org/officeDocument/2006/customXml" ds:itemID="{5FDD2E2D-7DA4-4A2F-A34B-1CB7D44ED328}"/>
</file>

<file path=customXml/itemProps2.xml><?xml version="1.0" encoding="utf-8"?>
<ds:datastoreItem xmlns:ds="http://schemas.openxmlformats.org/officeDocument/2006/customXml" ds:itemID="{842D4393-C033-448F-998F-DAC488A4D80C}"/>
</file>

<file path=customXml/itemProps3.xml><?xml version="1.0" encoding="utf-8"?>
<ds:datastoreItem xmlns:ds="http://schemas.openxmlformats.org/officeDocument/2006/customXml" ds:itemID="{F898C3E3-1770-4677-9AEE-1C52E961F532}"/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216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Nimbus Sans</vt:lpstr>
      <vt:lpstr>ChatGPT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Leishman</dc:creator>
  <cp:lastModifiedBy>Michael Leishman</cp:lastModifiedBy>
  <cp:revision>3</cp:revision>
  <dcterms:created xsi:type="dcterms:W3CDTF">2026-09-21T13:49:28Z</dcterms:created>
  <dcterms:modified xsi:type="dcterms:W3CDTF">2026-09-21T14:59:40Z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ee4c20f-5817-432f-84ac-80a373257ed1_Enabled">
    <vt:lpwstr>true</vt:lpwstr>
  </property>
  <property fmtid="{D5CDD505-2E9C-101B-9397-08002B2CF9AE}" pid="3" name="MSIP_Label_bee4c20f-5817-432f-84ac-80a373257ed1_SetDate">
    <vt:lpwstr>2026-09-21T14:00:48Z</vt:lpwstr>
  </property>
  <property fmtid="{D5CDD505-2E9C-101B-9397-08002B2CF9AE}" pid="4" name="MSIP_Label_bee4c20f-5817-432f-84ac-80a373257ed1_Method">
    <vt:lpwstr>Privileged</vt:lpwstr>
  </property>
  <property fmtid="{D5CDD505-2E9C-101B-9397-08002B2CF9AE}" pid="5" name="MSIP_Label_bee4c20f-5817-432f-84ac-80a373257ed1_Name">
    <vt:lpwstr>bee4c20f-5817-432f-84ac-80a373257ed1</vt:lpwstr>
  </property>
  <property fmtid="{D5CDD505-2E9C-101B-9397-08002B2CF9AE}" pid="6" name="MSIP_Label_bee4c20f-5817-432f-84ac-80a373257ed1_SiteId">
    <vt:lpwstr>efaa16aa-d1de-4d58-ba2e-2833fdfdd29f</vt:lpwstr>
  </property>
  <property fmtid="{D5CDD505-2E9C-101B-9397-08002B2CF9AE}" pid="7" name="MSIP_Label_bee4c20f-5817-432f-84ac-80a373257ed1_ActionId">
    <vt:lpwstr>a6ecabb1-50ab-4392-984a-65bb6f408f4d</vt:lpwstr>
  </property>
  <property fmtid="{D5CDD505-2E9C-101B-9397-08002B2CF9AE}" pid="8" name="MSIP_Label_bee4c20f-5817-432f-84ac-80a373257ed1_ContentBits">
    <vt:lpwstr>1</vt:lpwstr>
  </property>
  <property fmtid="{D5CDD505-2E9C-101B-9397-08002B2CF9AE}" pid="9" name="MSIP_Label_bee4c20f-5817-432f-84ac-80a373257ed1_Tag">
    <vt:lpwstr>10, 0, 1, 1</vt:lpwstr>
  </property>
  <property fmtid="{D5CDD505-2E9C-101B-9397-08002B2CF9AE}" pid="10" name="ClassificationContentMarkingHeaderLocations">
    <vt:lpwstr>ChatGPT:3</vt:lpwstr>
  </property>
  <property fmtid="{D5CDD505-2E9C-101B-9397-08002B2CF9AE}" pid="11" name="ClassificationContentMarkingHeaderText">
    <vt:lpwstr>Information Classification: PUBLIC</vt:lpwstr>
  </property>
  <property fmtid="{D5CDD505-2E9C-101B-9397-08002B2CF9AE}" pid="12" name="ContentTypeId">
    <vt:lpwstr>0x010100DF320E8580CBFA4D865E2C2A54D625CB</vt:lpwstr>
  </property>
</Properties>
</file>