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7"/>
  </p:notesMasterIdLst>
  <p:sldIdLst>
    <p:sldId id="293" r:id="rId5"/>
    <p:sldId id="294" r:id="rId6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41" autoAdjust="0"/>
  </p:normalViewPr>
  <p:slideViewPr>
    <p:cSldViewPr snapToGrid="0">
      <p:cViewPr varScale="1">
        <p:scale>
          <a:sx n="39" d="100"/>
          <a:sy n="39" d="100"/>
        </p:scale>
        <p:origin x="940" y="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92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ky Rhodes" userId="55353722-3944-4cb0-8b24-ceb6bd5e3bb3" providerId="ADAL" clId="{B74C6A91-93EF-4985-8429-D9159C4994EA}"/>
    <pc:docChg chg="custSel modSld">
      <pc:chgData name="Vicky Rhodes" userId="55353722-3944-4cb0-8b24-ceb6bd5e3bb3" providerId="ADAL" clId="{B74C6A91-93EF-4985-8429-D9159C4994EA}" dt="2026-09-21T08:17:29.830" v="146" actId="313"/>
      <pc:docMkLst>
        <pc:docMk/>
      </pc:docMkLst>
      <pc:sldChg chg="modSp mod">
        <pc:chgData name="Vicky Rhodes" userId="55353722-3944-4cb0-8b24-ceb6bd5e3bb3" providerId="ADAL" clId="{B74C6A91-93EF-4985-8429-D9159C4994EA}" dt="2026-09-21T08:17:29.830" v="146" actId="313"/>
        <pc:sldMkLst>
          <pc:docMk/>
          <pc:sldMk cId="3108175083" sldId="293"/>
        </pc:sldMkLst>
        <pc:spChg chg="mod">
          <ac:chgData name="Vicky Rhodes" userId="55353722-3944-4cb0-8b24-ceb6bd5e3bb3" providerId="ADAL" clId="{B74C6A91-93EF-4985-8429-D9159C4994EA}" dt="2026-09-21T08:16:02.416" v="44" actId="113"/>
          <ac:spMkLst>
            <pc:docMk/>
            <pc:sldMk cId="3108175083" sldId="293"/>
            <ac:spMk id="3" creationId="{3F834F8F-0703-1EF1-33FB-FF6FF0A563A5}"/>
          </ac:spMkLst>
        </pc:spChg>
        <pc:spChg chg="mod">
          <ac:chgData name="Vicky Rhodes" userId="55353722-3944-4cb0-8b24-ceb6bd5e3bb3" providerId="ADAL" clId="{B74C6A91-93EF-4985-8429-D9159C4994EA}" dt="2026-09-21T08:17:29.830" v="146" actId="313"/>
          <ac:spMkLst>
            <pc:docMk/>
            <pc:sldMk cId="3108175083" sldId="293"/>
            <ac:spMk id="4" creationId="{93731E2F-673A-D5C0-2AB4-16D43E958C0E}"/>
          </ac:spMkLst>
        </pc:spChg>
        <pc:graphicFrameChg chg="mod">
          <ac:chgData name="Vicky Rhodes" userId="55353722-3944-4cb0-8b24-ceb6bd5e3bb3" providerId="ADAL" clId="{B74C6A91-93EF-4985-8429-D9159C4994EA}" dt="2026-09-21T08:17:09.516" v="134" actId="1076"/>
          <ac:graphicFrameMkLst>
            <pc:docMk/>
            <pc:sldMk cId="3108175083" sldId="293"/>
            <ac:graphicFrameMk id="7" creationId="{CF1AAAF2-6A48-518B-A6FD-B4937773F611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F17FF-1C4B-4DD3-92B0-FEB6CA390B12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4D105-17DC-4051-AE62-2634079EAA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108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8600">
              <a:srgbClr val="ACD6EF"/>
            </a:gs>
            <a:gs pos="0">
              <a:srgbClr val="CDFFD8">
                <a:alpha val="100000"/>
              </a:srgbClr>
            </a:gs>
            <a:gs pos="100000">
              <a:srgbClr val="94B9FF">
                <a:alpha val="100000"/>
              </a:srgbClr>
            </a:gs>
          </a:gsLst>
          <a:lin ang="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4A503F3-F900-54FF-C3B9-84CB1D593AED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6025813" y="190500"/>
            <a:ext cx="2100262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FF8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Information Classification: CONTROLLED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hildsafeguarding.independent-panel.uk/" TargetMode="External"/><Relationship Id="rId3" Type="http://schemas.openxmlformats.org/officeDocument/2006/relationships/hyperlink" Target="https://ciossafeguarding.org.uk/scp/p/professionals/tackling-child-exploitation" TargetMode="External"/><Relationship Id="rId7" Type="http://schemas.openxmlformats.org/officeDocument/2006/relationships/hyperlink" Target="https://assets.publishing.service.gov.uk/media/69c2c4ce380a2a73a7cf9df4/Working_together_to_safeguard_children_2026.pdf" TargetMode="External"/><Relationship Id="rId2" Type="http://schemas.openxmlformats.org/officeDocument/2006/relationships/hyperlink" Target="https://ciossafeguarding.org.uk/assets/1/learning_briefing_hoth_audits_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iossafeguarding.org.uk/assets/1/oscp_continuum_of_need_document.pdf" TargetMode="External"/><Relationship Id="rId5" Type="http://schemas.openxmlformats.org/officeDocument/2006/relationships/hyperlink" Target="https://csapathway.uk/index.html" TargetMode="External"/><Relationship Id="rId4" Type="http://schemas.openxmlformats.org/officeDocument/2006/relationships/hyperlink" Target="https://ciossafeguarding.org.uk/assets/1/2025_11_resolving_professional_differences_protocol_.pdf" TargetMode="External"/><Relationship Id="rId9" Type="http://schemas.openxmlformats.org/officeDocument/2006/relationships/hyperlink" Target="https://www.gov.uk/government/publications/joint-targeted-area-inspections-of-the-response-to-younger-children-living-with-neglect/joint-targeted-area-inspection-of-the-multi-agency-response-to-younger-children-living-with-neglect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iossafeguarding.org.uk/events/oscp-training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45098-375A-C067-9916-1416D750A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/>
              <a:t>Key Updates OSCP –September 2026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34F8F-0703-1EF1-33FB-FF6FF0A56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157" y="1049488"/>
            <a:ext cx="8801102" cy="360157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sz="2800" b="1" dirty="0"/>
              <a:t>OSCP priorities </a:t>
            </a:r>
            <a:r>
              <a:rPr lang="en-GB" sz="2800" dirty="0"/>
              <a:t>remain:  </a:t>
            </a:r>
          </a:p>
          <a:p>
            <a:r>
              <a:rPr lang="en-GB" sz="2800" dirty="0"/>
              <a:t>Impact of Domestic Abuse on Children</a:t>
            </a:r>
          </a:p>
          <a:p>
            <a:r>
              <a:rPr lang="en-GB" sz="2800" dirty="0"/>
              <a:t>Harm outside the Home</a:t>
            </a:r>
          </a:p>
          <a:p>
            <a:r>
              <a:rPr lang="en-GB" sz="2800" dirty="0"/>
              <a:t>Vulnerable Children missing from Education</a:t>
            </a:r>
          </a:p>
          <a:p>
            <a:r>
              <a:rPr lang="en-GB" sz="2800" dirty="0"/>
              <a:t>Child Sexual Abuse</a:t>
            </a:r>
          </a:p>
          <a:p>
            <a:pPr marL="0" indent="0">
              <a:buNone/>
            </a:pPr>
            <a:endParaRPr lang="en-GB" sz="2800" dirty="0"/>
          </a:p>
          <a:p>
            <a:pPr marL="0" indent="0">
              <a:buNone/>
            </a:pPr>
            <a:r>
              <a:rPr lang="en-GB" sz="2800" dirty="0"/>
              <a:t>Our DfE effectiveness review in Q2 has recommended that priority areas are further refined for 2027/28 to ensure the partnership work has focus &amp; is measurable. </a:t>
            </a:r>
          </a:p>
          <a:p>
            <a:pPr marL="0" indent="0">
              <a:buNone/>
            </a:pPr>
            <a:r>
              <a:rPr lang="en-GB" dirty="0"/>
              <a:t>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F1AAAF2-6A48-518B-A6FD-B4937773F6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94477"/>
              </p:ext>
            </p:extLst>
          </p:nvPr>
        </p:nvGraphicFramePr>
        <p:xfrm>
          <a:off x="571499" y="4850818"/>
          <a:ext cx="8523515" cy="2552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4703">
                  <a:extLst>
                    <a:ext uri="{9D8B030D-6E8A-4147-A177-3AD203B41FA5}">
                      <a16:colId xmlns:a16="http://schemas.microsoft.com/office/drawing/2014/main" val="3313903644"/>
                    </a:ext>
                  </a:extLst>
                </a:gridCol>
                <a:gridCol w="1704703">
                  <a:extLst>
                    <a:ext uri="{9D8B030D-6E8A-4147-A177-3AD203B41FA5}">
                      <a16:colId xmlns:a16="http://schemas.microsoft.com/office/drawing/2014/main" val="1860773197"/>
                    </a:ext>
                  </a:extLst>
                </a:gridCol>
                <a:gridCol w="1704703">
                  <a:extLst>
                    <a:ext uri="{9D8B030D-6E8A-4147-A177-3AD203B41FA5}">
                      <a16:colId xmlns:a16="http://schemas.microsoft.com/office/drawing/2014/main" val="1574377587"/>
                    </a:ext>
                  </a:extLst>
                </a:gridCol>
                <a:gridCol w="1704703">
                  <a:extLst>
                    <a:ext uri="{9D8B030D-6E8A-4147-A177-3AD203B41FA5}">
                      <a16:colId xmlns:a16="http://schemas.microsoft.com/office/drawing/2014/main" val="3539035880"/>
                    </a:ext>
                  </a:extLst>
                </a:gridCol>
                <a:gridCol w="1704703">
                  <a:extLst>
                    <a:ext uri="{9D8B030D-6E8A-4147-A177-3AD203B41FA5}">
                      <a16:colId xmlns:a16="http://schemas.microsoft.com/office/drawing/2014/main" val="1720731350"/>
                    </a:ext>
                  </a:extLst>
                </a:gridCol>
              </a:tblGrid>
              <a:tr h="721577">
                <a:tc>
                  <a:txBody>
                    <a:bodyPr/>
                    <a:lstStyle/>
                    <a:p>
                      <a:pPr algn="l"/>
                      <a:endParaRPr lang="en-GB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914400" indent="-228600" algn="l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LfEs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indent="-228600" algn="just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Rapid</a:t>
                      </a:r>
                    </a:p>
                    <a:p>
                      <a:pPr marL="914400" indent="-228600" algn="just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Reviews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indent="-228600" algn="l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LCSPR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indent="-228600" algn="l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Total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9554514"/>
                  </a:ext>
                </a:extLst>
              </a:tr>
              <a:tr h="546361">
                <a:tc>
                  <a:txBody>
                    <a:bodyPr/>
                    <a:lstStyle/>
                    <a:p>
                      <a:pPr marL="914400" indent="-228600" algn="l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2024/25</a:t>
                      </a:r>
                      <a:endParaRPr lang="en-GB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indent="-228600" algn="l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3</a:t>
                      </a:r>
                      <a:endParaRPr lang="en-GB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indent="-228600" algn="l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indent="-228600" algn="l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indent="-228600" algn="l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6653382"/>
                  </a:ext>
                </a:extLst>
              </a:tr>
              <a:tr h="722869">
                <a:tc>
                  <a:txBody>
                    <a:bodyPr/>
                    <a:lstStyle/>
                    <a:p>
                      <a:pPr marL="914400" indent="-228600" algn="l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2025/26</a:t>
                      </a:r>
                      <a:endParaRPr lang="en-GB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indent="-228600" algn="l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4</a:t>
                      </a:r>
                      <a:endParaRPr lang="en-GB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indent="-228600" algn="l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8</a:t>
                      </a:r>
                      <a:endParaRPr lang="en-GB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indent="-228600" algn="l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</a:t>
                      </a:r>
                      <a:endParaRPr lang="en-GB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914400" indent="-228600" algn="l">
                        <a:spcAft>
                          <a:spcPts val="1000"/>
                        </a:spcAft>
                        <a:buNone/>
                      </a:pPr>
                      <a:r>
                        <a:rPr lang="en-GB" sz="2000" dirty="0">
                          <a:effectLst/>
                          <a:latin typeface="+mn-lt"/>
                          <a:ea typeface="Times New Roman" panose="02020603050405020304" pitchFamily="18" charset="0"/>
                          <a:cs typeface="Calibri" panose="020F0502020204030204" pitchFamily="34" charset="0"/>
                        </a:rPr>
                        <a:t>13</a:t>
                      </a:r>
                      <a:endParaRPr lang="en-GB" sz="20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49499808"/>
                  </a:ext>
                </a:extLst>
              </a:tr>
              <a:tr h="546361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+mn-lt"/>
                        </a:rPr>
                        <a:t>          2026/27       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latin typeface="+mn-lt"/>
                        </a:rPr>
                        <a:t>            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+mn-lt"/>
                        </a:rPr>
                        <a:t>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+mn-lt"/>
                        </a:rPr>
                        <a:t>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latin typeface="+mn-lt"/>
                        </a:rPr>
                        <a:t>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484367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7F217131-0C88-4C96-7988-2257F1F9C91E}"/>
              </a:ext>
            </a:extLst>
          </p:cNvPr>
          <p:cNvSpPr txBox="1"/>
          <p:nvPr/>
        </p:nvSpPr>
        <p:spPr>
          <a:xfrm>
            <a:off x="604157" y="4474377"/>
            <a:ext cx="62048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Safeguarding Reviews 2026.27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7B9B3F-E590-BAE8-7E11-9A70AADDC201}"/>
              </a:ext>
            </a:extLst>
          </p:cNvPr>
          <p:cNvSpPr txBox="1"/>
          <p:nvPr/>
        </p:nvSpPr>
        <p:spPr>
          <a:xfrm>
            <a:off x="9666516" y="118398"/>
            <a:ext cx="816428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GB" sz="2400" b="1" dirty="0">
                <a:solidFill>
                  <a:prstClr val="black"/>
                </a:solidFill>
              </a:rPr>
              <a:t>Multi Agency Case Audits </a:t>
            </a:r>
          </a:p>
          <a:p>
            <a:pPr defTabSz="609630"/>
            <a:r>
              <a:rPr lang="en-GB" sz="2400" dirty="0">
                <a:solidFill>
                  <a:prstClr val="black"/>
                </a:solidFill>
              </a:rPr>
              <a:t>Q1 - </a:t>
            </a:r>
            <a:r>
              <a:rPr lang="en-GB" sz="2400" dirty="0">
                <a:solidFill>
                  <a:prstClr val="black"/>
                </a:solidFill>
                <a:hlinkClick r:id="rId2"/>
              </a:rPr>
              <a:t>Harm Outside the Home </a:t>
            </a:r>
            <a:endParaRPr lang="en-GB" sz="2400" dirty="0">
              <a:solidFill>
                <a:prstClr val="black"/>
              </a:solidFill>
            </a:endParaRPr>
          </a:p>
          <a:p>
            <a:pPr defTabSz="609630"/>
            <a:r>
              <a:rPr lang="en-GB" sz="2400" dirty="0">
                <a:solidFill>
                  <a:prstClr val="black"/>
                </a:solidFill>
              </a:rPr>
              <a:t>Q2 – Neglect </a:t>
            </a:r>
          </a:p>
          <a:p>
            <a:pPr defTabSz="609630"/>
            <a:r>
              <a:rPr lang="en-GB" sz="2400" dirty="0">
                <a:solidFill>
                  <a:prstClr val="black"/>
                </a:solidFill>
              </a:rPr>
              <a:t>Q3 – Voice of the Child &amp; Care  Planning</a:t>
            </a:r>
          </a:p>
          <a:p>
            <a:pPr defTabSz="609630"/>
            <a:r>
              <a:rPr lang="en-GB" sz="2400" dirty="0">
                <a:solidFill>
                  <a:prstClr val="black"/>
                </a:solidFill>
              </a:rPr>
              <a:t>Q4 – CYP who pose a risk of harm &amp; SUDI </a:t>
            </a:r>
          </a:p>
          <a:p>
            <a:pPr defTabSz="609630"/>
            <a:r>
              <a:rPr lang="en-GB" sz="2400" b="1" dirty="0">
                <a:solidFill>
                  <a:prstClr val="black"/>
                </a:solidFill>
              </a:rPr>
              <a:t> </a:t>
            </a:r>
          </a:p>
          <a:p>
            <a:pPr defTabSz="609630"/>
            <a:r>
              <a:rPr lang="en-GB" sz="2400" b="1" dirty="0">
                <a:solidFill>
                  <a:prstClr val="black"/>
                </a:solidFill>
              </a:rPr>
              <a:t>Local Protocols and Procedures </a:t>
            </a:r>
          </a:p>
          <a:p>
            <a:pPr defTabSz="609630"/>
            <a:r>
              <a:rPr lang="en-GB" sz="2400" b="1" dirty="0">
                <a:solidFill>
                  <a:prstClr val="black"/>
                </a:solidFill>
              </a:rPr>
              <a:t>New </a:t>
            </a:r>
            <a:r>
              <a:rPr lang="en-GB" sz="2400" dirty="0">
                <a:solidFill>
                  <a:prstClr val="black"/>
                </a:solidFill>
                <a:hlinkClick r:id="rId3"/>
              </a:rPr>
              <a:t>Roadmap for professionals </a:t>
            </a:r>
            <a:r>
              <a:rPr lang="en-GB" sz="2400" dirty="0">
                <a:solidFill>
                  <a:prstClr val="black"/>
                </a:solidFill>
              </a:rPr>
              <a:t>working  with exploitation </a:t>
            </a:r>
          </a:p>
          <a:p>
            <a:pPr defTabSz="609630"/>
            <a:r>
              <a:rPr lang="en-GB" sz="2400" b="1" dirty="0">
                <a:solidFill>
                  <a:prstClr val="black"/>
                </a:solidFill>
              </a:rPr>
              <a:t>And reminders of where to find: </a:t>
            </a:r>
          </a:p>
          <a:p>
            <a:pPr defTabSz="609630"/>
            <a:r>
              <a:rPr lang="en-GB" sz="2400" dirty="0">
                <a:solidFill>
                  <a:prstClr val="black"/>
                </a:solidFill>
                <a:hlinkClick r:id="rId4"/>
              </a:rPr>
              <a:t>Resolving Professional Difference </a:t>
            </a:r>
            <a:endParaRPr lang="en-GB" sz="2400" dirty="0">
              <a:solidFill>
                <a:prstClr val="black"/>
              </a:solidFill>
            </a:endParaRPr>
          </a:p>
          <a:p>
            <a:pPr defTabSz="609630"/>
            <a:r>
              <a:rPr lang="en-GB" sz="2400" dirty="0">
                <a:solidFill>
                  <a:prstClr val="black"/>
                </a:solidFill>
                <a:hlinkClick r:id="rId5"/>
              </a:rPr>
              <a:t>CSA Response Pathway </a:t>
            </a:r>
            <a:endParaRPr lang="en-GB" sz="2400" dirty="0">
              <a:solidFill>
                <a:prstClr val="black"/>
              </a:solidFill>
            </a:endParaRPr>
          </a:p>
          <a:p>
            <a:r>
              <a:rPr lang="en-GB" sz="2400" dirty="0">
                <a:solidFill>
                  <a:prstClr val="black"/>
                </a:solidFill>
                <a:hlinkClick r:id="rId6"/>
              </a:rPr>
              <a:t>Continuum of Need</a:t>
            </a:r>
            <a:endParaRPr lang="en-GB" sz="2400" dirty="0">
              <a:solidFill>
                <a:prstClr val="black"/>
              </a:solidFill>
            </a:endParaRPr>
          </a:p>
          <a:p>
            <a:endParaRPr lang="en-GB" dirty="0">
              <a:solidFill>
                <a:prstClr val="black"/>
              </a:solidFill>
            </a:endParaRPr>
          </a:p>
          <a:p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ADDE11-80C4-AFD6-2AF5-F4E4AE3DCC25}"/>
              </a:ext>
            </a:extLst>
          </p:cNvPr>
          <p:cNvSpPr txBox="1"/>
          <p:nvPr/>
        </p:nvSpPr>
        <p:spPr>
          <a:xfrm>
            <a:off x="9666516" y="4936042"/>
            <a:ext cx="8311241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  <a:hlinkClick r:id="rId7"/>
            </a:endParaRPr>
          </a:p>
          <a:p>
            <a:r>
              <a:rPr lang="en-GB" sz="2400" b="1" dirty="0">
                <a:solidFill>
                  <a:prstClr val="black"/>
                </a:solidFill>
              </a:rPr>
              <a:t>National Resources</a:t>
            </a:r>
          </a:p>
          <a:p>
            <a:r>
              <a:rPr lang="en-GB" sz="2400" b="1" dirty="0">
                <a:hlinkClick r:id="rId8"/>
              </a:rPr>
              <a:t>Your hub for practical safeguarding learning</a:t>
            </a:r>
          </a:p>
          <a:p>
            <a:r>
              <a:rPr lang="en-GB" sz="2400" b="1" dirty="0">
                <a:solidFill>
                  <a:prstClr val="black"/>
                </a:solidFill>
                <a:hlinkClick r:id="rId8"/>
              </a:rPr>
              <a:t> </a:t>
            </a:r>
            <a:endParaRPr lang="en-GB" sz="2400" b="1" dirty="0">
              <a:solidFill>
                <a:prstClr val="black"/>
              </a:solidFill>
            </a:endParaRPr>
          </a:p>
          <a:p>
            <a:r>
              <a:rPr lang="en-GB" sz="2400" b="1" dirty="0"/>
              <a:t>Inspections </a:t>
            </a:r>
          </a:p>
          <a:p>
            <a:r>
              <a:rPr lang="en-GB" sz="2400" b="1" dirty="0"/>
              <a:t>New </a:t>
            </a:r>
            <a:r>
              <a:rPr lang="en-GB" sz="2400" dirty="0">
                <a:hlinkClick r:id="rId9"/>
              </a:rPr>
              <a:t>Joint targeted area inspection of the multi-agency response to younger children living with neglect - GOV.UK</a:t>
            </a:r>
            <a:r>
              <a:rPr lang="en-GB" sz="2400" dirty="0"/>
              <a:t> </a:t>
            </a:r>
          </a:p>
          <a:p>
            <a:endParaRPr lang="en-GB" sz="2400" dirty="0"/>
          </a:p>
          <a:p>
            <a:r>
              <a:rPr lang="en-GB" sz="2400" dirty="0"/>
              <a:t>Inspectors may talk with: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/>
              <a:t>designated child protection leads and/or headteachers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GB" sz="2400" dirty="0"/>
              <a:t>organisations brokered by schools or the local authority to provide alternative education provision</a:t>
            </a:r>
          </a:p>
          <a:p>
            <a:endParaRPr lang="en-GB" sz="2400" dirty="0"/>
          </a:p>
          <a:p>
            <a:endParaRPr lang="en-GB" sz="2400" dirty="0">
              <a:solidFill>
                <a:prstClr val="black"/>
              </a:solidFill>
            </a:endParaRPr>
          </a:p>
          <a:p>
            <a:endParaRPr lang="en-GB" sz="2400" b="1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731E2F-673A-D5C0-2AB4-16D43E958C0E}"/>
              </a:ext>
            </a:extLst>
          </p:cNvPr>
          <p:cNvSpPr txBox="1"/>
          <p:nvPr/>
        </p:nvSpPr>
        <p:spPr>
          <a:xfrm>
            <a:off x="571499" y="7486233"/>
            <a:ext cx="871945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Learning from Experience reviews in relation to domestic abuse/neglect, suspected suicide, neglect/ parental substance use </a:t>
            </a:r>
          </a:p>
          <a:p>
            <a:r>
              <a:rPr lang="en-GB" sz="2200" dirty="0"/>
              <a:t> </a:t>
            </a:r>
          </a:p>
          <a:p>
            <a:r>
              <a:rPr lang="en-GB" sz="2200" dirty="0"/>
              <a:t>Rapid Reviews in relation to SUDI, Non-Accidental Injury, suspected suicide from overdose</a:t>
            </a:r>
          </a:p>
          <a:p>
            <a:endParaRPr lang="en-GB" sz="2200" dirty="0"/>
          </a:p>
          <a:p>
            <a:r>
              <a:rPr lang="en-GB" sz="2200" dirty="0"/>
              <a:t>New Local Child Safeguarding Practice Review - non accidental injury to an infant </a:t>
            </a:r>
          </a:p>
        </p:txBody>
      </p:sp>
    </p:spTree>
    <p:extLst>
      <p:ext uri="{BB962C8B-B14F-4D97-AF65-F5344CB8AC3E}">
        <p14:creationId xmlns:p14="http://schemas.microsoft.com/office/powerpoint/2010/main" val="3108175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BBAAEB1-EB0D-FDE6-2D38-FE91402D21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4"/>
          <a:stretch>
            <a:fillRect/>
          </a:stretch>
        </p:blipFill>
        <p:spPr bwMode="auto">
          <a:xfrm>
            <a:off x="6580414" y="301486"/>
            <a:ext cx="6972300" cy="96840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D704195-0AD1-0E57-65E0-9489DF129214}"/>
              </a:ext>
            </a:extLst>
          </p:cNvPr>
          <p:cNvSpPr txBox="1"/>
          <p:nvPr/>
        </p:nvSpPr>
        <p:spPr>
          <a:xfrm>
            <a:off x="996043" y="357840"/>
            <a:ext cx="47842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New -  </a:t>
            </a:r>
            <a:r>
              <a:rPr lang="en-GB" sz="4000" dirty="0">
                <a:hlinkClick r:id="rId3"/>
              </a:rPr>
              <a:t>safeguarding training masterclasses </a:t>
            </a:r>
            <a:r>
              <a:rPr lang="en-GB" sz="4000" dirty="0"/>
              <a:t>&amp; deep dive courses now available</a:t>
            </a:r>
          </a:p>
        </p:txBody>
      </p:sp>
    </p:spTree>
    <p:extLst>
      <p:ext uri="{BB962C8B-B14F-4D97-AF65-F5344CB8AC3E}">
        <p14:creationId xmlns:p14="http://schemas.microsoft.com/office/powerpoint/2010/main" val="23047057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aeccce5-f0d4-4842-9765-2a6e8c3b47f0">
      <Value>5</Value>
      <Value>4</Value>
      <Value>8</Value>
    </TaxCatchAll>
    <lcf76f155ced4ddcb4097134ff3c332f xmlns="b2552c56-f950-4421-8bd3-01cdb328b0e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320E8580CBFA4D865E2C2A54D625CB" ma:contentTypeVersion="16" ma:contentTypeDescription="Create a new document." ma:contentTypeScope="" ma:versionID="5391364d18ad22597d3ac11624dff738">
  <xsd:schema xmlns:xsd="http://www.w3.org/2001/XMLSchema" xmlns:xs="http://www.w3.org/2001/XMLSchema" xmlns:p="http://schemas.microsoft.com/office/2006/metadata/properties" xmlns:ns2="b2552c56-f950-4421-8bd3-01cdb328b0ef" xmlns:ns3="caeccce5-f0d4-4842-9765-2a6e8c3b47f0" targetNamespace="http://schemas.microsoft.com/office/2006/metadata/properties" ma:root="true" ma:fieldsID="1d09f82bedaa9a6e2db14853d81d8200" ns2:_="" ns3:_="">
    <xsd:import namespace="b2552c56-f950-4421-8bd3-01cdb328b0ef"/>
    <xsd:import namespace="caeccce5-f0d4-4842-9765-2a6e8c3b47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552c56-f950-4421-8bd3-01cdb328b0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1e769eb-3a16-4db7-8f91-4e7e089acad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eccce5-f0d4-4842-9765-2a6e8c3b47f0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636936a-4f51-4427-80bd-b6faac35dd0d}" ma:internalName="TaxCatchAll" ma:showField="CatchAllData" ma:web="caeccce5-f0d4-4842-9765-2a6e8c3b47f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4C3226-5E36-4375-9408-AF63DF99C9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E01C71-303B-42DF-B4B3-E9B3027CAD00}">
  <ds:schemaRefs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infopath/2007/PartnerControls"/>
    <ds:schemaRef ds:uri="fabb7b3c-7aa3-4727-b7a1-bba71c680e13"/>
    <ds:schemaRef ds:uri="http://purl.org/dc/terms/"/>
    <ds:schemaRef ds:uri="http://schemas.microsoft.com/office/2006/documentManagement/types"/>
    <ds:schemaRef ds:uri="5849e390-3ec1-402e-9240-a3e34b85f54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CA6CEF6-7CDE-4A1B-B00C-ECD501A65506}"/>
</file>

<file path=docProps/app.xml><?xml version="1.0" encoding="utf-8"?>
<Properties xmlns="http://schemas.openxmlformats.org/officeDocument/2006/extended-properties" xmlns:vt="http://schemas.openxmlformats.org/officeDocument/2006/docPropsVTypes">
  <TotalTime>17369</TotalTime>
  <Words>256</Words>
  <Application>Microsoft Office PowerPoint</Application>
  <PresentationFormat>Custom</PresentationFormat>
  <Paragraphs>61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Key Updates OSCP –September 2026 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Vicky Rhodes</dc:creator>
  <cp:lastModifiedBy>Vicky Rhodes</cp:lastModifiedBy>
  <cp:revision>22</cp:revision>
  <dcterms:created xsi:type="dcterms:W3CDTF">2006-08-16T00:00:00Z</dcterms:created>
  <dcterms:modified xsi:type="dcterms:W3CDTF">2026-09-21T08:17:36Z</dcterms:modified>
  <dc:identifier>DAGQ7mjmv3g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5bade86-969a-4cfc-8d70-99d1f0adeaba_Enabled">
    <vt:lpwstr>true</vt:lpwstr>
  </property>
  <property fmtid="{D5CDD505-2E9C-101B-9397-08002B2CF9AE}" pid="3" name="MSIP_Label_65bade86-969a-4cfc-8d70-99d1f0adeaba_SetDate">
    <vt:lpwstr>2024-09-16T14:51:29Z</vt:lpwstr>
  </property>
  <property fmtid="{D5CDD505-2E9C-101B-9397-08002B2CF9AE}" pid="4" name="MSIP_Label_65bade86-969a-4cfc-8d70-99d1f0adeaba_Method">
    <vt:lpwstr>Privileged</vt:lpwstr>
  </property>
  <property fmtid="{D5CDD505-2E9C-101B-9397-08002B2CF9AE}" pid="5" name="MSIP_Label_65bade86-969a-4cfc-8d70-99d1f0adeaba_Name">
    <vt:lpwstr>65bade86-969a-4cfc-8d70-99d1f0adeaba</vt:lpwstr>
  </property>
  <property fmtid="{D5CDD505-2E9C-101B-9397-08002B2CF9AE}" pid="6" name="MSIP_Label_65bade86-969a-4cfc-8d70-99d1f0adeaba_SiteId">
    <vt:lpwstr>efaa16aa-d1de-4d58-ba2e-2833fdfdd29f</vt:lpwstr>
  </property>
  <property fmtid="{D5CDD505-2E9C-101B-9397-08002B2CF9AE}" pid="7" name="MSIP_Label_65bade86-969a-4cfc-8d70-99d1f0adeaba_ActionId">
    <vt:lpwstr>5bdcbe20-d551-478d-9be0-d60b494bd3ec</vt:lpwstr>
  </property>
  <property fmtid="{D5CDD505-2E9C-101B-9397-08002B2CF9AE}" pid="8" name="MSIP_Label_65bade86-969a-4cfc-8d70-99d1f0adeaba_ContentBits">
    <vt:lpwstr>1</vt:lpwstr>
  </property>
  <property fmtid="{D5CDD505-2E9C-101B-9397-08002B2CF9AE}" pid="9" name="ClassificationContentMarkingHeaderLocations">
    <vt:lpwstr>Office Theme:8</vt:lpwstr>
  </property>
  <property fmtid="{D5CDD505-2E9C-101B-9397-08002B2CF9AE}" pid="10" name="ClassificationContentMarkingHeaderText">
    <vt:lpwstr>Information Classification: CONTROLLED</vt:lpwstr>
  </property>
  <property fmtid="{D5CDD505-2E9C-101B-9397-08002B2CF9AE}" pid="11" name="ContentTypeId">
    <vt:lpwstr>0x010100DF320E8580CBFA4D865E2C2A54D625CB</vt:lpwstr>
  </property>
  <property fmtid="{D5CDD505-2E9C-101B-9397-08002B2CF9AE}" pid="12" name="Function">
    <vt:lpwstr>8;#Childrens and Families|52ed1dfb-fe1d-4520-938c-773616169ac4</vt:lpwstr>
  </property>
  <property fmtid="{D5CDD505-2E9C-101B-9397-08002B2CF9AE}" pid="13" name="Activity">
    <vt:lpwstr>4;#Childrens and Families Safeguarding|71864a9c-1714-4b37-9412-2d3bd4be8c7b</vt:lpwstr>
  </property>
  <property fmtid="{D5CDD505-2E9C-101B-9397-08002B2CF9AE}" pid="14" name="Transaction">
    <vt:lpwstr>5;#Local Authority Designated Officer|f36b97b3-5103-44cd-8e46-3b53c6535a47</vt:lpwstr>
  </property>
  <property fmtid="{D5CDD505-2E9C-101B-9397-08002B2CF9AE}" pid="15" name="MediaServiceImageTags">
    <vt:lpwstr/>
  </property>
  <property fmtid="{D5CDD505-2E9C-101B-9397-08002B2CF9AE}" pid="16" name="lcf76f155ced4ddcb4097134ff3c332f">
    <vt:lpwstr/>
  </property>
</Properties>
</file>