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78" r:id="rId5"/>
    <p:sldId id="279" r:id="rId6"/>
    <p:sldId id="280" r:id="rId7"/>
    <p:sldId id="281" r:id="rId8"/>
    <p:sldId id="282" r:id="rId9"/>
    <p:sldId id="261" r:id="rId10"/>
    <p:sldId id="262" r:id="rId11"/>
    <p:sldId id="25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Daniels (CELT - Staff)" userId="70c49b48-fb4b-4ac5-bcc0-e48eccd00884" providerId="ADAL" clId="{7D5A5D59-B10D-42A3-9CEC-03683E927CED}"/>
    <pc:docChg chg="delSld modSld sldOrd">
      <pc:chgData name="Amy Daniels (CELT - Staff)" userId="70c49b48-fb4b-4ac5-bcc0-e48eccd00884" providerId="ADAL" clId="{7D5A5D59-B10D-42A3-9CEC-03683E927CED}" dt="2026-09-23T10:37:46.159" v="2" actId="47"/>
      <pc:docMkLst>
        <pc:docMk/>
      </pc:docMkLst>
      <pc:sldChg chg="ord">
        <pc:chgData name="Amy Daniels (CELT - Staff)" userId="70c49b48-fb4b-4ac5-bcc0-e48eccd00884" providerId="ADAL" clId="{7D5A5D59-B10D-42A3-9CEC-03683E927CED}" dt="2026-09-22T12:16:12.257" v="1"/>
        <pc:sldMkLst>
          <pc:docMk/>
          <pc:sldMk cId="3189877838" sldId="256"/>
        </pc:sldMkLst>
      </pc:sldChg>
      <pc:sldChg chg="del">
        <pc:chgData name="Amy Daniels (CELT - Staff)" userId="70c49b48-fb4b-4ac5-bcc0-e48eccd00884" providerId="ADAL" clId="{7D5A5D59-B10D-42A3-9CEC-03683E927CED}" dt="2026-09-23T10:37:46.159" v="2" actId="47"/>
        <pc:sldMkLst>
          <pc:docMk/>
          <pc:sldMk cId="2585822847" sldId="258"/>
        </pc:sldMkLst>
      </pc:sldChg>
    </pc:docChg>
  </pc:docChgLst>
  <pc:docChgLst>
    <pc:chgData name="natasha.davey-diop" userId="S::natasha.davey-diop_cornwall.gov.uk#ext#@trustcentralservices.onmicrosoft.com::bfb0c0cd-1c6b-4e8c-a537-606bbd8256b8" providerId="AD" clId="Web-{3A2B2ED8-E5E2-A7B3-5015-B6A45C15F17E}"/>
    <pc:docChg chg="addSld modSld">
      <pc:chgData name="natasha.davey-diop" userId="S::natasha.davey-diop_cornwall.gov.uk#ext#@trustcentralservices.onmicrosoft.com::bfb0c0cd-1c6b-4e8c-a537-606bbd8256b8" providerId="AD" clId="Web-{3A2B2ED8-E5E2-A7B3-5015-B6A45C15F17E}" dt="2026-09-21T07:41:19.168" v="81"/>
      <pc:docMkLst>
        <pc:docMk/>
      </pc:docMkLst>
      <pc:sldChg chg="modSp">
        <pc:chgData name="natasha.davey-diop" userId="S::natasha.davey-diop_cornwall.gov.uk#ext#@trustcentralservices.onmicrosoft.com::bfb0c0cd-1c6b-4e8c-a537-606bbd8256b8" providerId="AD" clId="Web-{3A2B2ED8-E5E2-A7B3-5015-B6A45C15F17E}" dt="2026-09-21T07:36:47.474" v="66" actId="20577"/>
        <pc:sldMkLst>
          <pc:docMk/>
          <pc:sldMk cId="1502441823" sldId="260"/>
        </pc:sldMkLst>
        <pc:spChg chg="mod">
          <ac:chgData name="natasha.davey-diop" userId="S::natasha.davey-diop_cornwall.gov.uk#ext#@trustcentralservices.onmicrosoft.com::bfb0c0cd-1c6b-4e8c-a537-606bbd8256b8" providerId="AD" clId="Web-{3A2B2ED8-E5E2-A7B3-5015-B6A45C15F17E}" dt="2026-09-21T07:36:47.474" v="66" actId="20577"/>
          <ac:spMkLst>
            <pc:docMk/>
            <pc:sldMk cId="1502441823" sldId="260"/>
            <ac:spMk id="3" creationId="{2241461D-2830-31EB-F80C-06DC22261DA4}"/>
          </ac:spMkLst>
        </pc:spChg>
      </pc:sldChg>
      <pc:sldChg chg="addSp delSp modSp add">
        <pc:chgData name="natasha.davey-diop" userId="S::natasha.davey-diop_cornwall.gov.uk#ext#@trustcentralservices.onmicrosoft.com::bfb0c0cd-1c6b-4e8c-a537-606bbd8256b8" providerId="AD" clId="Web-{3A2B2ED8-E5E2-A7B3-5015-B6A45C15F17E}" dt="2026-09-21T07:39:06.728" v="70" actId="14100"/>
        <pc:sldMkLst>
          <pc:docMk/>
          <pc:sldMk cId="3084507703" sldId="278"/>
        </pc:sldMkLst>
        <pc:graphicFrameChg chg="add mod">
          <ac:chgData name="natasha.davey-diop" userId="S::natasha.davey-diop_cornwall.gov.uk#ext#@trustcentralservices.onmicrosoft.com::bfb0c0cd-1c6b-4e8c-a537-606bbd8256b8" providerId="AD" clId="Web-{3A2B2ED8-E5E2-A7B3-5015-B6A45C15F17E}" dt="2026-09-21T07:39:06.728" v="70" actId="14100"/>
          <ac:graphicFrameMkLst>
            <pc:docMk/>
            <pc:sldMk cId="3084507703" sldId="278"/>
            <ac:graphicFrameMk id="6" creationId="{B8A0027C-96D5-3F7D-029B-6AEE97C85F91}"/>
          </ac:graphicFrameMkLst>
        </pc:graphicFrameChg>
        <pc:picChg chg="add">
          <ac:chgData name="natasha.davey-diop" userId="S::natasha.davey-diop_cornwall.gov.uk#ext#@trustcentralservices.onmicrosoft.com::bfb0c0cd-1c6b-4e8c-a537-606bbd8256b8" providerId="AD" clId="Web-{3A2B2ED8-E5E2-A7B3-5015-B6A45C15F17E}" dt="2026-09-21T07:38:37.352" v="68"/>
          <ac:picMkLst>
            <pc:docMk/>
            <pc:sldMk cId="3084507703" sldId="278"/>
            <ac:picMk id="4" creationId="{7C6CC01C-6661-C18D-470F-2529CD110055}"/>
          </ac:picMkLst>
        </pc:picChg>
      </pc:sldChg>
      <pc:sldChg chg="addSp modSp add">
        <pc:chgData name="natasha.davey-diop" userId="S::natasha.davey-diop_cornwall.gov.uk#ext#@trustcentralservices.onmicrosoft.com::bfb0c0cd-1c6b-4e8c-a537-606bbd8256b8" providerId="AD" clId="Web-{3A2B2ED8-E5E2-A7B3-5015-B6A45C15F17E}" dt="2026-09-21T07:39:34.807" v="73" actId="14100"/>
        <pc:sldMkLst>
          <pc:docMk/>
          <pc:sldMk cId="61325169" sldId="279"/>
        </pc:sldMkLst>
        <pc:spChg chg="mod">
          <ac:chgData name="natasha.davey-diop" userId="S::natasha.davey-diop_cornwall.gov.uk#ext#@trustcentralservices.onmicrosoft.com::bfb0c0cd-1c6b-4e8c-a537-606bbd8256b8" providerId="AD" clId="Web-{3A2B2ED8-E5E2-A7B3-5015-B6A45C15F17E}" dt="2026-09-21T07:39:34.807" v="73" actId="14100"/>
          <ac:spMkLst>
            <pc:docMk/>
            <pc:sldMk cId="61325169" sldId="279"/>
            <ac:spMk id="2" creationId="{3BF36DEB-84C8-DA06-A425-26DF343FCD0D}"/>
          </ac:spMkLst>
        </pc:spChg>
        <pc:picChg chg="add">
          <ac:chgData name="natasha.davey-diop" userId="S::natasha.davey-diop_cornwall.gov.uk#ext#@trustcentralservices.onmicrosoft.com::bfb0c0cd-1c6b-4e8c-a537-606bbd8256b8" providerId="AD" clId="Web-{3A2B2ED8-E5E2-A7B3-5015-B6A45C15F17E}" dt="2026-09-21T07:39:26.369" v="72"/>
          <ac:picMkLst>
            <pc:docMk/>
            <pc:sldMk cId="61325169" sldId="279"/>
            <ac:picMk id="4" creationId="{46EFA787-3C6C-7691-0F19-88E7EA76B680}"/>
          </ac:picMkLst>
        </pc:picChg>
      </pc:sldChg>
      <pc:sldChg chg="addSp add">
        <pc:chgData name="natasha.davey-diop" userId="S::natasha.davey-diop_cornwall.gov.uk#ext#@trustcentralservices.onmicrosoft.com::bfb0c0cd-1c6b-4e8c-a537-606bbd8256b8" providerId="AD" clId="Web-{3A2B2ED8-E5E2-A7B3-5015-B6A45C15F17E}" dt="2026-09-21T07:40:01.338" v="75"/>
        <pc:sldMkLst>
          <pc:docMk/>
          <pc:sldMk cId="2865037970" sldId="280"/>
        </pc:sldMkLst>
        <pc:picChg chg="add">
          <ac:chgData name="natasha.davey-diop" userId="S::natasha.davey-diop_cornwall.gov.uk#ext#@trustcentralservices.onmicrosoft.com::bfb0c0cd-1c6b-4e8c-a537-606bbd8256b8" providerId="AD" clId="Web-{3A2B2ED8-E5E2-A7B3-5015-B6A45C15F17E}" dt="2026-09-21T07:40:01.338" v="75"/>
          <ac:picMkLst>
            <pc:docMk/>
            <pc:sldMk cId="2865037970" sldId="280"/>
            <ac:picMk id="4" creationId="{B95AA81A-3E58-44E6-5004-993D62116115}"/>
          </ac:picMkLst>
        </pc:picChg>
      </pc:sldChg>
      <pc:sldChg chg="addSp add">
        <pc:chgData name="natasha.davey-diop" userId="S::natasha.davey-diop_cornwall.gov.uk#ext#@trustcentralservices.onmicrosoft.com::bfb0c0cd-1c6b-4e8c-a537-606bbd8256b8" providerId="AD" clId="Web-{3A2B2ED8-E5E2-A7B3-5015-B6A45C15F17E}" dt="2026-09-21T07:40:29.964" v="77"/>
        <pc:sldMkLst>
          <pc:docMk/>
          <pc:sldMk cId="2238901725" sldId="281"/>
        </pc:sldMkLst>
        <pc:picChg chg="add">
          <ac:chgData name="natasha.davey-diop" userId="S::natasha.davey-diop_cornwall.gov.uk#ext#@trustcentralservices.onmicrosoft.com::bfb0c0cd-1c6b-4e8c-a537-606bbd8256b8" providerId="AD" clId="Web-{3A2B2ED8-E5E2-A7B3-5015-B6A45C15F17E}" dt="2026-09-21T07:40:29.964" v="77"/>
          <ac:picMkLst>
            <pc:docMk/>
            <pc:sldMk cId="2238901725" sldId="281"/>
            <ac:picMk id="4" creationId="{6DB8AF91-442B-77A3-5C92-67D13969A605}"/>
          </ac:picMkLst>
        </pc:picChg>
      </pc:sldChg>
      <pc:sldChg chg="addSp modSp add">
        <pc:chgData name="natasha.davey-diop" userId="S::natasha.davey-diop_cornwall.gov.uk#ext#@trustcentralservices.onmicrosoft.com::bfb0c0cd-1c6b-4e8c-a537-606bbd8256b8" providerId="AD" clId="Web-{3A2B2ED8-E5E2-A7B3-5015-B6A45C15F17E}" dt="2026-09-21T07:41:19.168" v="81"/>
        <pc:sldMkLst>
          <pc:docMk/>
          <pc:sldMk cId="3201519829" sldId="282"/>
        </pc:sldMkLst>
        <pc:graphicFrameChg chg="modGraphic">
          <ac:chgData name="natasha.davey-diop" userId="S::natasha.davey-diop_cornwall.gov.uk#ext#@trustcentralservices.onmicrosoft.com::bfb0c0cd-1c6b-4e8c-a537-606bbd8256b8" providerId="AD" clId="Web-{3A2B2ED8-E5E2-A7B3-5015-B6A45C15F17E}" dt="2026-09-21T07:41:19.168" v="81"/>
          <ac:graphicFrameMkLst>
            <pc:docMk/>
            <pc:sldMk cId="3201519829" sldId="282"/>
            <ac:graphicFrameMk id="10" creationId="{34A978C4-AD5E-5236-C300-33C13ACF437B}"/>
          </ac:graphicFrameMkLst>
        </pc:graphicFrameChg>
        <pc:picChg chg="add">
          <ac:chgData name="natasha.davey-diop" userId="S::natasha.davey-diop_cornwall.gov.uk#ext#@trustcentralservices.onmicrosoft.com::bfb0c0cd-1c6b-4e8c-a537-606bbd8256b8" providerId="AD" clId="Web-{3A2B2ED8-E5E2-A7B3-5015-B6A45C15F17E}" dt="2026-09-21T07:40:59.402" v="79"/>
          <ac:picMkLst>
            <pc:docMk/>
            <pc:sldMk cId="3201519829" sldId="282"/>
            <ac:picMk id="9" creationId="{82F496AD-89A7-A931-58D4-696665E1E009}"/>
          </ac:picMkLst>
        </pc:picChg>
      </pc:sldChg>
      <pc:sldMasterChg chg="addSldLayout">
        <pc:chgData name="natasha.davey-diop" userId="S::natasha.davey-diop_cornwall.gov.uk#ext#@trustcentralservices.onmicrosoft.com::bfb0c0cd-1c6b-4e8c-a537-606bbd8256b8" providerId="AD" clId="Web-{3A2B2ED8-E5E2-A7B3-5015-B6A45C15F17E}" dt="2026-09-21T07:38:26.039" v="67"/>
        <pc:sldMasterMkLst>
          <pc:docMk/>
          <pc:sldMasterMk cId="2434878216" sldId="2147483648"/>
        </pc:sldMasterMkLst>
        <pc:sldLayoutChg chg="add">
          <pc:chgData name="natasha.davey-diop" userId="S::natasha.davey-diop_cornwall.gov.uk#ext#@trustcentralservices.onmicrosoft.com::bfb0c0cd-1c6b-4e8c-a537-606bbd8256b8" providerId="AD" clId="Web-{3A2B2ED8-E5E2-A7B3-5015-B6A45C15F17E}" dt="2026-09-21T07:38:26.039" v="67"/>
          <pc:sldLayoutMkLst>
            <pc:docMk/>
            <pc:sldMasterMk cId="2434878216" sldId="2147483648"/>
            <pc:sldLayoutMk cId="3366918187" sldId="2147483660"/>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D6D57F-D8C9-4A16-BF80-4381423C2061}" type="doc">
      <dgm:prSet loTypeId="urn:microsoft.com/office/officeart/2005/8/layout/vList2" loCatId="list" qsTypeId="urn:microsoft.com/office/officeart/2005/8/quickstyle/simple1#1" qsCatId="simple" csTypeId="urn:microsoft.com/office/officeart/2005/8/colors/accent1_2#1" csCatId="accent1"/>
      <dgm:spPr/>
      <dgm:t>
        <a:bodyPr/>
        <a:lstStyle/>
        <a:p>
          <a:endParaRPr lang="en-US"/>
        </a:p>
      </dgm:t>
    </dgm:pt>
    <dgm:pt modelId="{7EFEF310-EEF7-4CA9-A8CB-7E9027BE050A}">
      <dgm:prSet/>
      <dgm:spPr/>
      <dgm:t>
        <a:bodyPr/>
        <a:lstStyle/>
        <a:p>
          <a:r>
            <a:rPr lang="en-GB" b="1"/>
            <a:t>Scrutiny and Overview of Safeguarding – how will we ensure that education settings are:</a:t>
          </a:r>
          <a:endParaRPr lang="en-US"/>
        </a:p>
      </dgm:t>
    </dgm:pt>
    <dgm:pt modelId="{7E33EC3F-6679-41F0-B1DB-CA8FACC52994}" type="parTrans" cxnId="{F0D526F4-E371-4A1D-B14E-AA71E9F44C4B}">
      <dgm:prSet/>
      <dgm:spPr/>
      <dgm:t>
        <a:bodyPr/>
        <a:lstStyle/>
        <a:p>
          <a:endParaRPr lang="en-US"/>
        </a:p>
      </dgm:t>
    </dgm:pt>
    <dgm:pt modelId="{B4AC9A40-EC64-43D8-A03F-A9602CF792D2}" type="sibTrans" cxnId="{F0D526F4-E371-4A1D-B14E-AA71E9F44C4B}">
      <dgm:prSet/>
      <dgm:spPr/>
      <dgm:t>
        <a:bodyPr/>
        <a:lstStyle/>
        <a:p>
          <a:endParaRPr lang="en-US"/>
        </a:p>
      </dgm:t>
    </dgm:pt>
    <dgm:pt modelId="{8DB6E785-B01A-4BC8-B636-FEAA5E6EBDFE}">
      <dgm:prSet/>
      <dgm:spPr/>
      <dgm:t>
        <a:bodyPr/>
        <a:lstStyle/>
        <a:p>
          <a:r>
            <a:rPr lang="en-GB"/>
            <a:t>Compliant with safeguarding regulations as set out in KCSIE 2026 and Working Together 2026 and Section 175 and 157 of the Education Act 2002.</a:t>
          </a:r>
          <a:endParaRPr lang="en-US"/>
        </a:p>
      </dgm:t>
    </dgm:pt>
    <dgm:pt modelId="{256B2436-3E44-4F71-A0D8-D47A32B3B01B}" type="parTrans" cxnId="{660BEBB4-B138-48C6-9CE9-4F729B84C1E4}">
      <dgm:prSet/>
      <dgm:spPr/>
      <dgm:t>
        <a:bodyPr/>
        <a:lstStyle/>
        <a:p>
          <a:endParaRPr lang="en-US"/>
        </a:p>
      </dgm:t>
    </dgm:pt>
    <dgm:pt modelId="{F8BFC828-24BA-4826-A0D9-3F44F7447C1D}" type="sibTrans" cxnId="{660BEBB4-B138-48C6-9CE9-4F729B84C1E4}">
      <dgm:prSet/>
      <dgm:spPr/>
      <dgm:t>
        <a:bodyPr/>
        <a:lstStyle/>
        <a:p>
          <a:endParaRPr lang="en-US"/>
        </a:p>
      </dgm:t>
    </dgm:pt>
    <dgm:pt modelId="{2953B67E-03AD-4FEC-AF96-C362924E0283}">
      <dgm:prSet/>
      <dgm:spPr/>
      <dgm:t>
        <a:bodyPr/>
        <a:lstStyle/>
        <a:p>
          <a:r>
            <a:rPr lang="en-GB"/>
            <a:t>Scrutinised and included in the wider safeguarding landscape in Cornwall, and implementing learning from Rapid Reviews, Learning From Experience Reviews and Multi-Agency Audits</a:t>
          </a:r>
          <a:endParaRPr lang="en-US"/>
        </a:p>
      </dgm:t>
    </dgm:pt>
    <dgm:pt modelId="{08AE9A69-3B2D-4A6E-A565-24DCD80DA20C}" type="parTrans" cxnId="{F3D9F67A-73B8-4927-8B4F-F347CE247D45}">
      <dgm:prSet/>
      <dgm:spPr/>
      <dgm:t>
        <a:bodyPr/>
        <a:lstStyle/>
        <a:p>
          <a:endParaRPr lang="en-US"/>
        </a:p>
      </dgm:t>
    </dgm:pt>
    <dgm:pt modelId="{637A5C04-A448-4A21-8DD5-57E08780A2F1}" type="sibTrans" cxnId="{F3D9F67A-73B8-4927-8B4F-F347CE247D45}">
      <dgm:prSet/>
      <dgm:spPr/>
      <dgm:t>
        <a:bodyPr/>
        <a:lstStyle/>
        <a:p>
          <a:endParaRPr lang="en-US"/>
        </a:p>
      </dgm:t>
    </dgm:pt>
    <dgm:pt modelId="{83F5742D-0C70-44A6-861F-69F0B3F40142}" type="pres">
      <dgm:prSet presAssocID="{ABD6D57F-D8C9-4A16-BF80-4381423C2061}" presName="linear" presStyleCnt="0">
        <dgm:presLayoutVars>
          <dgm:animLvl val="lvl"/>
          <dgm:resizeHandles val="exact"/>
        </dgm:presLayoutVars>
      </dgm:prSet>
      <dgm:spPr/>
    </dgm:pt>
    <dgm:pt modelId="{809EF89C-AED8-4433-AE19-67AE35D49FC7}" type="pres">
      <dgm:prSet presAssocID="{7EFEF310-EEF7-4CA9-A8CB-7E9027BE050A}" presName="parentText" presStyleLbl="node1" presStyleIdx="0" presStyleCnt="1">
        <dgm:presLayoutVars>
          <dgm:chMax val="0"/>
          <dgm:bulletEnabled val="1"/>
        </dgm:presLayoutVars>
      </dgm:prSet>
      <dgm:spPr/>
    </dgm:pt>
    <dgm:pt modelId="{C582C6B0-35A8-4EEF-A2C4-ECCC955F9983}" type="pres">
      <dgm:prSet presAssocID="{7EFEF310-EEF7-4CA9-A8CB-7E9027BE050A}" presName="childText" presStyleLbl="revTx" presStyleIdx="0" presStyleCnt="1">
        <dgm:presLayoutVars>
          <dgm:bulletEnabled val="1"/>
        </dgm:presLayoutVars>
      </dgm:prSet>
      <dgm:spPr/>
    </dgm:pt>
  </dgm:ptLst>
  <dgm:cxnLst>
    <dgm:cxn modelId="{10A89A0B-9F4F-47BE-8DB6-F8174D8A29F7}" type="presOf" srcId="{8DB6E785-B01A-4BC8-B636-FEAA5E6EBDFE}" destId="{C582C6B0-35A8-4EEF-A2C4-ECCC955F9983}" srcOrd="0" destOrd="0" presId="urn:microsoft.com/office/officeart/2005/8/layout/vList2"/>
    <dgm:cxn modelId="{F3D9F67A-73B8-4927-8B4F-F347CE247D45}" srcId="{7EFEF310-EEF7-4CA9-A8CB-7E9027BE050A}" destId="{2953B67E-03AD-4FEC-AF96-C362924E0283}" srcOrd="1" destOrd="0" parTransId="{08AE9A69-3B2D-4A6E-A565-24DCD80DA20C}" sibTransId="{637A5C04-A448-4A21-8DD5-57E08780A2F1}"/>
    <dgm:cxn modelId="{660BEBB4-B138-48C6-9CE9-4F729B84C1E4}" srcId="{7EFEF310-EEF7-4CA9-A8CB-7E9027BE050A}" destId="{8DB6E785-B01A-4BC8-B636-FEAA5E6EBDFE}" srcOrd="0" destOrd="0" parTransId="{256B2436-3E44-4F71-A0D8-D47A32B3B01B}" sibTransId="{F8BFC828-24BA-4826-A0D9-3F44F7447C1D}"/>
    <dgm:cxn modelId="{B67314DE-CA3C-475D-B88C-DC2D56C9F564}" type="presOf" srcId="{7EFEF310-EEF7-4CA9-A8CB-7E9027BE050A}" destId="{809EF89C-AED8-4433-AE19-67AE35D49FC7}" srcOrd="0" destOrd="0" presId="urn:microsoft.com/office/officeart/2005/8/layout/vList2"/>
    <dgm:cxn modelId="{405BFFE2-88A9-4374-ADFA-16B2077F68B8}" type="presOf" srcId="{ABD6D57F-D8C9-4A16-BF80-4381423C2061}" destId="{83F5742D-0C70-44A6-861F-69F0B3F40142}" srcOrd="0" destOrd="0" presId="urn:microsoft.com/office/officeart/2005/8/layout/vList2"/>
    <dgm:cxn modelId="{F0D526F4-E371-4A1D-B14E-AA71E9F44C4B}" srcId="{ABD6D57F-D8C9-4A16-BF80-4381423C2061}" destId="{7EFEF310-EEF7-4CA9-A8CB-7E9027BE050A}" srcOrd="0" destOrd="0" parTransId="{7E33EC3F-6679-41F0-B1DB-CA8FACC52994}" sibTransId="{B4AC9A40-EC64-43D8-A03F-A9602CF792D2}"/>
    <dgm:cxn modelId="{748778F7-FFEE-4D1D-AC15-7308BAE9E5F8}" type="presOf" srcId="{2953B67E-03AD-4FEC-AF96-C362924E0283}" destId="{C582C6B0-35A8-4EEF-A2C4-ECCC955F9983}" srcOrd="0" destOrd="1" presId="urn:microsoft.com/office/officeart/2005/8/layout/vList2"/>
    <dgm:cxn modelId="{01BB1F66-BBB4-45E4-B292-22EB0448FF90}" type="presParOf" srcId="{83F5742D-0C70-44A6-861F-69F0B3F40142}" destId="{809EF89C-AED8-4433-AE19-67AE35D49FC7}" srcOrd="0" destOrd="0" presId="urn:microsoft.com/office/officeart/2005/8/layout/vList2"/>
    <dgm:cxn modelId="{D100BC3A-E748-45CC-8BAF-14BBCDF1EF0A}" type="presParOf" srcId="{83F5742D-0C70-44A6-861F-69F0B3F40142}" destId="{C582C6B0-35A8-4EEF-A2C4-ECCC955F9983}"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445CB6-1721-404F-B4D7-998722E5ED21}" type="doc">
      <dgm:prSet loTypeId="urn:microsoft.com/office/officeart/2005/8/layout/cycle3" loCatId="cycle" qsTypeId="urn:microsoft.com/office/officeart/2005/8/quickstyle/3d1#1" qsCatId="3D" csTypeId="urn:microsoft.com/office/officeart/2005/8/colors/accent1_2#2" csCatId="accent1" phldr="1"/>
      <dgm:spPr/>
      <dgm:t>
        <a:bodyPr/>
        <a:lstStyle/>
        <a:p>
          <a:endParaRPr lang="en-GB"/>
        </a:p>
      </dgm:t>
    </dgm:pt>
    <dgm:pt modelId="{F785CF45-F8B9-44D6-9B59-0C39BA189670}">
      <dgm:prSet phldrT="[Text]" phldr="0" custT="1"/>
      <dgm:spPr/>
      <dgm:t>
        <a:bodyPr/>
        <a:lstStyle/>
        <a:p>
          <a:r>
            <a:rPr lang="en-GB" sz="1600" b="1"/>
            <a:t> </a:t>
          </a:r>
          <a:r>
            <a:rPr lang="en-GB" sz="2000" b="1"/>
            <a:t>Education Action Plan </a:t>
          </a:r>
        </a:p>
        <a:p>
          <a:r>
            <a:rPr lang="en-GB" sz="1800"/>
            <a:t>created by CEP Safeguarding Leads </a:t>
          </a:r>
        </a:p>
      </dgm:t>
    </dgm:pt>
    <dgm:pt modelId="{138532B0-27DB-49A1-B11B-E295E8E41F1D}" type="parTrans" cxnId="{0EE80D13-3DCE-419C-8B20-9E5174572949}">
      <dgm:prSet/>
      <dgm:spPr/>
      <dgm:t>
        <a:bodyPr/>
        <a:lstStyle/>
        <a:p>
          <a:endParaRPr lang="en-GB"/>
        </a:p>
      </dgm:t>
    </dgm:pt>
    <dgm:pt modelId="{28D3EAFF-CA60-452A-945D-6EDAE7024578}" type="sibTrans" cxnId="{0EE80D13-3DCE-419C-8B20-9E5174572949}">
      <dgm:prSet/>
      <dgm:spPr/>
      <dgm:t>
        <a:bodyPr/>
        <a:lstStyle/>
        <a:p>
          <a:endParaRPr lang="en-GB"/>
        </a:p>
      </dgm:t>
    </dgm:pt>
    <dgm:pt modelId="{836C63F9-14CF-4E67-8C6F-F3E9B4DDEA39}">
      <dgm:prSet phldrT="[Text]" phldr="0"/>
      <dgm:spPr/>
      <dgm:t>
        <a:bodyPr/>
        <a:lstStyle/>
        <a:p>
          <a:r>
            <a:rPr lang="en-GB"/>
            <a:t>Next Questionnaire released</a:t>
          </a:r>
        </a:p>
      </dgm:t>
    </dgm:pt>
    <dgm:pt modelId="{EEF06D02-A65F-4E16-995F-FEC4ADF32CD4}" type="parTrans" cxnId="{2E99FC54-A2E0-47BD-B840-DAAC6885C696}">
      <dgm:prSet/>
      <dgm:spPr/>
      <dgm:t>
        <a:bodyPr/>
        <a:lstStyle/>
        <a:p>
          <a:endParaRPr lang="en-GB"/>
        </a:p>
      </dgm:t>
    </dgm:pt>
    <dgm:pt modelId="{E3ED51E7-BF53-409F-8804-7BC15A19E1D7}" type="sibTrans" cxnId="{2E99FC54-A2E0-47BD-B840-DAAC6885C696}">
      <dgm:prSet/>
      <dgm:spPr/>
      <dgm:t>
        <a:bodyPr/>
        <a:lstStyle/>
        <a:p>
          <a:endParaRPr lang="en-GB"/>
        </a:p>
      </dgm:t>
    </dgm:pt>
    <dgm:pt modelId="{2B8B9D42-05F3-44AA-BE48-A4779AF60D84}">
      <dgm:prSet phldrT="[Text]" phldr="0"/>
      <dgm:spPr/>
      <dgm:t>
        <a:bodyPr/>
        <a:lstStyle/>
        <a:p>
          <a:r>
            <a:rPr lang="en-GB"/>
            <a:t>Questionnaires complete and responses analysed by LA Education Safeguarding</a:t>
          </a:r>
        </a:p>
      </dgm:t>
    </dgm:pt>
    <dgm:pt modelId="{3A2D4082-726C-4562-9A3F-31CEAADFF6F0}" type="parTrans" cxnId="{E38654CE-0259-48C8-9E6E-C3EDFC9719C6}">
      <dgm:prSet/>
      <dgm:spPr/>
      <dgm:t>
        <a:bodyPr/>
        <a:lstStyle/>
        <a:p>
          <a:endParaRPr lang="en-GB"/>
        </a:p>
      </dgm:t>
    </dgm:pt>
    <dgm:pt modelId="{2D274532-2916-4628-A9C5-C5E23C344EBF}" type="sibTrans" cxnId="{E38654CE-0259-48C8-9E6E-C3EDFC9719C6}">
      <dgm:prSet/>
      <dgm:spPr/>
      <dgm:t>
        <a:bodyPr/>
        <a:lstStyle/>
        <a:p>
          <a:endParaRPr lang="en-GB"/>
        </a:p>
      </dgm:t>
    </dgm:pt>
    <dgm:pt modelId="{68ED071A-5302-40B7-88D4-A9972502F2F7}">
      <dgm:prSet phldrT="[Text]" phldr="0"/>
      <dgm:spPr/>
      <dgm:t>
        <a:bodyPr/>
        <a:lstStyle/>
        <a:p>
          <a:r>
            <a:rPr lang="en-GB"/>
            <a:t>Learning and Action Plan created and disseminated to schools</a:t>
          </a:r>
        </a:p>
      </dgm:t>
    </dgm:pt>
    <dgm:pt modelId="{A1DC185C-F901-46B4-8BC3-6B592C3B2347}" type="parTrans" cxnId="{6178A386-3DED-49A8-9D89-B84DBAE22504}">
      <dgm:prSet/>
      <dgm:spPr/>
      <dgm:t>
        <a:bodyPr/>
        <a:lstStyle/>
        <a:p>
          <a:endParaRPr lang="en-GB"/>
        </a:p>
      </dgm:t>
    </dgm:pt>
    <dgm:pt modelId="{1D007B90-CC86-40F3-8ACE-45F6A57C017A}" type="sibTrans" cxnId="{6178A386-3DED-49A8-9D89-B84DBAE22504}">
      <dgm:prSet/>
      <dgm:spPr/>
      <dgm:t>
        <a:bodyPr/>
        <a:lstStyle/>
        <a:p>
          <a:endParaRPr lang="en-GB"/>
        </a:p>
      </dgm:t>
    </dgm:pt>
    <dgm:pt modelId="{D3853B73-CC8B-4FCA-8CB4-972E4B59CAEE}" type="pres">
      <dgm:prSet presAssocID="{3A445CB6-1721-404F-B4D7-998722E5ED21}" presName="Name0" presStyleCnt="0">
        <dgm:presLayoutVars>
          <dgm:dir/>
          <dgm:resizeHandles val="exact"/>
        </dgm:presLayoutVars>
      </dgm:prSet>
      <dgm:spPr/>
    </dgm:pt>
    <dgm:pt modelId="{2B401EA4-E6BF-4FC9-B658-56E4A1A395DA}" type="pres">
      <dgm:prSet presAssocID="{3A445CB6-1721-404F-B4D7-998722E5ED21}" presName="cycle" presStyleCnt="0"/>
      <dgm:spPr/>
    </dgm:pt>
    <dgm:pt modelId="{EC97E7BA-5D27-4FB8-8EE3-608523CDAF21}" type="pres">
      <dgm:prSet presAssocID="{2B8B9D42-05F3-44AA-BE48-A4779AF60D84}" presName="nodeFirstNode" presStyleLbl="node1" presStyleIdx="0" presStyleCnt="4">
        <dgm:presLayoutVars>
          <dgm:bulletEnabled val="1"/>
        </dgm:presLayoutVars>
      </dgm:prSet>
      <dgm:spPr/>
    </dgm:pt>
    <dgm:pt modelId="{31B8E4EC-45E8-4772-BFEA-648AB247CC8B}" type="pres">
      <dgm:prSet presAssocID="{2D274532-2916-4628-A9C5-C5E23C344EBF}" presName="sibTransFirstNode" presStyleLbl="bgShp" presStyleIdx="0" presStyleCnt="1"/>
      <dgm:spPr/>
    </dgm:pt>
    <dgm:pt modelId="{84511889-FD9C-41B0-821C-FFC396D78842}" type="pres">
      <dgm:prSet presAssocID="{F785CF45-F8B9-44D6-9B59-0C39BA189670}" presName="nodeFollowingNodes" presStyleLbl="node1" presStyleIdx="1" presStyleCnt="4">
        <dgm:presLayoutVars>
          <dgm:bulletEnabled val="1"/>
        </dgm:presLayoutVars>
      </dgm:prSet>
      <dgm:spPr/>
    </dgm:pt>
    <dgm:pt modelId="{83E60E8C-47E1-400A-98BE-5DAC7C748841}" type="pres">
      <dgm:prSet presAssocID="{68ED071A-5302-40B7-88D4-A9972502F2F7}" presName="nodeFollowingNodes" presStyleLbl="node1" presStyleIdx="2" presStyleCnt="4">
        <dgm:presLayoutVars>
          <dgm:bulletEnabled val="1"/>
        </dgm:presLayoutVars>
      </dgm:prSet>
      <dgm:spPr/>
    </dgm:pt>
    <dgm:pt modelId="{E0D02637-9578-45E8-AF37-CE919001FC57}" type="pres">
      <dgm:prSet presAssocID="{836C63F9-14CF-4E67-8C6F-F3E9B4DDEA39}" presName="nodeFollowingNodes" presStyleLbl="node1" presStyleIdx="3" presStyleCnt="4">
        <dgm:presLayoutVars>
          <dgm:bulletEnabled val="1"/>
        </dgm:presLayoutVars>
      </dgm:prSet>
      <dgm:spPr/>
    </dgm:pt>
  </dgm:ptLst>
  <dgm:cxnLst>
    <dgm:cxn modelId="{0EE80D13-3DCE-419C-8B20-9E5174572949}" srcId="{3A445CB6-1721-404F-B4D7-998722E5ED21}" destId="{F785CF45-F8B9-44D6-9B59-0C39BA189670}" srcOrd="1" destOrd="0" parTransId="{138532B0-27DB-49A1-B11B-E295E8E41F1D}" sibTransId="{28D3EAFF-CA60-452A-945D-6EDAE7024578}"/>
    <dgm:cxn modelId="{AD809918-9A28-4FD7-9462-8B922EB33427}" type="presOf" srcId="{3A445CB6-1721-404F-B4D7-998722E5ED21}" destId="{D3853B73-CC8B-4FCA-8CB4-972E4B59CAEE}" srcOrd="0" destOrd="0" presId="urn:microsoft.com/office/officeart/2005/8/layout/cycle3"/>
    <dgm:cxn modelId="{83C27B38-D23B-452F-B319-C87EE52AA4BD}" type="presOf" srcId="{2D274532-2916-4628-A9C5-C5E23C344EBF}" destId="{31B8E4EC-45E8-4772-BFEA-648AB247CC8B}" srcOrd="0" destOrd="0" presId="urn:microsoft.com/office/officeart/2005/8/layout/cycle3"/>
    <dgm:cxn modelId="{B3821763-5C98-4504-8FAA-CDB861C37187}" type="presOf" srcId="{F785CF45-F8B9-44D6-9B59-0C39BA189670}" destId="{84511889-FD9C-41B0-821C-FFC396D78842}" srcOrd="0" destOrd="0" presId="urn:microsoft.com/office/officeart/2005/8/layout/cycle3"/>
    <dgm:cxn modelId="{76F1274D-B170-47C2-A286-37B17F5F9406}" type="presOf" srcId="{2B8B9D42-05F3-44AA-BE48-A4779AF60D84}" destId="{EC97E7BA-5D27-4FB8-8EE3-608523CDAF21}" srcOrd="0" destOrd="0" presId="urn:microsoft.com/office/officeart/2005/8/layout/cycle3"/>
    <dgm:cxn modelId="{2E99FC54-A2E0-47BD-B840-DAAC6885C696}" srcId="{3A445CB6-1721-404F-B4D7-998722E5ED21}" destId="{836C63F9-14CF-4E67-8C6F-F3E9B4DDEA39}" srcOrd="3" destOrd="0" parTransId="{EEF06D02-A65F-4E16-995F-FEC4ADF32CD4}" sibTransId="{E3ED51E7-BF53-409F-8804-7BC15A19E1D7}"/>
    <dgm:cxn modelId="{B5C5C979-80AC-4B03-AB53-CBFBE20BEF53}" type="presOf" srcId="{836C63F9-14CF-4E67-8C6F-F3E9B4DDEA39}" destId="{E0D02637-9578-45E8-AF37-CE919001FC57}" srcOrd="0" destOrd="0" presId="urn:microsoft.com/office/officeart/2005/8/layout/cycle3"/>
    <dgm:cxn modelId="{6178A386-3DED-49A8-9D89-B84DBAE22504}" srcId="{3A445CB6-1721-404F-B4D7-998722E5ED21}" destId="{68ED071A-5302-40B7-88D4-A9972502F2F7}" srcOrd="2" destOrd="0" parTransId="{A1DC185C-F901-46B4-8BC3-6B592C3B2347}" sibTransId="{1D007B90-CC86-40F3-8ACE-45F6A57C017A}"/>
    <dgm:cxn modelId="{C38D62A9-2B67-4C59-9E35-1E0B2EE64002}" type="presOf" srcId="{68ED071A-5302-40B7-88D4-A9972502F2F7}" destId="{83E60E8C-47E1-400A-98BE-5DAC7C748841}" srcOrd="0" destOrd="0" presId="urn:microsoft.com/office/officeart/2005/8/layout/cycle3"/>
    <dgm:cxn modelId="{E38654CE-0259-48C8-9E6E-C3EDFC9719C6}" srcId="{3A445CB6-1721-404F-B4D7-998722E5ED21}" destId="{2B8B9D42-05F3-44AA-BE48-A4779AF60D84}" srcOrd="0" destOrd="0" parTransId="{3A2D4082-726C-4562-9A3F-31CEAADFF6F0}" sibTransId="{2D274532-2916-4628-A9C5-C5E23C344EBF}"/>
    <dgm:cxn modelId="{CB34F87C-C7FB-4361-A5FC-371C063852D2}" type="presParOf" srcId="{D3853B73-CC8B-4FCA-8CB4-972E4B59CAEE}" destId="{2B401EA4-E6BF-4FC9-B658-56E4A1A395DA}" srcOrd="0" destOrd="0" presId="urn:microsoft.com/office/officeart/2005/8/layout/cycle3"/>
    <dgm:cxn modelId="{0CAE0D1C-7141-4100-8C73-4B84A0FC288E}" type="presParOf" srcId="{2B401EA4-E6BF-4FC9-B658-56E4A1A395DA}" destId="{EC97E7BA-5D27-4FB8-8EE3-608523CDAF21}" srcOrd="0" destOrd="0" presId="urn:microsoft.com/office/officeart/2005/8/layout/cycle3"/>
    <dgm:cxn modelId="{DE962E6A-79EF-4993-84C3-CDA699C0DB62}" type="presParOf" srcId="{2B401EA4-E6BF-4FC9-B658-56E4A1A395DA}" destId="{31B8E4EC-45E8-4772-BFEA-648AB247CC8B}" srcOrd="1" destOrd="0" presId="urn:microsoft.com/office/officeart/2005/8/layout/cycle3"/>
    <dgm:cxn modelId="{5E557C4C-1298-48E0-8015-2C28962795B9}" type="presParOf" srcId="{2B401EA4-E6BF-4FC9-B658-56E4A1A395DA}" destId="{84511889-FD9C-41B0-821C-FFC396D78842}" srcOrd="2" destOrd="0" presId="urn:microsoft.com/office/officeart/2005/8/layout/cycle3"/>
    <dgm:cxn modelId="{2B724DDD-4F2E-403E-9E2F-A5799222EB12}" type="presParOf" srcId="{2B401EA4-E6BF-4FC9-B658-56E4A1A395DA}" destId="{83E60E8C-47E1-400A-98BE-5DAC7C748841}" srcOrd="3" destOrd="0" presId="urn:microsoft.com/office/officeart/2005/8/layout/cycle3"/>
    <dgm:cxn modelId="{9AE1EAFB-55B3-47D4-BECF-980DD36A99A0}" type="presParOf" srcId="{2B401EA4-E6BF-4FC9-B658-56E4A1A395DA}" destId="{E0D02637-9578-45E8-AF37-CE919001FC57}"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D1B3A1-0E5E-4D8C-BDEE-544D49FCCF7F}" type="doc">
      <dgm:prSet loTypeId="urn:microsoft.com/office/officeart/2005/8/layout/matrix3" loCatId="matrix" qsTypeId="urn:microsoft.com/office/officeart/2005/8/quickstyle/simple1#36" qsCatId="simple" csTypeId="urn:microsoft.com/office/officeart/2005/8/colors/accent1_2#32" csCatId="accent1"/>
      <dgm:spPr/>
      <dgm:t>
        <a:bodyPr/>
        <a:lstStyle/>
        <a:p>
          <a:endParaRPr lang="en-US"/>
        </a:p>
      </dgm:t>
    </dgm:pt>
    <dgm:pt modelId="{2E87F0D5-8FCD-403B-8968-22A756981F32}">
      <dgm:prSet/>
      <dgm:spPr/>
      <dgm:t>
        <a:bodyPr/>
        <a:lstStyle/>
        <a:p>
          <a:r>
            <a:rPr lang="en-GB"/>
            <a:t>Strengths </a:t>
          </a:r>
          <a:endParaRPr lang="en-US"/>
        </a:p>
      </dgm:t>
    </dgm:pt>
    <dgm:pt modelId="{5B3AEBD5-F17C-483C-8271-2F8E835F00C4}" type="parTrans" cxnId="{BE863FC8-E490-4E0B-A521-78D7147A1507}">
      <dgm:prSet/>
      <dgm:spPr/>
      <dgm:t>
        <a:bodyPr/>
        <a:lstStyle/>
        <a:p>
          <a:endParaRPr lang="en-US"/>
        </a:p>
      </dgm:t>
    </dgm:pt>
    <dgm:pt modelId="{F866654F-12BB-4BAF-A594-318993511F71}" type="sibTrans" cxnId="{BE863FC8-E490-4E0B-A521-78D7147A1507}">
      <dgm:prSet/>
      <dgm:spPr/>
      <dgm:t>
        <a:bodyPr/>
        <a:lstStyle/>
        <a:p>
          <a:endParaRPr lang="en-US"/>
        </a:p>
      </dgm:t>
    </dgm:pt>
    <dgm:pt modelId="{7261DEDB-E8CD-4459-82F4-D0A68F35C82F}">
      <dgm:prSet/>
      <dgm:spPr/>
      <dgm:t>
        <a:bodyPr/>
        <a:lstStyle/>
        <a:p>
          <a:r>
            <a:rPr lang="en-GB"/>
            <a:t>Challenges </a:t>
          </a:r>
          <a:endParaRPr lang="en-US"/>
        </a:p>
      </dgm:t>
    </dgm:pt>
    <dgm:pt modelId="{25FE9138-8C65-406D-9E5E-3AA001632447}" type="parTrans" cxnId="{67AA078A-3DE4-4FC3-A16C-00CB60E87E40}">
      <dgm:prSet/>
      <dgm:spPr/>
      <dgm:t>
        <a:bodyPr/>
        <a:lstStyle/>
        <a:p>
          <a:endParaRPr lang="en-US"/>
        </a:p>
      </dgm:t>
    </dgm:pt>
    <dgm:pt modelId="{C193ED1C-1B6C-472F-B715-D5B9BA309C6B}" type="sibTrans" cxnId="{67AA078A-3DE4-4FC3-A16C-00CB60E87E40}">
      <dgm:prSet/>
      <dgm:spPr/>
      <dgm:t>
        <a:bodyPr/>
        <a:lstStyle/>
        <a:p>
          <a:endParaRPr lang="en-US"/>
        </a:p>
      </dgm:t>
    </dgm:pt>
    <dgm:pt modelId="{A78CF308-953B-40DF-8BFF-BD0033E2C241}">
      <dgm:prSet/>
      <dgm:spPr/>
      <dgm:t>
        <a:bodyPr/>
        <a:lstStyle/>
        <a:p>
          <a:r>
            <a:rPr lang="en-GB"/>
            <a:t>Questions </a:t>
          </a:r>
          <a:endParaRPr lang="en-US"/>
        </a:p>
      </dgm:t>
    </dgm:pt>
    <dgm:pt modelId="{A8D432F2-0CFE-4BEC-8041-5D34972A6F7E}" type="parTrans" cxnId="{754E9B8F-BC5E-43A5-9057-AB99CDB1B338}">
      <dgm:prSet/>
      <dgm:spPr/>
      <dgm:t>
        <a:bodyPr/>
        <a:lstStyle/>
        <a:p>
          <a:endParaRPr lang="en-US"/>
        </a:p>
      </dgm:t>
    </dgm:pt>
    <dgm:pt modelId="{9A14C5AB-0AA0-4DBD-ABC9-C77329CD3FB2}" type="sibTrans" cxnId="{754E9B8F-BC5E-43A5-9057-AB99CDB1B338}">
      <dgm:prSet/>
      <dgm:spPr/>
      <dgm:t>
        <a:bodyPr/>
        <a:lstStyle/>
        <a:p>
          <a:endParaRPr lang="en-US"/>
        </a:p>
      </dgm:t>
    </dgm:pt>
    <dgm:pt modelId="{53C517C9-8091-43A7-9B7B-DF74647BC7FA}">
      <dgm:prSet/>
      <dgm:spPr/>
      <dgm:t>
        <a:bodyPr/>
        <a:lstStyle/>
        <a:p>
          <a:r>
            <a:rPr lang="en-GB"/>
            <a:t>Suggestions   </a:t>
          </a:r>
          <a:endParaRPr lang="en-US"/>
        </a:p>
      </dgm:t>
    </dgm:pt>
    <dgm:pt modelId="{9A713142-270C-4CDF-AA1D-751F7692C9E9}" type="parTrans" cxnId="{66F6AF93-86F1-43CC-BE65-1ADA871F66C7}">
      <dgm:prSet/>
      <dgm:spPr/>
      <dgm:t>
        <a:bodyPr/>
        <a:lstStyle/>
        <a:p>
          <a:endParaRPr lang="en-US"/>
        </a:p>
      </dgm:t>
    </dgm:pt>
    <dgm:pt modelId="{AE1A3848-C8B5-4986-9E06-4D3778684EF8}" type="sibTrans" cxnId="{66F6AF93-86F1-43CC-BE65-1ADA871F66C7}">
      <dgm:prSet/>
      <dgm:spPr/>
      <dgm:t>
        <a:bodyPr/>
        <a:lstStyle/>
        <a:p>
          <a:endParaRPr lang="en-US"/>
        </a:p>
      </dgm:t>
    </dgm:pt>
    <dgm:pt modelId="{4CDCC08E-13DA-4B5F-B3AD-8540F3E7BD84}" type="pres">
      <dgm:prSet presAssocID="{F6D1B3A1-0E5E-4D8C-BDEE-544D49FCCF7F}" presName="matrix" presStyleCnt="0">
        <dgm:presLayoutVars>
          <dgm:chMax val="1"/>
          <dgm:dir/>
          <dgm:resizeHandles val="exact"/>
        </dgm:presLayoutVars>
      </dgm:prSet>
      <dgm:spPr/>
    </dgm:pt>
    <dgm:pt modelId="{EC18631B-800F-4596-AEAD-65B8332913BC}" type="pres">
      <dgm:prSet presAssocID="{F6D1B3A1-0E5E-4D8C-BDEE-544D49FCCF7F}" presName="diamond" presStyleLbl="bgShp" presStyleIdx="0" presStyleCnt="1"/>
      <dgm:spPr/>
    </dgm:pt>
    <dgm:pt modelId="{2F491964-DD4F-4468-A859-ECC35924A6F5}" type="pres">
      <dgm:prSet presAssocID="{F6D1B3A1-0E5E-4D8C-BDEE-544D49FCCF7F}" presName="quad1" presStyleLbl="node1" presStyleIdx="0" presStyleCnt="4">
        <dgm:presLayoutVars>
          <dgm:chMax val="0"/>
          <dgm:chPref val="0"/>
          <dgm:bulletEnabled val="1"/>
        </dgm:presLayoutVars>
      </dgm:prSet>
      <dgm:spPr/>
    </dgm:pt>
    <dgm:pt modelId="{86C26D42-B0E1-4FED-BFF3-B0A5EEFBC70F}" type="pres">
      <dgm:prSet presAssocID="{F6D1B3A1-0E5E-4D8C-BDEE-544D49FCCF7F}" presName="quad2" presStyleLbl="node1" presStyleIdx="1" presStyleCnt="4">
        <dgm:presLayoutVars>
          <dgm:chMax val="0"/>
          <dgm:chPref val="0"/>
          <dgm:bulletEnabled val="1"/>
        </dgm:presLayoutVars>
      </dgm:prSet>
      <dgm:spPr/>
    </dgm:pt>
    <dgm:pt modelId="{1710F1E7-2CFF-4FE6-AF90-C416EC74D4FA}" type="pres">
      <dgm:prSet presAssocID="{F6D1B3A1-0E5E-4D8C-BDEE-544D49FCCF7F}" presName="quad3" presStyleLbl="node1" presStyleIdx="2" presStyleCnt="4">
        <dgm:presLayoutVars>
          <dgm:chMax val="0"/>
          <dgm:chPref val="0"/>
          <dgm:bulletEnabled val="1"/>
        </dgm:presLayoutVars>
      </dgm:prSet>
      <dgm:spPr/>
    </dgm:pt>
    <dgm:pt modelId="{66F2E6D0-80B4-4960-991E-7572D2E6E0B1}" type="pres">
      <dgm:prSet presAssocID="{F6D1B3A1-0E5E-4D8C-BDEE-544D49FCCF7F}" presName="quad4" presStyleLbl="node1" presStyleIdx="3" presStyleCnt="4">
        <dgm:presLayoutVars>
          <dgm:chMax val="0"/>
          <dgm:chPref val="0"/>
          <dgm:bulletEnabled val="1"/>
        </dgm:presLayoutVars>
      </dgm:prSet>
      <dgm:spPr/>
    </dgm:pt>
  </dgm:ptLst>
  <dgm:cxnLst>
    <dgm:cxn modelId="{6175DD1E-915B-4E0C-B0BC-8612CE00DBA2}" type="presOf" srcId="{7261DEDB-E8CD-4459-82F4-D0A68F35C82F}" destId="{86C26D42-B0E1-4FED-BFF3-B0A5EEFBC70F}" srcOrd="0" destOrd="0" presId="urn:microsoft.com/office/officeart/2005/8/layout/matrix3"/>
    <dgm:cxn modelId="{05B65541-B6BE-43E2-AFD6-3A72FD89CC0A}" type="presOf" srcId="{53C517C9-8091-43A7-9B7B-DF74647BC7FA}" destId="{66F2E6D0-80B4-4960-991E-7572D2E6E0B1}" srcOrd="0" destOrd="0" presId="urn:microsoft.com/office/officeart/2005/8/layout/matrix3"/>
    <dgm:cxn modelId="{7F5A3248-39B3-459F-B428-484EE60E00A7}" type="presOf" srcId="{A78CF308-953B-40DF-8BFF-BD0033E2C241}" destId="{1710F1E7-2CFF-4FE6-AF90-C416EC74D4FA}" srcOrd="0" destOrd="0" presId="urn:microsoft.com/office/officeart/2005/8/layout/matrix3"/>
    <dgm:cxn modelId="{67AA078A-3DE4-4FC3-A16C-00CB60E87E40}" srcId="{F6D1B3A1-0E5E-4D8C-BDEE-544D49FCCF7F}" destId="{7261DEDB-E8CD-4459-82F4-D0A68F35C82F}" srcOrd="1" destOrd="0" parTransId="{25FE9138-8C65-406D-9E5E-3AA001632447}" sibTransId="{C193ED1C-1B6C-472F-B715-D5B9BA309C6B}"/>
    <dgm:cxn modelId="{754E9B8F-BC5E-43A5-9057-AB99CDB1B338}" srcId="{F6D1B3A1-0E5E-4D8C-BDEE-544D49FCCF7F}" destId="{A78CF308-953B-40DF-8BFF-BD0033E2C241}" srcOrd="2" destOrd="0" parTransId="{A8D432F2-0CFE-4BEC-8041-5D34972A6F7E}" sibTransId="{9A14C5AB-0AA0-4DBD-ABC9-C77329CD3FB2}"/>
    <dgm:cxn modelId="{66F6AF93-86F1-43CC-BE65-1ADA871F66C7}" srcId="{F6D1B3A1-0E5E-4D8C-BDEE-544D49FCCF7F}" destId="{53C517C9-8091-43A7-9B7B-DF74647BC7FA}" srcOrd="3" destOrd="0" parTransId="{9A713142-270C-4CDF-AA1D-751F7692C9E9}" sibTransId="{AE1A3848-C8B5-4986-9E06-4D3778684EF8}"/>
    <dgm:cxn modelId="{EA0829A1-FB53-44C7-9C84-A00889EE6966}" type="presOf" srcId="{2E87F0D5-8FCD-403B-8968-22A756981F32}" destId="{2F491964-DD4F-4468-A859-ECC35924A6F5}" srcOrd="0" destOrd="0" presId="urn:microsoft.com/office/officeart/2005/8/layout/matrix3"/>
    <dgm:cxn modelId="{FE76BCA1-19E2-4676-8E8A-D50F15B5A24F}" type="presOf" srcId="{F6D1B3A1-0E5E-4D8C-BDEE-544D49FCCF7F}" destId="{4CDCC08E-13DA-4B5F-B3AD-8540F3E7BD84}" srcOrd="0" destOrd="0" presId="urn:microsoft.com/office/officeart/2005/8/layout/matrix3"/>
    <dgm:cxn modelId="{BE863FC8-E490-4E0B-A521-78D7147A1507}" srcId="{F6D1B3A1-0E5E-4D8C-BDEE-544D49FCCF7F}" destId="{2E87F0D5-8FCD-403B-8968-22A756981F32}" srcOrd="0" destOrd="0" parTransId="{5B3AEBD5-F17C-483C-8271-2F8E835F00C4}" sibTransId="{F866654F-12BB-4BAF-A594-318993511F71}"/>
    <dgm:cxn modelId="{33FF2AFF-B032-4013-80FE-865F8CF3278D}" type="presParOf" srcId="{4CDCC08E-13DA-4B5F-B3AD-8540F3E7BD84}" destId="{EC18631B-800F-4596-AEAD-65B8332913BC}" srcOrd="0" destOrd="0" presId="urn:microsoft.com/office/officeart/2005/8/layout/matrix3"/>
    <dgm:cxn modelId="{F385D476-8A41-4EE5-8C90-EF868D52C6A7}" type="presParOf" srcId="{4CDCC08E-13DA-4B5F-B3AD-8540F3E7BD84}" destId="{2F491964-DD4F-4468-A859-ECC35924A6F5}" srcOrd="1" destOrd="0" presId="urn:microsoft.com/office/officeart/2005/8/layout/matrix3"/>
    <dgm:cxn modelId="{B58D7281-25FE-44F0-98E2-F4C2B3325AFC}" type="presParOf" srcId="{4CDCC08E-13DA-4B5F-B3AD-8540F3E7BD84}" destId="{86C26D42-B0E1-4FED-BFF3-B0A5EEFBC70F}" srcOrd="2" destOrd="0" presId="urn:microsoft.com/office/officeart/2005/8/layout/matrix3"/>
    <dgm:cxn modelId="{93472FEF-66C2-4774-B4FD-A58ADC59DDB1}" type="presParOf" srcId="{4CDCC08E-13DA-4B5F-B3AD-8540F3E7BD84}" destId="{1710F1E7-2CFF-4FE6-AF90-C416EC74D4FA}" srcOrd="3" destOrd="0" presId="urn:microsoft.com/office/officeart/2005/8/layout/matrix3"/>
    <dgm:cxn modelId="{2ADABBAA-DB62-495E-BAF6-4B83D45D1B54}" type="presParOf" srcId="{4CDCC08E-13DA-4B5F-B3AD-8540F3E7BD84}" destId="{66F2E6D0-80B4-4960-991E-7572D2E6E0B1}"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9EF89C-AED8-4433-AE19-67AE35D49FC7}">
      <dsp:nvSpPr>
        <dsp:cNvPr id="0" name=""/>
        <dsp:cNvSpPr/>
      </dsp:nvSpPr>
      <dsp:spPr>
        <a:xfrm>
          <a:off x="0" y="19293"/>
          <a:ext cx="9062325" cy="186966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b="1" kern="1200"/>
            <a:t>Scrutiny and Overview of Safeguarding – how will we ensure that education settings are:</a:t>
          </a:r>
          <a:endParaRPr lang="en-US" sz="3400" kern="1200"/>
        </a:p>
      </dsp:txBody>
      <dsp:txXfrm>
        <a:off x="91269" y="110562"/>
        <a:ext cx="8879787" cy="1687122"/>
      </dsp:txXfrm>
    </dsp:sp>
    <dsp:sp modelId="{C582C6B0-35A8-4EEF-A2C4-ECCC955F9983}">
      <dsp:nvSpPr>
        <dsp:cNvPr id="0" name=""/>
        <dsp:cNvSpPr/>
      </dsp:nvSpPr>
      <dsp:spPr>
        <a:xfrm>
          <a:off x="0" y="1888953"/>
          <a:ext cx="9062325" cy="2815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729"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en-GB" sz="2700" kern="1200"/>
            <a:t>Compliant with safeguarding regulations as set out in KCSIE 2026 and Working Together 2026 and Section 175 and 157 of the Education Act 2002.</a:t>
          </a:r>
          <a:endParaRPr lang="en-US" sz="2700" kern="1200"/>
        </a:p>
        <a:p>
          <a:pPr marL="228600" lvl="1" indent="-228600" algn="l" defTabSz="1200150">
            <a:lnSpc>
              <a:spcPct val="90000"/>
            </a:lnSpc>
            <a:spcBef>
              <a:spcPct val="0"/>
            </a:spcBef>
            <a:spcAft>
              <a:spcPct val="20000"/>
            </a:spcAft>
            <a:buChar char="•"/>
          </a:pPr>
          <a:r>
            <a:rPr lang="en-GB" sz="2700" kern="1200"/>
            <a:t>Scrutinised and included in the wider safeguarding landscape in Cornwall, and implementing learning from Rapid Reviews, Learning From Experience Reviews and Multi-Agency Audits</a:t>
          </a:r>
          <a:endParaRPr lang="en-US" sz="2700" kern="1200"/>
        </a:p>
      </dsp:txBody>
      <dsp:txXfrm>
        <a:off x="0" y="1888953"/>
        <a:ext cx="9062325" cy="28152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B8E4EC-45E8-4772-BFEA-648AB247CC8B}">
      <dsp:nvSpPr>
        <dsp:cNvPr id="0" name=""/>
        <dsp:cNvSpPr/>
      </dsp:nvSpPr>
      <dsp:spPr>
        <a:xfrm>
          <a:off x="2522246" y="-110082"/>
          <a:ext cx="4229617" cy="4229617"/>
        </a:xfrm>
        <a:prstGeom prst="circularArrow">
          <a:avLst>
            <a:gd name="adj1" fmla="val 4668"/>
            <a:gd name="adj2" fmla="val 272909"/>
            <a:gd name="adj3" fmla="val 12849958"/>
            <a:gd name="adj4" fmla="val 18018207"/>
            <a:gd name="adj5" fmla="val 4847"/>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EC97E7BA-5D27-4FB8-8EE3-608523CDAF21}">
      <dsp:nvSpPr>
        <dsp:cNvPr id="0" name=""/>
        <dsp:cNvSpPr/>
      </dsp:nvSpPr>
      <dsp:spPr>
        <a:xfrm>
          <a:off x="3235523" y="1081"/>
          <a:ext cx="2803063" cy="140153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Questionnaires complete and responses analysed by LA Education Safeguarding</a:t>
          </a:r>
        </a:p>
      </dsp:txBody>
      <dsp:txXfrm>
        <a:off x="3303940" y="69498"/>
        <a:ext cx="2666229" cy="1264697"/>
      </dsp:txXfrm>
    </dsp:sp>
    <dsp:sp modelId="{84511889-FD9C-41B0-821C-FFC396D78842}">
      <dsp:nvSpPr>
        <dsp:cNvPr id="0" name=""/>
        <dsp:cNvSpPr/>
      </dsp:nvSpPr>
      <dsp:spPr>
        <a:xfrm>
          <a:off x="4754237" y="1519795"/>
          <a:ext cx="2803063" cy="140153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1" kern="1200"/>
            <a:t> </a:t>
          </a:r>
          <a:r>
            <a:rPr lang="en-GB" sz="2000" b="1" kern="1200"/>
            <a:t>Education Action Plan </a:t>
          </a:r>
        </a:p>
        <a:p>
          <a:pPr marL="0" lvl="0" indent="0" algn="ctr" defTabSz="711200">
            <a:lnSpc>
              <a:spcPct val="90000"/>
            </a:lnSpc>
            <a:spcBef>
              <a:spcPct val="0"/>
            </a:spcBef>
            <a:spcAft>
              <a:spcPct val="35000"/>
            </a:spcAft>
            <a:buNone/>
          </a:pPr>
          <a:r>
            <a:rPr lang="en-GB" sz="1800" kern="1200"/>
            <a:t>created by CEP Safeguarding Leads </a:t>
          </a:r>
        </a:p>
      </dsp:txBody>
      <dsp:txXfrm>
        <a:off x="4822654" y="1588212"/>
        <a:ext cx="2666229" cy="1264697"/>
      </dsp:txXfrm>
    </dsp:sp>
    <dsp:sp modelId="{83E60E8C-47E1-400A-98BE-5DAC7C748841}">
      <dsp:nvSpPr>
        <dsp:cNvPr id="0" name=""/>
        <dsp:cNvSpPr/>
      </dsp:nvSpPr>
      <dsp:spPr>
        <a:xfrm>
          <a:off x="3235523" y="3038509"/>
          <a:ext cx="2803063" cy="140153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Learning and Action Plan created and disseminated to schools</a:t>
          </a:r>
        </a:p>
      </dsp:txBody>
      <dsp:txXfrm>
        <a:off x="3303940" y="3106926"/>
        <a:ext cx="2666229" cy="1264697"/>
      </dsp:txXfrm>
    </dsp:sp>
    <dsp:sp modelId="{E0D02637-9578-45E8-AF37-CE919001FC57}">
      <dsp:nvSpPr>
        <dsp:cNvPr id="0" name=""/>
        <dsp:cNvSpPr/>
      </dsp:nvSpPr>
      <dsp:spPr>
        <a:xfrm>
          <a:off x="1716809" y="1519795"/>
          <a:ext cx="2803063" cy="140153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Next Questionnaire released</a:t>
          </a:r>
        </a:p>
      </dsp:txBody>
      <dsp:txXfrm>
        <a:off x="1785226" y="1588212"/>
        <a:ext cx="2666229" cy="12646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18631B-800F-4596-AEAD-65B8332913BC}">
      <dsp:nvSpPr>
        <dsp:cNvPr id="0" name=""/>
        <dsp:cNvSpPr/>
      </dsp:nvSpPr>
      <dsp:spPr>
        <a:xfrm>
          <a:off x="1439348"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491964-DD4F-4468-A859-ECC35924A6F5}">
      <dsp:nvSpPr>
        <dsp:cNvPr id="0" name=""/>
        <dsp:cNvSpPr/>
      </dsp:nvSpPr>
      <dsp:spPr>
        <a:xfrm>
          <a:off x="1852725" y="413377"/>
          <a:ext cx="1697021" cy="169702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Strengths </a:t>
          </a:r>
          <a:endParaRPr lang="en-US" sz="2000" kern="1200"/>
        </a:p>
      </dsp:txBody>
      <dsp:txXfrm>
        <a:off x="1935567" y="496219"/>
        <a:ext cx="1531337" cy="1531337"/>
      </dsp:txXfrm>
    </dsp:sp>
    <dsp:sp modelId="{86C26D42-B0E1-4FED-BFF3-B0A5EEFBC70F}">
      <dsp:nvSpPr>
        <dsp:cNvPr id="0" name=""/>
        <dsp:cNvSpPr/>
      </dsp:nvSpPr>
      <dsp:spPr>
        <a:xfrm>
          <a:off x="3680287" y="413377"/>
          <a:ext cx="1697021" cy="169702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Challenges </a:t>
          </a:r>
          <a:endParaRPr lang="en-US" sz="2000" kern="1200"/>
        </a:p>
      </dsp:txBody>
      <dsp:txXfrm>
        <a:off x="3763129" y="496219"/>
        <a:ext cx="1531337" cy="1531337"/>
      </dsp:txXfrm>
    </dsp:sp>
    <dsp:sp modelId="{1710F1E7-2CFF-4FE6-AF90-C416EC74D4FA}">
      <dsp:nvSpPr>
        <dsp:cNvPr id="0" name=""/>
        <dsp:cNvSpPr/>
      </dsp:nvSpPr>
      <dsp:spPr>
        <a:xfrm>
          <a:off x="1852725" y="2240939"/>
          <a:ext cx="1697021" cy="169702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Questions </a:t>
          </a:r>
          <a:endParaRPr lang="en-US" sz="2000" kern="1200"/>
        </a:p>
      </dsp:txBody>
      <dsp:txXfrm>
        <a:off x="1935567" y="2323781"/>
        <a:ext cx="1531337" cy="1531337"/>
      </dsp:txXfrm>
    </dsp:sp>
    <dsp:sp modelId="{66F2E6D0-80B4-4960-991E-7572D2E6E0B1}">
      <dsp:nvSpPr>
        <dsp:cNvPr id="0" name=""/>
        <dsp:cNvSpPr/>
      </dsp:nvSpPr>
      <dsp:spPr>
        <a:xfrm>
          <a:off x="3680287" y="2240939"/>
          <a:ext cx="1697021" cy="169702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Suggestions   </a:t>
          </a:r>
          <a:endParaRPr lang="en-US" sz="2000" kern="1200"/>
        </a:p>
      </dsp:txBody>
      <dsp:txXfrm>
        <a:off x="3763129" y="2323781"/>
        <a:ext cx="1531337" cy="153133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9FB7-AAA8-865D-5536-D78BEE19995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216DFA8-52EA-9AB6-3525-66D02758C3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6B3936D-391A-FAD0-4628-8275E8EBD605}"/>
              </a:ext>
            </a:extLst>
          </p:cNvPr>
          <p:cNvSpPr>
            <a:spLocks noGrp="1"/>
          </p:cNvSpPr>
          <p:nvPr>
            <p:ph type="dt" sz="half" idx="10"/>
          </p:nvPr>
        </p:nvSpPr>
        <p:spPr/>
        <p:txBody>
          <a:bodyPr/>
          <a:lstStyle/>
          <a:p>
            <a:fld id="{E6B9596D-664D-4ECD-8E6A-2296161CE778}" type="datetimeFigureOut">
              <a:rPr lang="en-GB" smtClean="0"/>
              <a:t>23/09/2026</a:t>
            </a:fld>
            <a:endParaRPr lang="en-GB"/>
          </a:p>
        </p:txBody>
      </p:sp>
      <p:sp>
        <p:nvSpPr>
          <p:cNvPr id="5" name="Footer Placeholder 4">
            <a:extLst>
              <a:ext uri="{FF2B5EF4-FFF2-40B4-BE49-F238E27FC236}">
                <a16:creationId xmlns:a16="http://schemas.microsoft.com/office/drawing/2014/main" id="{E3C618B0-1677-BC69-C22D-BF937A1599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3C101B-202C-3663-8922-C804DA62FEC3}"/>
              </a:ext>
            </a:extLst>
          </p:cNvPr>
          <p:cNvSpPr>
            <a:spLocks noGrp="1"/>
          </p:cNvSpPr>
          <p:nvPr>
            <p:ph type="sldNum" sz="quarter" idx="12"/>
          </p:nvPr>
        </p:nvSpPr>
        <p:spPr/>
        <p:txBody>
          <a:bodyPr/>
          <a:lstStyle/>
          <a:p>
            <a:fld id="{07793566-3085-430B-936F-76C932F2FF6B}" type="slidenum">
              <a:rPr lang="en-GB" smtClean="0"/>
              <a:t>‹#›</a:t>
            </a:fld>
            <a:endParaRPr lang="en-GB"/>
          </a:p>
        </p:txBody>
      </p:sp>
    </p:spTree>
    <p:extLst>
      <p:ext uri="{BB962C8B-B14F-4D97-AF65-F5344CB8AC3E}">
        <p14:creationId xmlns:p14="http://schemas.microsoft.com/office/powerpoint/2010/main" val="1868662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A9AF5-183B-1C1A-9C97-6B59B654222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61C80C8-74F7-5E76-4871-39A3A63724F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118E4F4-FC75-D20F-3FA6-8880E9621A9F}"/>
              </a:ext>
            </a:extLst>
          </p:cNvPr>
          <p:cNvSpPr>
            <a:spLocks noGrp="1"/>
          </p:cNvSpPr>
          <p:nvPr>
            <p:ph type="dt" sz="half" idx="10"/>
          </p:nvPr>
        </p:nvSpPr>
        <p:spPr/>
        <p:txBody>
          <a:bodyPr/>
          <a:lstStyle/>
          <a:p>
            <a:fld id="{E6B9596D-664D-4ECD-8E6A-2296161CE778}" type="datetimeFigureOut">
              <a:rPr lang="en-GB" smtClean="0"/>
              <a:t>23/09/2026</a:t>
            </a:fld>
            <a:endParaRPr lang="en-GB"/>
          </a:p>
        </p:txBody>
      </p:sp>
      <p:sp>
        <p:nvSpPr>
          <p:cNvPr id="5" name="Footer Placeholder 4">
            <a:extLst>
              <a:ext uri="{FF2B5EF4-FFF2-40B4-BE49-F238E27FC236}">
                <a16:creationId xmlns:a16="http://schemas.microsoft.com/office/drawing/2014/main" id="{D67818C5-2927-A462-6C25-9C2BE426E1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3F1FF3-8A13-37AE-CF83-C7D9DF373775}"/>
              </a:ext>
            </a:extLst>
          </p:cNvPr>
          <p:cNvSpPr>
            <a:spLocks noGrp="1"/>
          </p:cNvSpPr>
          <p:nvPr>
            <p:ph type="sldNum" sz="quarter" idx="12"/>
          </p:nvPr>
        </p:nvSpPr>
        <p:spPr/>
        <p:txBody>
          <a:bodyPr/>
          <a:lstStyle/>
          <a:p>
            <a:fld id="{07793566-3085-430B-936F-76C932F2FF6B}" type="slidenum">
              <a:rPr lang="en-GB" smtClean="0"/>
              <a:t>‹#›</a:t>
            </a:fld>
            <a:endParaRPr lang="en-GB"/>
          </a:p>
        </p:txBody>
      </p:sp>
    </p:spTree>
    <p:extLst>
      <p:ext uri="{BB962C8B-B14F-4D97-AF65-F5344CB8AC3E}">
        <p14:creationId xmlns:p14="http://schemas.microsoft.com/office/powerpoint/2010/main" val="438464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86959-C776-EB99-09E3-9AB5585EEE4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6B62431-E945-0892-BCEB-E322427148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84313D7-8BFD-0A16-9B75-991DD4315865}"/>
              </a:ext>
            </a:extLst>
          </p:cNvPr>
          <p:cNvSpPr>
            <a:spLocks noGrp="1"/>
          </p:cNvSpPr>
          <p:nvPr>
            <p:ph type="dt" sz="half" idx="10"/>
          </p:nvPr>
        </p:nvSpPr>
        <p:spPr/>
        <p:txBody>
          <a:bodyPr/>
          <a:lstStyle/>
          <a:p>
            <a:fld id="{E6B9596D-664D-4ECD-8E6A-2296161CE778}" type="datetimeFigureOut">
              <a:rPr lang="en-GB" smtClean="0"/>
              <a:t>23/09/2026</a:t>
            </a:fld>
            <a:endParaRPr lang="en-GB"/>
          </a:p>
        </p:txBody>
      </p:sp>
      <p:sp>
        <p:nvSpPr>
          <p:cNvPr id="5" name="Footer Placeholder 4">
            <a:extLst>
              <a:ext uri="{FF2B5EF4-FFF2-40B4-BE49-F238E27FC236}">
                <a16:creationId xmlns:a16="http://schemas.microsoft.com/office/drawing/2014/main" id="{4D9724DC-9139-82F3-A50E-A5BF1AFA34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92B72A-C6B8-A2E8-FA79-A4A78A710977}"/>
              </a:ext>
            </a:extLst>
          </p:cNvPr>
          <p:cNvSpPr>
            <a:spLocks noGrp="1"/>
          </p:cNvSpPr>
          <p:nvPr>
            <p:ph type="sldNum" sz="quarter" idx="12"/>
          </p:nvPr>
        </p:nvSpPr>
        <p:spPr/>
        <p:txBody>
          <a:bodyPr/>
          <a:lstStyle/>
          <a:p>
            <a:fld id="{07793566-3085-430B-936F-76C932F2FF6B}" type="slidenum">
              <a:rPr lang="en-GB" smtClean="0"/>
              <a:t>‹#›</a:t>
            </a:fld>
            <a:endParaRPr lang="en-GB"/>
          </a:p>
        </p:txBody>
      </p:sp>
    </p:spTree>
    <p:extLst>
      <p:ext uri="{BB962C8B-B14F-4D97-AF65-F5344CB8AC3E}">
        <p14:creationId xmlns:p14="http://schemas.microsoft.com/office/powerpoint/2010/main" val="1323578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FAEF-C265-D91B-5BD3-E0BCE018CB0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EA39D91-9DA0-A292-20D8-D89511B197F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BFDFFE4-91B2-90BB-82D5-E6875230C79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F5A7E3F-25E7-B8E2-4355-513613F3BBC1}"/>
              </a:ext>
            </a:extLst>
          </p:cNvPr>
          <p:cNvSpPr>
            <a:spLocks noGrp="1"/>
          </p:cNvSpPr>
          <p:nvPr>
            <p:ph type="dt" sz="half" idx="10"/>
          </p:nvPr>
        </p:nvSpPr>
        <p:spPr/>
        <p:txBody>
          <a:bodyPr/>
          <a:lstStyle/>
          <a:p>
            <a:fld id="{E6B9596D-664D-4ECD-8E6A-2296161CE778}" type="datetimeFigureOut">
              <a:rPr lang="en-GB" smtClean="0"/>
              <a:t>23/09/2026</a:t>
            </a:fld>
            <a:endParaRPr lang="en-GB"/>
          </a:p>
        </p:txBody>
      </p:sp>
      <p:sp>
        <p:nvSpPr>
          <p:cNvPr id="6" name="Footer Placeholder 5">
            <a:extLst>
              <a:ext uri="{FF2B5EF4-FFF2-40B4-BE49-F238E27FC236}">
                <a16:creationId xmlns:a16="http://schemas.microsoft.com/office/drawing/2014/main" id="{B89DAAEF-0A28-8034-DA34-30592D742F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A66ECC-B8EA-E4CF-3686-CE0581D1FA0B}"/>
              </a:ext>
            </a:extLst>
          </p:cNvPr>
          <p:cNvSpPr>
            <a:spLocks noGrp="1"/>
          </p:cNvSpPr>
          <p:nvPr>
            <p:ph type="sldNum" sz="quarter" idx="12"/>
          </p:nvPr>
        </p:nvSpPr>
        <p:spPr/>
        <p:txBody>
          <a:bodyPr/>
          <a:lstStyle/>
          <a:p>
            <a:fld id="{07793566-3085-430B-936F-76C932F2FF6B}" type="slidenum">
              <a:rPr lang="en-GB" smtClean="0"/>
              <a:t>‹#›</a:t>
            </a:fld>
            <a:endParaRPr lang="en-GB"/>
          </a:p>
        </p:txBody>
      </p:sp>
    </p:spTree>
    <p:extLst>
      <p:ext uri="{BB962C8B-B14F-4D97-AF65-F5344CB8AC3E}">
        <p14:creationId xmlns:p14="http://schemas.microsoft.com/office/powerpoint/2010/main" val="1149482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11BFD-287B-F631-2869-85AEBDAAEF7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9371AF65-20F0-2179-7D2C-07AB636C38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C12F9C4-7418-E95A-790C-2C68E570065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5FEB193-8222-A526-43C0-0CC491484E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177708E-912F-5438-FB2C-4FEF828E7A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A530469-48A9-4288-1DDF-AA28D2D79FF5}"/>
              </a:ext>
            </a:extLst>
          </p:cNvPr>
          <p:cNvSpPr>
            <a:spLocks noGrp="1"/>
          </p:cNvSpPr>
          <p:nvPr>
            <p:ph type="dt" sz="half" idx="10"/>
          </p:nvPr>
        </p:nvSpPr>
        <p:spPr/>
        <p:txBody>
          <a:bodyPr/>
          <a:lstStyle/>
          <a:p>
            <a:fld id="{E6B9596D-664D-4ECD-8E6A-2296161CE778}" type="datetimeFigureOut">
              <a:rPr lang="en-GB" smtClean="0"/>
              <a:t>23/09/2026</a:t>
            </a:fld>
            <a:endParaRPr lang="en-GB"/>
          </a:p>
        </p:txBody>
      </p:sp>
      <p:sp>
        <p:nvSpPr>
          <p:cNvPr id="8" name="Footer Placeholder 7">
            <a:extLst>
              <a:ext uri="{FF2B5EF4-FFF2-40B4-BE49-F238E27FC236}">
                <a16:creationId xmlns:a16="http://schemas.microsoft.com/office/drawing/2014/main" id="{0645E349-E057-D71A-B158-EBE77407398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F0BDC3A-4657-078F-0D67-DDAD171D375B}"/>
              </a:ext>
            </a:extLst>
          </p:cNvPr>
          <p:cNvSpPr>
            <a:spLocks noGrp="1"/>
          </p:cNvSpPr>
          <p:nvPr>
            <p:ph type="sldNum" sz="quarter" idx="12"/>
          </p:nvPr>
        </p:nvSpPr>
        <p:spPr/>
        <p:txBody>
          <a:bodyPr/>
          <a:lstStyle/>
          <a:p>
            <a:fld id="{07793566-3085-430B-936F-76C932F2FF6B}" type="slidenum">
              <a:rPr lang="en-GB" smtClean="0"/>
              <a:t>‹#›</a:t>
            </a:fld>
            <a:endParaRPr lang="en-GB"/>
          </a:p>
        </p:txBody>
      </p:sp>
    </p:spTree>
    <p:extLst>
      <p:ext uri="{BB962C8B-B14F-4D97-AF65-F5344CB8AC3E}">
        <p14:creationId xmlns:p14="http://schemas.microsoft.com/office/powerpoint/2010/main" val="3199978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584F-2104-1727-EC86-76EB3CE380D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61181F8-575F-5263-A5FD-5A6BF4504EB6}"/>
              </a:ext>
            </a:extLst>
          </p:cNvPr>
          <p:cNvSpPr>
            <a:spLocks noGrp="1"/>
          </p:cNvSpPr>
          <p:nvPr>
            <p:ph type="dt" sz="half" idx="10"/>
          </p:nvPr>
        </p:nvSpPr>
        <p:spPr/>
        <p:txBody>
          <a:bodyPr/>
          <a:lstStyle/>
          <a:p>
            <a:fld id="{E6B9596D-664D-4ECD-8E6A-2296161CE778}" type="datetimeFigureOut">
              <a:rPr lang="en-GB" smtClean="0"/>
              <a:t>23/09/2026</a:t>
            </a:fld>
            <a:endParaRPr lang="en-GB"/>
          </a:p>
        </p:txBody>
      </p:sp>
      <p:sp>
        <p:nvSpPr>
          <p:cNvPr id="4" name="Footer Placeholder 3">
            <a:extLst>
              <a:ext uri="{FF2B5EF4-FFF2-40B4-BE49-F238E27FC236}">
                <a16:creationId xmlns:a16="http://schemas.microsoft.com/office/drawing/2014/main" id="{DB05D000-CE73-13EF-712E-04959271A2B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7D1C865-5D19-7DCD-DF48-1CA8740288C4}"/>
              </a:ext>
            </a:extLst>
          </p:cNvPr>
          <p:cNvSpPr>
            <a:spLocks noGrp="1"/>
          </p:cNvSpPr>
          <p:nvPr>
            <p:ph type="sldNum" sz="quarter" idx="12"/>
          </p:nvPr>
        </p:nvSpPr>
        <p:spPr/>
        <p:txBody>
          <a:bodyPr/>
          <a:lstStyle/>
          <a:p>
            <a:fld id="{07793566-3085-430B-936F-76C932F2FF6B}" type="slidenum">
              <a:rPr lang="en-GB" smtClean="0"/>
              <a:t>‹#›</a:t>
            </a:fld>
            <a:endParaRPr lang="en-GB"/>
          </a:p>
        </p:txBody>
      </p:sp>
    </p:spTree>
    <p:extLst>
      <p:ext uri="{BB962C8B-B14F-4D97-AF65-F5344CB8AC3E}">
        <p14:creationId xmlns:p14="http://schemas.microsoft.com/office/powerpoint/2010/main" val="413788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400751-0017-7887-237B-9D08BAA27E9B}"/>
              </a:ext>
            </a:extLst>
          </p:cNvPr>
          <p:cNvSpPr>
            <a:spLocks noGrp="1"/>
          </p:cNvSpPr>
          <p:nvPr>
            <p:ph type="dt" sz="half" idx="10"/>
          </p:nvPr>
        </p:nvSpPr>
        <p:spPr/>
        <p:txBody>
          <a:bodyPr/>
          <a:lstStyle/>
          <a:p>
            <a:fld id="{E6B9596D-664D-4ECD-8E6A-2296161CE778}" type="datetimeFigureOut">
              <a:rPr lang="en-GB" smtClean="0"/>
              <a:t>23/09/2026</a:t>
            </a:fld>
            <a:endParaRPr lang="en-GB"/>
          </a:p>
        </p:txBody>
      </p:sp>
      <p:sp>
        <p:nvSpPr>
          <p:cNvPr id="3" name="Footer Placeholder 2">
            <a:extLst>
              <a:ext uri="{FF2B5EF4-FFF2-40B4-BE49-F238E27FC236}">
                <a16:creationId xmlns:a16="http://schemas.microsoft.com/office/drawing/2014/main" id="{A200DB99-5CD6-5D4E-3438-93E746D568C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F936E0B-C6D3-E435-16D9-3B3AF673A138}"/>
              </a:ext>
            </a:extLst>
          </p:cNvPr>
          <p:cNvSpPr>
            <a:spLocks noGrp="1"/>
          </p:cNvSpPr>
          <p:nvPr>
            <p:ph type="sldNum" sz="quarter" idx="12"/>
          </p:nvPr>
        </p:nvSpPr>
        <p:spPr/>
        <p:txBody>
          <a:bodyPr/>
          <a:lstStyle/>
          <a:p>
            <a:fld id="{07793566-3085-430B-936F-76C932F2FF6B}" type="slidenum">
              <a:rPr lang="en-GB" smtClean="0"/>
              <a:t>‹#›</a:t>
            </a:fld>
            <a:endParaRPr lang="en-GB"/>
          </a:p>
        </p:txBody>
      </p:sp>
    </p:spTree>
    <p:extLst>
      <p:ext uri="{BB962C8B-B14F-4D97-AF65-F5344CB8AC3E}">
        <p14:creationId xmlns:p14="http://schemas.microsoft.com/office/powerpoint/2010/main" val="2021110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8F021-4B7C-2CA7-E33C-3B0DC2DCFB3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2B6287D-D767-10E3-3988-C710F57A91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17B4B51-E550-8FDF-E30F-C6C9FE75EC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E5E1FF8-94D1-57E0-82EE-AD83BC421DA2}"/>
              </a:ext>
            </a:extLst>
          </p:cNvPr>
          <p:cNvSpPr>
            <a:spLocks noGrp="1"/>
          </p:cNvSpPr>
          <p:nvPr>
            <p:ph type="dt" sz="half" idx="10"/>
          </p:nvPr>
        </p:nvSpPr>
        <p:spPr/>
        <p:txBody>
          <a:bodyPr/>
          <a:lstStyle/>
          <a:p>
            <a:fld id="{E6B9596D-664D-4ECD-8E6A-2296161CE778}" type="datetimeFigureOut">
              <a:rPr lang="en-GB" smtClean="0"/>
              <a:t>23/09/2026</a:t>
            </a:fld>
            <a:endParaRPr lang="en-GB"/>
          </a:p>
        </p:txBody>
      </p:sp>
      <p:sp>
        <p:nvSpPr>
          <p:cNvPr id="6" name="Footer Placeholder 5">
            <a:extLst>
              <a:ext uri="{FF2B5EF4-FFF2-40B4-BE49-F238E27FC236}">
                <a16:creationId xmlns:a16="http://schemas.microsoft.com/office/drawing/2014/main" id="{0F43AD93-D720-AB45-D2E8-BB88527664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1CBE7F-1486-4806-6A71-7936D8FE500F}"/>
              </a:ext>
            </a:extLst>
          </p:cNvPr>
          <p:cNvSpPr>
            <a:spLocks noGrp="1"/>
          </p:cNvSpPr>
          <p:nvPr>
            <p:ph type="sldNum" sz="quarter" idx="12"/>
          </p:nvPr>
        </p:nvSpPr>
        <p:spPr/>
        <p:txBody>
          <a:bodyPr/>
          <a:lstStyle/>
          <a:p>
            <a:fld id="{07793566-3085-430B-936F-76C932F2FF6B}" type="slidenum">
              <a:rPr lang="en-GB" smtClean="0"/>
              <a:t>‹#›</a:t>
            </a:fld>
            <a:endParaRPr lang="en-GB"/>
          </a:p>
        </p:txBody>
      </p:sp>
    </p:spTree>
    <p:extLst>
      <p:ext uri="{BB962C8B-B14F-4D97-AF65-F5344CB8AC3E}">
        <p14:creationId xmlns:p14="http://schemas.microsoft.com/office/powerpoint/2010/main" val="836040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C0253-8C77-D3FB-95A1-7E98D24A9F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2FCF71A-0147-858E-3617-4EC6532A76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5D96DB1-FBC2-CEE7-8E60-437D0118BC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7C85FE5-2E66-DC3D-8F06-8DADD6438EB8}"/>
              </a:ext>
            </a:extLst>
          </p:cNvPr>
          <p:cNvSpPr>
            <a:spLocks noGrp="1"/>
          </p:cNvSpPr>
          <p:nvPr>
            <p:ph type="dt" sz="half" idx="10"/>
          </p:nvPr>
        </p:nvSpPr>
        <p:spPr/>
        <p:txBody>
          <a:bodyPr/>
          <a:lstStyle/>
          <a:p>
            <a:fld id="{E6B9596D-664D-4ECD-8E6A-2296161CE778}" type="datetimeFigureOut">
              <a:rPr lang="en-GB" smtClean="0"/>
              <a:t>23/09/2026</a:t>
            </a:fld>
            <a:endParaRPr lang="en-GB"/>
          </a:p>
        </p:txBody>
      </p:sp>
      <p:sp>
        <p:nvSpPr>
          <p:cNvPr id="6" name="Footer Placeholder 5">
            <a:extLst>
              <a:ext uri="{FF2B5EF4-FFF2-40B4-BE49-F238E27FC236}">
                <a16:creationId xmlns:a16="http://schemas.microsoft.com/office/drawing/2014/main" id="{C641D642-E6D7-D002-4EBD-006D3A565B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98F800-6B2A-8E1D-B827-60B0EFF1C5C8}"/>
              </a:ext>
            </a:extLst>
          </p:cNvPr>
          <p:cNvSpPr>
            <a:spLocks noGrp="1"/>
          </p:cNvSpPr>
          <p:nvPr>
            <p:ph type="sldNum" sz="quarter" idx="12"/>
          </p:nvPr>
        </p:nvSpPr>
        <p:spPr/>
        <p:txBody>
          <a:bodyPr/>
          <a:lstStyle/>
          <a:p>
            <a:fld id="{07793566-3085-430B-936F-76C932F2FF6B}" type="slidenum">
              <a:rPr lang="en-GB" smtClean="0"/>
              <a:t>‹#›</a:t>
            </a:fld>
            <a:endParaRPr lang="en-GB"/>
          </a:p>
        </p:txBody>
      </p:sp>
    </p:spTree>
    <p:extLst>
      <p:ext uri="{BB962C8B-B14F-4D97-AF65-F5344CB8AC3E}">
        <p14:creationId xmlns:p14="http://schemas.microsoft.com/office/powerpoint/2010/main" val="3051212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EA25-8E75-3AEA-77F9-39D2E438D4BB}"/>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CE301CC-997B-B78E-C5AC-A20CC600385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9964298-163D-40CC-902C-E24831CF9EFA}"/>
              </a:ext>
            </a:extLst>
          </p:cNvPr>
          <p:cNvSpPr>
            <a:spLocks noGrp="1"/>
          </p:cNvSpPr>
          <p:nvPr>
            <p:ph type="dt" sz="half" idx="10"/>
          </p:nvPr>
        </p:nvSpPr>
        <p:spPr/>
        <p:txBody>
          <a:bodyPr/>
          <a:lstStyle/>
          <a:p>
            <a:fld id="{E6B9596D-664D-4ECD-8E6A-2296161CE778}" type="datetimeFigureOut">
              <a:rPr lang="en-GB" smtClean="0"/>
              <a:t>23/09/2026</a:t>
            </a:fld>
            <a:endParaRPr lang="en-GB"/>
          </a:p>
        </p:txBody>
      </p:sp>
      <p:sp>
        <p:nvSpPr>
          <p:cNvPr id="5" name="Footer Placeholder 4">
            <a:extLst>
              <a:ext uri="{FF2B5EF4-FFF2-40B4-BE49-F238E27FC236}">
                <a16:creationId xmlns:a16="http://schemas.microsoft.com/office/drawing/2014/main" id="{A1C70A88-4336-485A-EDA9-5913D2278B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3571CF-C2FA-88BC-91B6-402A6022B4BD}"/>
              </a:ext>
            </a:extLst>
          </p:cNvPr>
          <p:cNvSpPr>
            <a:spLocks noGrp="1"/>
          </p:cNvSpPr>
          <p:nvPr>
            <p:ph type="sldNum" sz="quarter" idx="12"/>
          </p:nvPr>
        </p:nvSpPr>
        <p:spPr/>
        <p:txBody>
          <a:bodyPr/>
          <a:lstStyle/>
          <a:p>
            <a:fld id="{07793566-3085-430B-936F-76C932F2FF6B}" type="slidenum">
              <a:rPr lang="en-GB" smtClean="0"/>
              <a:t>‹#›</a:t>
            </a:fld>
            <a:endParaRPr lang="en-GB"/>
          </a:p>
        </p:txBody>
      </p:sp>
    </p:spTree>
    <p:extLst>
      <p:ext uri="{BB962C8B-B14F-4D97-AF65-F5344CB8AC3E}">
        <p14:creationId xmlns:p14="http://schemas.microsoft.com/office/powerpoint/2010/main" val="321697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09EF6B-7F51-1816-1713-6E927A80792F}"/>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BBC99A5-CC58-EC07-CCA4-B42054D1FB6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166DC80-7F19-0D5B-B345-173FE00931CA}"/>
              </a:ext>
            </a:extLst>
          </p:cNvPr>
          <p:cNvSpPr>
            <a:spLocks noGrp="1"/>
          </p:cNvSpPr>
          <p:nvPr>
            <p:ph type="dt" sz="half" idx="10"/>
          </p:nvPr>
        </p:nvSpPr>
        <p:spPr/>
        <p:txBody>
          <a:bodyPr/>
          <a:lstStyle/>
          <a:p>
            <a:fld id="{E6B9596D-664D-4ECD-8E6A-2296161CE778}" type="datetimeFigureOut">
              <a:rPr lang="en-GB" smtClean="0"/>
              <a:t>23/09/2026</a:t>
            </a:fld>
            <a:endParaRPr lang="en-GB"/>
          </a:p>
        </p:txBody>
      </p:sp>
      <p:sp>
        <p:nvSpPr>
          <p:cNvPr id="5" name="Footer Placeholder 4">
            <a:extLst>
              <a:ext uri="{FF2B5EF4-FFF2-40B4-BE49-F238E27FC236}">
                <a16:creationId xmlns:a16="http://schemas.microsoft.com/office/drawing/2014/main" id="{576243C4-6773-8FA7-409E-EE7817826B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CCF11C-2A70-E655-226B-398442C94369}"/>
              </a:ext>
            </a:extLst>
          </p:cNvPr>
          <p:cNvSpPr>
            <a:spLocks noGrp="1"/>
          </p:cNvSpPr>
          <p:nvPr>
            <p:ph type="sldNum" sz="quarter" idx="12"/>
          </p:nvPr>
        </p:nvSpPr>
        <p:spPr/>
        <p:txBody>
          <a:bodyPr/>
          <a:lstStyle/>
          <a:p>
            <a:fld id="{07793566-3085-430B-936F-76C932F2FF6B}" type="slidenum">
              <a:rPr lang="en-GB" smtClean="0"/>
              <a:t>‹#›</a:t>
            </a:fld>
            <a:endParaRPr lang="en-GB"/>
          </a:p>
        </p:txBody>
      </p:sp>
    </p:spTree>
    <p:extLst>
      <p:ext uri="{BB962C8B-B14F-4D97-AF65-F5344CB8AC3E}">
        <p14:creationId xmlns:p14="http://schemas.microsoft.com/office/powerpoint/2010/main" val="183938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6918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ADF69E-D230-D95A-9690-56FA2C3F5E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FDC3596-52B1-545B-F3AC-5078E49F1B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EBD3DBA-7F18-61A6-BAFB-376E02C0F9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6B9596D-664D-4ECD-8E6A-2296161CE778}" type="datetimeFigureOut">
              <a:rPr lang="en-GB" smtClean="0"/>
              <a:t>23/09/2026</a:t>
            </a:fld>
            <a:endParaRPr lang="en-GB"/>
          </a:p>
        </p:txBody>
      </p:sp>
      <p:sp>
        <p:nvSpPr>
          <p:cNvPr id="5" name="Footer Placeholder 4">
            <a:extLst>
              <a:ext uri="{FF2B5EF4-FFF2-40B4-BE49-F238E27FC236}">
                <a16:creationId xmlns:a16="http://schemas.microsoft.com/office/drawing/2014/main" id="{4806FB0B-E7DB-9619-CBC8-0E89CAAF3C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ED8BE06-45C9-C6E9-46E0-6276F72715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793566-3085-430B-936F-76C932F2FF6B}" type="slidenum">
              <a:rPr lang="en-GB" smtClean="0"/>
              <a:t>‹#›</a:t>
            </a:fld>
            <a:endParaRPr lang="en-GB"/>
          </a:p>
        </p:txBody>
      </p:sp>
    </p:spTree>
    <p:extLst>
      <p:ext uri="{BB962C8B-B14F-4D97-AF65-F5344CB8AC3E}">
        <p14:creationId xmlns:p14="http://schemas.microsoft.com/office/powerpoint/2010/main" val="2434878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5AE89E-A6A2-3F3F-391E-F221DBE6C48D}"/>
              </a:ext>
            </a:extLst>
          </p:cNvPr>
          <p:cNvSpPr>
            <a:spLocks noGrp="1"/>
          </p:cNvSpPr>
          <p:nvPr>
            <p:ph type="ctrTitle"/>
          </p:nvPr>
        </p:nvSpPr>
        <p:spPr>
          <a:xfrm>
            <a:off x="1255059" y="5632386"/>
            <a:ext cx="9681882" cy="739880"/>
          </a:xfrm>
        </p:spPr>
        <p:txBody>
          <a:bodyPr anchor="b">
            <a:normAutofit/>
          </a:bodyPr>
          <a:lstStyle/>
          <a:p>
            <a:r>
              <a:rPr lang="en-GB" sz="3600">
                <a:solidFill>
                  <a:schemeClr val="tx1">
                    <a:lumMod val="85000"/>
                    <a:lumOff val="15000"/>
                  </a:schemeClr>
                </a:solidFill>
              </a:rPr>
              <a:t>Safeguarding Reference Group Update</a:t>
            </a:r>
          </a:p>
        </p:txBody>
      </p:sp>
      <p:pic>
        <p:nvPicPr>
          <p:cNvPr id="5" name="Google Shape;134;p22" descr="A logo with a puzzle and boats in the water&#10;&#10;Description automatically generated">
            <a:extLst>
              <a:ext uri="{FF2B5EF4-FFF2-40B4-BE49-F238E27FC236}">
                <a16:creationId xmlns:a16="http://schemas.microsoft.com/office/drawing/2014/main" id="{E77CBED8-397F-9704-4F6C-1FF7F42E00AC}"/>
              </a:ext>
            </a:extLst>
          </p:cNvPr>
          <p:cNvPicPr preferRelativeResize="0"/>
          <p:nvPr/>
        </p:nvPicPr>
        <p:blipFill>
          <a:blip r:embed="rId2"/>
          <a:srcRect t="3436"/>
          <a:stretch>
            <a:fillRect/>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p:spPr>
      </p:pic>
    </p:spTree>
    <p:extLst>
      <p:ext uri="{BB962C8B-B14F-4D97-AF65-F5344CB8AC3E}">
        <p14:creationId xmlns:p14="http://schemas.microsoft.com/office/powerpoint/2010/main" val="3189877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A7472-F793-7D2E-E998-CC342076D4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7586AC-5F8A-DC2C-64D3-4E1720205F21}"/>
              </a:ext>
            </a:extLst>
          </p:cNvPr>
          <p:cNvSpPr>
            <a:spLocks noGrp="1"/>
          </p:cNvSpPr>
          <p:nvPr>
            <p:ph type="title"/>
          </p:nvPr>
        </p:nvSpPr>
        <p:spPr/>
        <p:txBody>
          <a:bodyPr/>
          <a:lstStyle/>
          <a:p>
            <a:r>
              <a:rPr lang="en-GB"/>
              <a:t>You Said </a:t>
            </a:r>
            <a:r>
              <a:rPr lang="en-GB">
                <a:sym typeface="Wingdings" panose="05000000000000000000" pitchFamily="2" charset="2"/>
              </a:rPr>
              <a:t> We did </a:t>
            </a:r>
            <a:endParaRPr lang="en-GB"/>
          </a:p>
        </p:txBody>
      </p:sp>
      <p:pic>
        <p:nvPicPr>
          <p:cNvPr id="5" name="Google Shape;134;p22" descr="A logo with a puzzle and boats in the water&#10;&#10;Description automatically generated">
            <a:extLst>
              <a:ext uri="{FF2B5EF4-FFF2-40B4-BE49-F238E27FC236}">
                <a16:creationId xmlns:a16="http://schemas.microsoft.com/office/drawing/2014/main" id="{D7D6A3F8-8E28-E2C8-BCBE-3F1D0153A87B}"/>
              </a:ext>
            </a:extLst>
          </p:cNvPr>
          <p:cNvPicPr preferRelativeResize="0"/>
          <p:nvPr/>
        </p:nvPicPr>
        <p:blipFill>
          <a:blip r:embed="rId2">
            <a:alphaModFix/>
          </a:blip>
          <a:stretch>
            <a:fillRect/>
          </a:stretch>
        </p:blipFill>
        <p:spPr>
          <a:xfrm>
            <a:off x="9466728" y="19686"/>
            <a:ext cx="2725271" cy="1346535"/>
          </a:xfrm>
          <a:prstGeom prst="rect">
            <a:avLst/>
          </a:prstGeom>
          <a:noFill/>
          <a:ln>
            <a:noFill/>
          </a:ln>
        </p:spPr>
      </p:pic>
      <p:sp>
        <p:nvSpPr>
          <p:cNvPr id="4" name="Speech Bubble: Rectangle 3">
            <a:extLst>
              <a:ext uri="{FF2B5EF4-FFF2-40B4-BE49-F238E27FC236}">
                <a16:creationId xmlns:a16="http://schemas.microsoft.com/office/drawing/2014/main" id="{169F3BC9-263B-8058-74C6-F05D959E84B9}"/>
              </a:ext>
            </a:extLst>
          </p:cNvPr>
          <p:cNvSpPr/>
          <p:nvPr/>
        </p:nvSpPr>
        <p:spPr>
          <a:xfrm>
            <a:off x="388189" y="1803148"/>
            <a:ext cx="5236233" cy="2009954"/>
          </a:xfrm>
          <a:prstGeom prst="wedgeRectCallout">
            <a:avLst>
              <a:gd name="adj1" fmla="val 54291"/>
              <a:gd name="adj2" fmla="val 728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t>Section 157/175 – is it having a positive impact on safeguarding in our county? </a:t>
            </a:r>
          </a:p>
        </p:txBody>
      </p:sp>
      <p:sp>
        <p:nvSpPr>
          <p:cNvPr id="9" name="Speech Bubble: Rectangle 8">
            <a:extLst>
              <a:ext uri="{FF2B5EF4-FFF2-40B4-BE49-F238E27FC236}">
                <a16:creationId xmlns:a16="http://schemas.microsoft.com/office/drawing/2014/main" id="{661FF935-C4BF-974A-803D-FEAA4C43E0B9}"/>
              </a:ext>
            </a:extLst>
          </p:cNvPr>
          <p:cNvSpPr/>
          <p:nvPr/>
        </p:nvSpPr>
        <p:spPr>
          <a:xfrm>
            <a:off x="6604958" y="4034514"/>
            <a:ext cx="5236233" cy="2009954"/>
          </a:xfrm>
          <a:prstGeom prst="wedgeRectCallout">
            <a:avLst>
              <a:gd name="adj1" fmla="val -54935"/>
              <a:gd name="adj2" fmla="val 6850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t>A courageous review of how we are strengthening safeguarding practice in our county. </a:t>
            </a:r>
          </a:p>
        </p:txBody>
      </p:sp>
    </p:spTree>
    <p:extLst>
      <p:ext uri="{BB962C8B-B14F-4D97-AF65-F5344CB8AC3E}">
        <p14:creationId xmlns:p14="http://schemas.microsoft.com/office/powerpoint/2010/main" val="265931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7A422-8048-FBBB-A67D-070758C6EE9B}"/>
              </a:ext>
            </a:extLst>
          </p:cNvPr>
          <p:cNvSpPr>
            <a:spLocks noGrp="1"/>
          </p:cNvSpPr>
          <p:nvPr>
            <p:ph type="title"/>
          </p:nvPr>
        </p:nvSpPr>
        <p:spPr/>
        <p:txBody>
          <a:bodyPr/>
          <a:lstStyle/>
          <a:p>
            <a:r>
              <a:rPr lang="en-GB"/>
              <a:t>Rationale </a:t>
            </a:r>
          </a:p>
        </p:txBody>
      </p:sp>
      <p:sp>
        <p:nvSpPr>
          <p:cNvPr id="3" name="Content Placeholder 2">
            <a:extLst>
              <a:ext uri="{FF2B5EF4-FFF2-40B4-BE49-F238E27FC236}">
                <a16:creationId xmlns:a16="http://schemas.microsoft.com/office/drawing/2014/main" id="{2241461D-2830-31EB-F80C-06DC22261DA4}"/>
              </a:ext>
            </a:extLst>
          </p:cNvPr>
          <p:cNvSpPr>
            <a:spLocks noGrp="1"/>
          </p:cNvSpPr>
          <p:nvPr>
            <p:ph idx="1"/>
          </p:nvPr>
        </p:nvSpPr>
        <p:spPr/>
        <p:txBody>
          <a:bodyPr vert="horz" lIns="91440" tIns="45720" rIns="91440" bIns="45720" rtlCol="0" anchor="t">
            <a:normAutofit/>
          </a:bodyPr>
          <a:lstStyle/>
          <a:p>
            <a:r>
              <a:rPr lang="en-GB"/>
              <a:t>Joined up work across the partnership </a:t>
            </a:r>
          </a:p>
          <a:p>
            <a:r>
              <a:rPr lang="en-GB"/>
              <a:t>Align to our biggest challenges in county </a:t>
            </a:r>
          </a:p>
          <a:p>
            <a:r>
              <a:rPr lang="en-GB"/>
              <a:t>Compliance balanced with real safeguarding </a:t>
            </a:r>
          </a:p>
          <a:p>
            <a:pPr marL="0" indent="0">
              <a:buNone/>
            </a:pPr>
            <a:r>
              <a:rPr lang="en-GB"/>
              <a:t>improvement and lessons learned</a:t>
            </a:r>
          </a:p>
          <a:p>
            <a:pPr marL="0" indent="0">
              <a:buNone/>
            </a:pPr>
            <a:endParaRPr lang="en-GB"/>
          </a:p>
        </p:txBody>
      </p:sp>
      <p:pic>
        <p:nvPicPr>
          <p:cNvPr id="5" name="Google Shape;134;p22" descr="A logo with a puzzle and boats in the water&#10;&#10;Description automatically generated">
            <a:extLst>
              <a:ext uri="{FF2B5EF4-FFF2-40B4-BE49-F238E27FC236}">
                <a16:creationId xmlns:a16="http://schemas.microsoft.com/office/drawing/2014/main" id="{822E9CB2-5DAB-81A5-C569-49B474479CD1}"/>
              </a:ext>
            </a:extLst>
          </p:cNvPr>
          <p:cNvPicPr preferRelativeResize="0"/>
          <p:nvPr/>
        </p:nvPicPr>
        <p:blipFill>
          <a:blip r:embed="rId2">
            <a:alphaModFix/>
          </a:blip>
          <a:stretch>
            <a:fillRect/>
          </a:stretch>
        </p:blipFill>
        <p:spPr>
          <a:xfrm>
            <a:off x="9466728" y="19686"/>
            <a:ext cx="2725271" cy="1346535"/>
          </a:xfrm>
          <a:prstGeom prst="rect">
            <a:avLst/>
          </a:prstGeom>
          <a:noFill/>
          <a:ln>
            <a:noFill/>
          </a:ln>
        </p:spPr>
      </p:pic>
      <p:pic>
        <p:nvPicPr>
          <p:cNvPr id="7" name="Picture 6">
            <a:extLst>
              <a:ext uri="{FF2B5EF4-FFF2-40B4-BE49-F238E27FC236}">
                <a16:creationId xmlns:a16="http://schemas.microsoft.com/office/drawing/2014/main" id="{2A63795F-5DF3-63B4-FAA6-6038F30A241C}"/>
              </a:ext>
            </a:extLst>
          </p:cNvPr>
          <p:cNvPicPr>
            <a:picLocks noChangeAspect="1"/>
          </p:cNvPicPr>
          <p:nvPr/>
        </p:nvPicPr>
        <p:blipFill>
          <a:blip r:embed="rId3"/>
          <a:stretch>
            <a:fillRect/>
          </a:stretch>
        </p:blipFill>
        <p:spPr>
          <a:xfrm>
            <a:off x="9347499" y="2922905"/>
            <a:ext cx="2623530" cy="372291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502441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34;p22" descr="A logo with a puzzle and boats in the water&#10;&#10;Description automatically generated">
            <a:extLst>
              <a:ext uri="{FF2B5EF4-FFF2-40B4-BE49-F238E27FC236}">
                <a16:creationId xmlns:a16="http://schemas.microsoft.com/office/drawing/2014/main" id="{7C6CC01C-6661-C18D-470F-2529CD110055}"/>
              </a:ext>
            </a:extLst>
          </p:cNvPr>
          <p:cNvPicPr preferRelativeResize="0"/>
          <p:nvPr/>
        </p:nvPicPr>
        <p:blipFill>
          <a:blip r:embed="rId2">
            <a:alphaModFix/>
          </a:blip>
          <a:stretch>
            <a:fillRect/>
          </a:stretch>
        </p:blipFill>
        <p:spPr>
          <a:xfrm>
            <a:off x="9466728" y="19686"/>
            <a:ext cx="2725271" cy="1346535"/>
          </a:xfrm>
          <a:prstGeom prst="rect">
            <a:avLst/>
          </a:prstGeom>
          <a:noFill/>
          <a:ln>
            <a:noFill/>
          </a:ln>
        </p:spPr>
      </p:pic>
      <p:graphicFrame>
        <p:nvGraphicFramePr>
          <p:cNvPr id="6" name="TextBox 1">
            <a:extLst>
              <a:ext uri="{FF2B5EF4-FFF2-40B4-BE49-F238E27FC236}">
                <a16:creationId xmlns:a16="http://schemas.microsoft.com/office/drawing/2014/main" id="{B8A0027C-96D5-3F7D-029B-6AEE97C85F91}"/>
              </a:ext>
            </a:extLst>
          </p:cNvPr>
          <p:cNvGraphicFramePr/>
          <p:nvPr>
            <p:extLst>
              <p:ext uri="{D42A27DB-BD31-4B8C-83A1-F6EECF244321}">
                <p14:modId xmlns:p14="http://schemas.microsoft.com/office/powerpoint/2010/main" val="3616148207"/>
              </p:ext>
            </p:extLst>
          </p:nvPr>
        </p:nvGraphicFramePr>
        <p:xfrm>
          <a:off x="1344177" y="1372234"/>
          <a:ext cx="9062325" cy="47234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4507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F36DEB-84C8-DA06-A425-26DF343FCD0D}"/>
              </a:ext>
            </a:extLst>
          </p:cNvPr>
          <p:cNvSpPr txBox="1"/>
          <p:nvPr/>
        </p:nvSpPr>
        <p:spPr>
          <a:xfrm>
            <a:off x="813605" y="1321492"/>
            <a:ext cx="10063568" cy="4894225"/>
          </a:xfrm>
          <a:prstGeom prst="rect">
            <a:avLst/>
          </a:prstGeom>
          <a:noFill/>
        </p:spPr>
        <p:txBody>
          <a:bodyPr wrap="square" lIns="91440" tIns="45720" rIns="91440" bIns="45720" rtlCol="0" anchor="t">
            <a:spAutoFit/>
          </a:bodyPr>
          <a:lstStyle/>
          <a:p>
            <a:r>
              <a:rPr lang="en-GB" sz="2177" b="1"/>
              <a:t>1. Compliance</a:t>
            </a:r>
          </a:p>
          <a:p>
            <a:endParaRPr lang="en-GB" sz="1814"/>
          </a:p>
          <a:p>
            <a:r>
              <a:rPr lang="en-GB" sz="1814"/>
              <a:t>Section 175/157 Audit Questionnaire will be scrapped, and replaced with a </a:t>
            </a:r>
            <a:r>
              <a:rPr lang="en-GB" sz="1814" b="1"/>
              <a:t>letter of assurance </a:t>
            </a:r>
            <a:r>
              <a:rPr lang="en-GB" sz="1814"/>
              <a:t>underpinned by online and front facing online audit toolkits specifically tailored to age and stage (Early Years, School and Post-16). </a:t>
            </a:r>
          </a:p>
          <a:p>
            <a:endParaRPr lang="en-GB" sz="1814"/>
          </a:p>
          <a:p>
            <a:r>
              <a:rPr lang="en-GB" sz="1814"/>
              <a:t>As part of the Letter of Assurance that schools will be required to submit yearly, it will be expected that they undertake their own internal and partner auditing. There will also be a requirement to audit outside of own schools/trusts.</a:t>
            </a:r>
          </a:p>
          <a:p>
            <a:endParaRPr lang="en-GB" sz="1814"/>
          </a:p>
          <a:p>
            <a:r>
              <a:rPr lang="en-GB" sz="1814"/>
              <a:t>The Local Authority will continue with all of its duties and compliance, including:</a:t>
            </a:r>
          </a:p>
          <a:p>
            <a:endParaRPr lang="en-GB" sz="1814"/>
          </a:p>
          <a:p>
            <a:r>
              <a:rPr lang="en-GB" sz="1814" b="1"/>
              <a:t>Safeguarding Reviews </a:t>
            </a:r>
          </a:p>
          <a:p>
            <a:r>
              <a:rPr lang="en-GB" sz="1814" b="1"/>
              <a:t>Regular advice and guidance and themed network sessions</a:t>
            </a:r>
          </a:p>
          <a:p>
            <a:r>
              <a:rPr lang="en-GB" sz="1814" b="1"/>
              <a:t>Updates and signposting</a:t>
            </a:r>
          </a:p>
          <a:p>
            <a:r>
              <a:rPr lang="en-GB" sz="1814" b="1"/>
              <a:t>Critical Friend advice and curious conversations</a:t>
            </a:r>
          </a:p>
          <a:p>
            <a:r>
              <a:rPr lang="en-GB" sz="1814" b="1"/>
              <a:t>Training</a:t>
            </a:r>
          </a:p>
        </p:txBody>
      </p:sp>
      <p:pic>
        <p:nvPicPr>
          <p:cNvPr id="4" name="Google Shape;134;p22" descr="A logo with a puzzle and boats in the water&#10;&#10;Description automatically generated">
            <a:extLst>
              <a:ext uri="{FF2B5EF4-FFF2-40B4-BE49-F238E27FC236}">
                <a16:creationId xmlns:a16="http://schemas.microsoft.com/office/drawing/2014/main" id="{46EFA787-3C6C-7691-0F19-88E7EA76B680}"/>
              </a:ext>
            </a:extLst>
          </p:cNvPr>
          <p:cNvPicPr preferRelativeResize="0"/>
          <p:nvPr/>
        </p:nvPicPr>
        <p:blipFill>
          <a:blip r:embed="rId2">
            <a:alphaModFix/>
          </a:blip>
          <a:stretch>
            <a:fillRect/>
          </a:stretch>
        </p:blipFill>
        <p:spPr>
          <a:xfrm>
            <a:off x="9466728" y="19686"/>
            <a:ext cx="2725271" cy="1346535"/>
          </a:xfrm>
          <a:prstGeom prst="rect">
            <a:avLst/>
          </a:prstGeom>
          <a:noFill/>
          <a:ln>
            <a:noFill/>
          </a:ln>
        </p:spPr>
      </p:pic>
    </p:spTree>
    <p:extLst>
      <p:ext uri="{BB962C8B-B14F-4D97-AF65-F5344CB8AC3E}">
        <p14:creationId xmlns:p14="http://schemas.microsoft.com/office/powerpoint/2010/main" val="61325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CD3882-288A-8328-57E6-820EC59756B7}"/>
              </a:ext>
            </a:extLst>
          </p:cNvPr>
          <p:cNvSpPr txBox="1"/>
          <p:nvPr/>
        </p:nvSpPr>
        <p:spPr>
          <a:xfrm>
            <a:off x="1524256" y="1796235"/>
            <a:ext cx="8425072" cy="4494326"/>
          </a:xfrm>
          <a:prstGeom prst="rect">
            <a:avLst/>
          </a:prstGeom>
          <a:noFill/>
        </p:spPr>
        <p:txBody>
          <a:bodyPr wrap="square" rtlCol="0">
            <a:spAutoFit/>
          </a:bodyPr>
          <a:lstStyle/>
          <a:p>
            <a:r>
              <a:rPr lang="en-GB" sz="2540" b="1"/>
              <a:t>Why scrap the audit?</a:t>
            </a:r>
          </a:p>
          <a:p>
            <a:endParaRPr lang="en-GB" sz="2177"/>
          </a:p>
          <a:p>
            <a:r>
              <a:rPr lang="en-GB" sz="2177"/>
              <a:t>We are in a </a:t>
            </a:r>
            <a:r>
              <a:rPr lang="en-GB" sz="2177">
                <a:solidFill>
                  <a:srgbClr val="7030A0"/>
                </a:solidFill>
                <a:highlight>
                  <a:srgbClr val="FFFF00"/>
                </a:highlight>
              </a:rPr>
              <a:t>unique</a:t>
            </a:r>
            <a:r>
              <a:rPr lang="en-GB" sz="2177"/>
              <a:t> and </a:t>
            </a:r>
            <a:r>
              <a:rPr lang="en-GB" sz="2177">
                <a:solidFill>
                  <a:schemeClr val="accent5">
                    <a:lumMod val="50000"/>
                  </a:schemeClr>
                </a:solidFill>
                <a:highlight>
                  <a:srgbClr val="FFFF00"/>
                </a:highlight>
              </a:rPr>
              <a:t>special position of trust </a:t>
            </a:r>
            <a:r>
              <a:rPr lang="en-GB" sz="2177"/>
              <a:t>in Cornwall currently – we have the best ever buy-in and trusting relationships between the LA and its schools and settings. The audit is not giving us the intelligence we need in order to really proactively improve safeguarding in education settings in Cornwall.</a:t>
            </a:r>
          </a:p>
          <a:p>
            <a:endParaRPr lang="en-GB" sz="2177"/>
          </a:p>
          <a:p>
            <a:r>
              <a:rPr lang="en-GB" sz="2177"/>
              <a:t>The audit only applies to schools and post-16 settings, not Early Years or any other settings. This new process will bring those settings together.</a:t>
            </a:r>
          </a:p>
          <a:p>
            <a:endParaRPr lang="en-GB" sz="2177"/>
          </a:p>
          <a:p>
            <a:r>
              <a:rPr lang="en-GB" sz="2177"/>
              <a:t>The CEP Safeguarding Leads Reference Group is the perfect conduit to roll out more meaningful and partnership-driven scrutiny.</a:t>
            </a:r>
          </a:p>
        </p:txBody>
      </p:sp>
      <p:pic>
        <p:nvPicPr>
          <p:cNvPr id="4" name="Google Shape;134;p22" descr="A logo with a puzzle and boats in the water&#10;&#10;Description automatically generated">
            <a:extLst>
              <a:ext uri="{FF2B5EF4-FFF2-40B4-BE49-F238E27FC236}">
                <a16:creationId xmlns:a16="http://schemas.microsoft.com/office/drawing/2014/main" id="{B95AA81A-3E58-44E6-5004-993D62116115}"/>
              </a:ext>
            </a:extLst>
          </p:cNvPr>
          <p:cNvPicPr preferRelativeResize="0"/>
          <p:nvPr/>
        </p:nvPicPr>
        <p:blipFill>
          <a:blip r:embed="rId2">
            <a:alphaModFix/>
          </a:blip>
          <a:stretch>
            <a:fillRect/>
          </a:stretch>
        </p:blipFill>
        <p:spPr>
          <a:xfrm>
            <a:off x="9466728" y="19686"/>
            <a:ext cx="2725271" cy="1346535"/>
          </a:xfrm>
          <a:prstGeom prst="rect">
            <a:avLst/>
          </a:prstGeom>
          <a:noFill/>
          <a:ln>
            <a:noFill/>
          </a:ln>
        </p:spPr>
      </p:pic>
    </p:spTree>
    <p:extLst>
      <p:ext uri="{BB962C8B-B14F-4D97-AF65-F5344CB8AC3E}">
        <p14:creationId xmlns:p14="http://schemas.microsoft.com/office/powerpoint/2010/main" val="2865037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75C9D7-AAAE-6B3C-92D6-237354825042}"/>
              </a:ext>
            </a:extLst>
          </p:cNvPr>
          <p:cNvSpPr txBox="1"/>
          <p:nvPr/>
        </p:nvSpPr>
        <p:spPr>
          <a:xfrm>
            <a:off x="1246589" y="1730923"/>
            <a:ext cx="9698822" cy="4382666"/>
          </a:xfrm>
          <a:prstGeom prst="rect">
            <a:avLst/>
          </a:prstGeom>
          <a:noFill/>
        </p:spPr>
        <p:txBody>
          <a:bodyPr wrap="square" rtlCol="0">
            <a:spAutoFit/>
          </a:bodyPr>
          <a:lstStyle/>
          <a:p>
            <a:r>
              <a:rPr lang="en-GB" sz="2177" b="1"/>
              <a:t>2. Scrutiny and Inclusion in the Wider Safeguarding Children’s Partnership</a:t>
            </a:r>
          </a:p>
          <a:p>
            <a:endParaRPr lang="en-GB" sz="1814" b="1"/>
          </a:p>
          <a:p>
            <a:r>
              <a:rPr lang="en-GB" sz="2177"/>
              <a:t>All learning from OSCP Reviews will be collated by the LA SG Team and overseen by the CEP Safeguarding Leads Reference Group, who will devise termly themed questionnaires based on the </a:t>
            </a:r>
            <a:r>
              <a:rPr lang="en-GB" sz="2177" b="1"/>
              <a:t>education learning </a:t>
            </a:r>
            <a:r>
              <a:rPr lang="en-GB" sz="2177"/>
              <a:t>and in line with the OSCP Business Plan.</a:t>
            </a:r>
          </a:p>
          <a:p>
            <a:endParaRPr lang="en-GB" sz="2177"/>
          </a:p>
          <a:p>
            <a:r>
              <a:rPr lang="en-GB" sz="2177" b="1"/>
              <a:t>Term 1 (Autumn) </a:t>
            </a:r>
          </a:p>
          <a:p>
            <a:r>
              <a:rPr lang="en-GB" sz="2177"/>
              <a:t>Child Sexual Abuse (including Child on Child Abuse)</a:t>
            </a:r>
          </a:p>
          <a:p>
            <a:r>
              <a:rPr lang="en-GB" sz="2177" b="1"/>
              <a:t>Term 2 (Spring)</a:t>
            </a:r>
          </a:p>
          <a:p>
            <a:r>
              <a:rPr lang="en-GB" sz="2177"/>
              <a:t>Children Not In School</a:t>
            </a:r>
          </a:p>
          <a:p>
            <a:r>
              <a:rPr lang="en-GB" sz="2177" b="1"/>
              <a:t>Term 3 (Summer)</a:t>
            </a:r>
          </a:p>
          <a:p>
            <a:r>
              <a:rPr lang="en-GB" sz="2177"/>
              <a:t>Domestic Abuse </a:t>
            </a:r>
            <a:r>
              <a:rPr lang="en-GB" sz="2177" b="1"/>
              <a:t> </a:t>
            </a:r>
          </a:p>
        </p:txBody>
      </p:sp>
      <p:pic>
        <p:nvPicPr>
          <p:cNvPr id="4" name="Google Shape;134;p22" descr="A logo with a puzzle and boats in the water&#10;&#10;Description automatically generated">
            <a:extLst>
              <a:ext uri="{FF2B5EF4-FFF2-40B4-BE49-F238E27FC236}">
                <a16:creationId xmlns:a16="http://schemas.microsoft.com/office/drawing/2014/main" id="{6DB8AF91-442B-77A3-5C92-67D13969A605}"/>
              </a:ext>
            </a:extLst>
          </p:cNvPr>
          <p:cNvPicPr preferRelativeResize="0"/>
          <p:nvPr/>
        </p:nvPicPr>
        <p:blipFill>
          <a:blip r:embed="rId2">
            <a:alphaModFix/>
          </a:blip>
          <a:stretch>
            <a:fillRect/>
          </a:stretch>
        </p:blipFill>
        <p:spPr>
          <a:xfrm>
            <a:off x="9466728" y="19686"/>
            <a:ext cx="2725271" cy="1346535"/>
          </a:xfrm>
          <a:prstGeom prst="rect">
            <a:avLst/>
          </a:prstGeom>
          <a:noFill/>
          <a:ln>
            <a:noFill/>
          </a:ln>
        </p:spPr>
      </p:pic>
    </p:spTree>
    <p:extLst>
      <p:ext uri="{BB962C8B-B14F-4D97-AF65-F5344CB8AC3E}">
        <p14:creationId xmlns:p14="http://schemas.microsoft.com/office/powerpoint/2010/main" val="2238901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34A978C4-AD5E-5236-C300-33C13ACF437B}"/>
              </a:ext>
            </a:extLst>
          </p:cNvPr>
          <p:cNvGraphicFramePr/>
          <p:nvPr/>
        </p:nvGraphicFramePr>
        <p:xfrm>
          <a:off x="1328324" y="1730924"/>
          <a:ext cx="9274111" cy="44411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ctangle: Rounded Corners 10">
            <a:extLst>
              <a:ext uri="{FF2B5EF4-FFF2-40B4-BE49-F238E27FC236}">
                <a16:creationId xmlns:a16="http://schemas.microsoft.com/office/drawing/2014/main" id="{05A7EABD-7490-747D-97A2-FAD1589B44AE}"/>
              </a:ext>
            </a:extLst>
          </p:cNvPr>
          <p:cNvSpPr/>
          <p:nvPr/>
        </p:nvSpPr>
        <p:spPr>
          <a:xfrm>
            <a:off x="1458945" y="1730923"/>
            <a:ext cx="2089940" cy="1110281"/>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GB" sz="1814"/>
              <a:t>Training sessions for DSLs created in line with Action Plan</a:t>
            </a:r>
          </a:p>
        </p:txBody>
      </p:sp>
      <p:sp>
        <p:nvSpPr>
          <p:cNvPr id="13" name="Rectangle: Rounded Corners 12">
            <a:extLst>
              <a:ext uri="{FF2B5EF4-FFF2-40B4-BE49-F238E27FC236}">
                <a16:creationId xmlns:a16="http://schemas.microsoft.com/office/drawing/2014/main" id="{40B1D769-6ED2-02A7-111D-4F04EF3BE56E}"/>
              </a:ext>
            </a:extLst>
          </p:cNvPr>
          <p:cNvSpPr/>
          <p:nvPr/>
        </p:nvSpPr>
        <p:spPr>
          <a:xfrm>
            <a:off x="1458945" y="4865834"/>
            <a:ext cx="2089940" cy="1110281"/>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GB" sz="1814"/>
              <a:t>Action Plan fed back through CEP SG Network, DSL Network, Website</a:t>
            </a:r>
          </a:p>
        </p:txBody>
      </p:sp>
      <p:sp>
        <p:nvSpPr>
          <p:cNvPr id="15" name="Rectangle: Rounded Corners 14">
            <a:extLst>
              <a:ext uri="{FF2B5EF4-FFF2-40B4-BE49-F238E27FC236}">
                <a16:creationId xmlns:a16="http://schemas.microsoft.com/office/drawing/2014/main" id="{0BE58FA3-3427-06F9-A099-4361535DE01E}"/>
              </a:ext>
            </a:extLst>
          </p:cNvPr>
          <p:cNvSpPr/>
          <p:nvPr/>
        </p:nvSpPr>
        <p:spPr>
          <a:xfrm>
            <a:off x="8381872" y="1730923"/>
            <a:ext cx="2089940" cy="1110281"/>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GB" sz="1814"/>
              <a:t>Year’s Learning and actions feed into summer DSL conference</a:t>
            </a:r>
          </a:p>
        </p:txBody>
      </p:sp>
      <p:sp>
        <p:nvSpPr>
          <p:cNvPr id="17" name="Rectangle: Rounded Corners 16">
            <a:extLst>
              <a:ext uri="{FF2B5EF4-FFF2-40B4-BE49-F238E27FC236}">
                <a16:creationId xmlns:a16="http://schemas.microsoft.com/office/drawing/2014/main" id="{9F1BC944-A5EF-A386-3114-0544F4AFF239}"/>
              </a:ext>
            </a:extLst>
          </p:cNvPr>
          <p:cNvSpPr/>
          <p:nvPr/>
        </p:nvSpPr>
        <p:spPr>
          <a:xfrm>
            <a:off x="8614813" y="4865834"/>
            <a:ext cx="2089940" cy="1110281"/>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GB" sz="1814"/>
              <a:t>Learning and Action Plan links into section 11 audit</a:t>
            </a:r>
          </a:p>
        </p:txBody>
      </p:sp>
      <p:pic>
        <p:nvPicPr>
          <p:cNvPr id="9" name="Google Shape;134;p22" descr="A logo with a puzzle and boats in the water&#10;&#10;Description automatically generated">
            <a:extLst>
              <a:ext uri="{FF2B5EF4-FFF2-40B4-BE49-F238E27FC236}">
                <a16:creationId xmlns:a16="http://schemas.microsoft.com/office/drawing/2014/main" id="{82F496AD-89A7-A931-58D4-696665E1E009}"/>
              </a:ext>
            </a:extLst>
          </p:cNvPr>
          <p:cNvPicPr preferRelativeResize="0"/>
          <p:nvPr/>
        </p:nvPicPr>
        <p:blipFill>
          <a:blip r:embed="rId7">
            <a:alphaModFix/>
          </a:blip>
          <a:stretch>
            <a:fillRect/>
          </a:stretch>
        </p:blipFill>
        <p:spPr>
          <a:xfrm>
            <a:off x="9466728" y="19686"/>
            <a:ext cx="2725271" cy="1346535"/>
          </a:xfrm>
          <a:prstGeom prst="rect">
            <a:avLst/>
          </a:prstGeom>
          <a:noFill/>
          <a:ln>
            <a:noFill/>
          </a:ln>
        </p:spPr>
      </p:pic>
    </p:spTree>
    <p:extLst>
      <p:ext uri="{BB962C8B-B14F-4D97-AF65-F5344CB8AC3E}">
        <p14:creationId xmlns:p14="http://schemas.microsoft.com/office/powerpoint/2010/main" val="3201519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9F421-66EA-0D34-E522-1DC582AD6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BA29A9-FEE7-F21D-B700-8B2D175265D1}"/>
              </a:ext>
            </a:extLst>
          </p:cNvPr>
          <p:cNvSpPr>
            <a:spLocks noGrp="1"/>
          </p:cNvSpPr>
          <p:nvPr>
            <p:ph type="title"/>
          </p:nvPr>
        </p:nvSpPr>
        <p:spPr/>
        <p:txBody>
          <a:bodyPr/>
          <a:lstStyle/>
          <a:p>
            <a:r>
              <a:rPr lang="en-GB"/>
              <a:t>Proposal  </a:t>
            </a:r>
          </a:p>
        </p:txBody>
      </p:sp>
      <p:sp>
        <p:nvSpPr>
          <p:cNvPr id="3" name="Content Placeholder 2">
            <a:extLst>
              <a:ext uri="{FF2B5EF4-FFF2-40B4-BE49-F238E27FC236}">
                <a16:creationId xmlns:a16="http://schemas.microsoft.com/office/drawing/2014/main" id="{4D3F94BE-1341-EC0E-2657-D9557741E140}"/>
              </a:ext>
            </a:extLst>
          </p:cNvPr>
          <p:cNvSpPr>
            <a:spLocks noGrp="1"/>
          </p:cNvSpPr>
          <p:nvPr>
            <p:ph idx="1"/>
          </p:nvPr>
        </p:nvSpPr>
        <p:spPr/>
        <p:txBody>
          <a:bodyPr/>
          <a:lstStyle/>
          <a:p>
            <a:r>
              <a:rPr lang="en-GB"/>
              <a:t>Data informed – what have we learned as a partnership from rapid reviews and learning from practice reviews? </a:t>
            </a:r>
          </a:p>
          <a:p>
            <a:pPr lvl="1"/>
            <a:r>
              <a:rPr lang="en-GB"/>
              <a:t>What should we be implementing/changing systematically as a result? </a:t>
            </a:r>
          </a:p>
          <a:p>
            <a:r>
              <a:rPr lang="en-GB"/>
              <a:t>Key questions around OSCP themes </a:t>
            </a:r>
          </a:p>
          <a:p>
            <a:r>
              <a:rPr lang="en-GB"/>
              <a:t>Reflections of this in your context </a:t>
            </a:r>
          </a:p>
          <a:p>
            <a:endParaRPr lang="en-GB"/>
          </a:p>
          <a:p>
            <a:r>
              <a:rPr lang="en-GB"/>
              <a:t>Bring the outcomes to these meetings </a:t>
            </a:r>
          </a:p>
          <a:p>
            <a:r>
              <a:rPr lang="en-GB"/>
              <a:t>Share our knowledge learning and next steps </a:t>
            </a:r>
          </a:p>
          <a:p>
            <a:r>
              <a:rPr lang="en-GB"/>
              <a:t>Co-creating the changes/developments together</a:t>
            </a:r>
          </a:p>
          <a:p>
            <a:endParaRPr lang="en-GB"/>
          </a:p>
          <a:p>
            <a:endParaRPr lang="en-GB"/>
          </a:p>
        </p:txBody>
      </p:sp>
      <p:pic>
        <p:nvPicPr>
          <p:cNvPr id="5" name="Google Shape;134;p22" descr="A logo with a puzzle and boats in the water&#10;&#10;Description automatically generated">
            <a:extLst>
              <a:ext uri="{FF2B5EF4-FFF2-40B4-BE49-F238E27FC236}">
                <a16:creationId xmlns:a16="http://schemas.microsoft.com/office/drawing/2014/main" id="{282F0DA1-079C-80EA-CA06-6D97ED27FECA}"/>
              </a:ext>
            </a:extLst>
          </p:cNvPr>
          <p:cNvPicPr preferRelativeResize="0"/>
          <p:nvPr/>
        </p:nvPicPr>
        <p:blipFill>
          <a:blip r:embed="rId2">
            <a:alphaModFix/>
          </a:blip>
          <a:stretch>
            <a:fillRect/>
          </a:stretch>
        </p:blipFill>
        <p:spPr>
          <a:xfrm>
            <a:off x="9466728" y="19686"/>
            <a:ext cx="2725271" cy="1346535"/>
          </a:xfrm>
          <a:prstGeom prst="rect">
            <a:avLst/>
          </a:prstGeom>
          <a:noFill/>
          <a:ln>
            <a:noFill/>
          </a:ln>
        </p:spPr>
      </p:pic>
    </p:spTree>
    <p:extLst>
      <p:ext uri="{BB962C8B-B14F-4D97-AF65-F5344CB8AC3E}">
        <p14:creationId xmlns:p14="http://schemas.microsoft.com/office/powerpoint/2010/main" val="418469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A2C90-245A-76E8-4AE6-C4FA4C6DB4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3E643D-F947-9842-629C-032D7387E3FE}"/>
              </a:ext>
            </a:extLst>
          </p:cNvPr>
          <p:cNvSpPr>
            <a:spLocks noGrp="1"/>
          </p:cNvSpPr>
          <p:nvPr>
            <p:ph type="title"/>
          </p:nvPr>
        </p:nvSpPr>
        <p:spPr/>
        <p:txBody>
          <a:bodyPr/>
          <a:lstStyle/>
          <a:p>
            <a:r>
              <a:rPr lang="en-GB"/>
              <a:t>Expectations   </a:t>
            </a:r>
          </a:p>
        </p:txBody>
      </p:sp>
      <p:sp>
        <p:nvSpPr>
          <p:cNvPr id="3" name="Content Placeholder 2">
            <a:extLst>
              <a:ext uri="{FF2B5EF4-FFF2-40B4-BE49-F238E27FC236}">
                <a16:creationId xmlns:a16="http://schemas.microsoft.com/office/drawing/2014/main" id="{64CACEB2-226F-2A33-1E7B-E1A31B163F98}"/>
              </a:ext>
            </a:extLst>
          </p:cNvPr>
          <p:cNvSpPr>
            <a:spLocks noGrp="1"/>
          </p:cNvSpPr>
          <p:nvPr>
            <p:ph idx="1"/>
          </p:nvPr>
        </p:nvSpPr>
        <p:spPr/>
        <p:txBody>
          <a:bodyPr/>
          <a:lstStyle/>
          <a:p>
            <a:r>
              <a:rPr lang="en-GB"/>
              <a:t>Engage and share knowledge in the areas</a:t>
            </a:r>
          </a:p>
          <a:p>
            <a:r>
              <a:rPr lang="en-GB"/>
              <a:t>Attend these meetings to co-construct the so what. </a:t>
            </a:r>
          </a:p>
          <a:p>
            <a:r>
              <a:rPr lang="en-GB"/>
              <a:t>Trusts to assure the LA regarding safeguarding culture and compliance </a:t>
            </a:r>
          </a:p>
          <a:p>
            <a:r>
              <a:rPr lang="en-GB"/>
              <a:t>Local Authority schools to work closely with the LA safeguarding team to ensure safeguarding culture and compliance </a:t>
            </a:r>
          </a:p>
          <a:p>
            <a:r>
              <a:rPr lang="en-GB"/>
              <a:t>Cross trust moderation</a:t>
            </a:r>
          </a:p>
          <a:p>
            <a:endParaRPr lang="en-GB"/>
          </a:p>
        </p:txBody>
      </p:sp>
      <p:pic>
        <p:nvPicPr>
          <p:cNvPr id="5" name="Google Shape;134;p22" descr="A logo with a puzzle and boats in the water&#10;&#10;Description automatically generated">
            <a:extLst>
              <a:ext uri="{FF2B5EF4-FFF2-40B4-BE49-F238E27FC236}">
                <a16:creationId xmlns:a16="http://schemas.microsoft.com/office/drawing/2014/main" id="{20632DB1-398A-DD46-2FD4-17DDC015036A}"/>
              </a:ext>
            </a:extLst>
          </p:cNvPr>
          <p:cNvPicPr preferRelativeResize="0"/>
          <p:nvPr/>
        </p:nvPicPr>
        <p:blipFill>
          <a:blip r:embed="rId2">
            <a:alphaModFix/>
          </a:blip>
          <a:stretch>
            <a:fillRect/>
          </a:stretch>
        </p:blipFill>
        <p:spPr>
          <a:xfrm>
            <a:off x="9466728" y="19686"/>
            <a:ext cx="2725271" cy="1346535"/>
          </a:xfrm>
          <a:prstGeom prst="rect">
            <a:avLst/>
          </a:prstGeom>
          <a:noFill/>
          <a:ln>
            <a:noFill/>
          </a:ln>
        </p:spPr>
      </p:pic>
    </p:spTree>
    <p:extLst>
      <p:ext uri="{BB962C8B-B14F-4D97-AF65-F5344CB8AC3E}">
        <p14:creationId xmlns:p14="http://schemas.microsoft.com/office/powerpoint/2010/main" val="909022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97CCD-26E2-AFB2-CDE1-6481FCAFA594}"/>
              </a:ext>
            </a:extLst>
          </p:cNvPr>
          <p:cNvSpPr>
            <a:spLocks noGrp="1"/>
          </p:cNvSpPr>
          <p:nvPr>
            <p:ph type="title"/>
          </p:nvPr>
        </p:nvSpPr>
        <p:spPr/>
        <p:txBody>
          <a:bodyPr/>
          <a:lstStyle/>
          <a:p>
            <a:r>
              <a:rPr lang="en-GB"/>
              <a:t>Safeguarding Transition Guidance </a:t>
            </a:r>
          </a:p>
        </p:txBody>
      </p:sp>
      <p:graphicFrame>
        <p:nvGraphicFramePr>
          <p:cNvPr id="9" name="Content Placeholder 2">
            <a:extLst>
              <a:ext uri="{FF2B5EF4-FFF2-40B4-BE49-F238E27FC236}">
                <a16:creationId xmlns:a16="http://schemas.microsoft.com/office/drawing/2014/main" id="{B5FA8435-522B-4E98-5509-24F29999AA8C}"/>
              </a:ext>
            </a:extLst>
          </p:cNvPr>
          <p:cNvGraphicFramePr>
            <a:graphicFrameLocks noGrp="1"/>
          </p:cNvGraphicFramePr>
          <p:nvPr>
            <p:ph idx="1"/>
            <p:extLst>
              <p:ext uri="{D42A27DB-BD31-4B8C-83A1-F6EECF244321}">
                <p14:modId xmlns:p14="http://schemas.microsoft.com/office/powerpoint/2010/main" val="249716681"/>
              </p:ext>
            </p:extLst>
          </p:nvPr>
        </p:nvGraphicFramePr>
        <p:xfrm>
          <a:off x="225014" y="1868656"/>
          <a:ext cx="723003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6DBD9710-DC91-334F-C13B-33436BF788C8}"/>
              </a:ext>
            </a:extLst>
          </p:cNvPr>
          <p:cNvPicPr>
            <a:picLocks noChangeAspect="1"/>
          </p:cNvPicPr>
          <p:nvPr/>
        </p:nvPicPr>
        <p:blipFill>
          <a:blip r:embed="rId7"/>
          <a:stretch>
            <a:fillRect/>
          </a:stretch>
        </p:blipFill>
        <p:spPr>
          <a:xfrm>
            <a:off x="8158389" y="1569158"/>
            <a:ext cx="3945441" cy="5117355"/>
          </a:xfrm>
          <a:prstGeom prst="rect">
            <a:avLst/>
          </a:prstGeom>
          <a:effectLst>
            <a:outerShdw blurRad="50800" dist="38100" dir="2700000" algn="tl" rotWithShape="0">
              <a:prstClr val="black">
                <a:alpha val="40000"/>
              </a:prstClr>
            </a:outerShdw>
          </a:effectLst>
        </p:spPr>
      </p:pic>
      <p:pic>
        <p:nvPicPr>
          <p:cNvPr id="7" name="Google Shape;134;p22" descr="A logo with a puzzle and boats in the water&#10;&#10;Description automatically generated">
            <a:extLst>
              <a:ext uri="{FF2B5EF4-FFF2-40B4-BE49-F238E27FC236}">
                <a16:creationId xmlns:a16="http://schemas.microsoft.com/office/drawing/2014/main" id="{024AE8C0-95AA-E456-FC48-264D7970C592}"/>
              </a:ext>
            </a:extLst>
          </p:cNvPr>
          <p:cNvPicPr preferRelativeResize="0"/>
          <p:nvPr/>
        </p:nvPicPr>
        <p:blipFill>
          <a:blip r:embed="rId8">
            <a:alphaModFix/>
          </a:blip>
          <a:stretch>
            <a:fillRect/>
          </a:stretch>
        </p:blipFill>
        <p:spPr>
          <a:xfrm>
            <a:off x="9466728" y="19686"/>
            <a:ext cx="2725271" cy="1346535"/>
          </a:xfrm>
          <a:prstGeom prst="rect">
            <a:avLst/>
          </a:prstGeom>
          <a:noFill/>
          <a:ln>
            <a:noFill/>
          </a:ln>
        </p:spPr>
      </p:pic>
    </p:spTree>
    <p:extLst>
      <p:ext uri="{BB962C8B-B14F-4D97-AF65-F5344CB8AC3E}">
        <p14:creationId xmlns:p14="http://schemas.microsoft.com/office/powerpoint/2010/main" val="27192491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625</Words>
  <Application>Microsoft Office PowerPoint</Application>
  <PresentationFormat>Widescreen</PresentationFormat>
  <Paragraphs>71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Wingdings</vt:lpstr>
      <vt:lpstr>Office Theme</vt:lpstr>
      <vt:lpstr>Safeguarding Reference Group Update</vt:lpstr>
      <vt:lpstr>You Said  We did </vt:lpstr>
      <vt:lpstr>Rationale </vt:lpstr>
      <vt:lpstr>PowerPoint Presentation</vt:lpstr>
      <vt:lpstr>PowerPoint Presentation</vt:lpstr>
      <vt:lpstr>PowerPoint Presentation</vt:lpstr>
      <vt:lpstr>PowerPoint Presentation</vt:lpstr>
      <vt:lpstr>PowerPoint Presentation</vt:lpstr>
      <vt:lpstr>Proposal  </vt:lpstr>
      <vt:lpstr>Expectations   </vt:lpstr>
      <vt:lpstr>Safeguarding Transition Guidance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Amy Daniels (CELT - Staff)</dc:creator>
  <cp:lastModifiedBy>Amy Daniels (CELT - Staff)</cp:lastModifiedBy>
  <cp:revision>1</cp:revision>
  <dcterms:created xsi:type="dcterms:W3CDTF">2026-09-20T06:16:37Z</dcterms:created>
  <dcterms:modified xsi:type="dcterms:W3CDTF">2026-09-23T10:37:50Z</dcterms:modified>
</cp:coreProperties>
</file>