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handoutMasterIdLst>
    <p:handoutMasterId r:id="rId11"/>
  </p:handoutMasterIdLst>
  <p:sldIdLst>
    <p:sldId id="256" r:id="rId2"/>
    <p:sldId id="257" r:id="rId3"/>
    <p:sldId id="258" r:id="rId4"/>
    <p:sldId id="259" r:id="rId5"/>
    <p:sldId id="260" r:id="rId6"/>
    <p:sldId id="261" r:id="rId7"/>
    <p:sldId id="262" r:id="rId8"/>
    <p:sldId id="263" r:id="rId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FB61DB4-C3B8-4692-84DA-68BF79792030}" type="datetimeFigureOut">
              <a:rPr lang="en-GB" smtClean="0"/>
              <a:t>15/10/2018</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2B9A0CB-EBDC-429B-BA4E-A451B258D75F}" type="slidenum">
              <a:rPr lang="en-GB" smtClean="0"/>
              <a:t>‹#›</a:t>
            </a:fld>
            <a:endParaRPr lang="en-GB"/>
          </a:p>
        </p:txBody>
      </p:sp>
    </p:spTree>
    <p:extLst>
      <p:ext uri="{BB962C8B-B14F-4D97-AF65-F5344CB8AC3E}">
        <p14:creationId xmlns:p14="http://schemas.microsoft.com/office/powerpoint/2010/main" val="4198988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2985D59-42D7-4AF0-9EBA-412BAAFA54F0}" type="datetimeFigureOut">
              <a:rPr lang="en-GB" smtClean="0"/>
              <a:t>15/10/2018</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4AB5466-2127-43D2-A899-5C7839BF56C5}" type="slidenum">
              <a:rPr lang="en-GB" smtClean="0"/>
              <a:t>‹#›</a:t>
            </a:fld>
            <a:endParaRPr lang="en-GB"/>
          </a:p>
        </p:txBody>
      </p:sp>
    </p:spTree>
    <p:extLst>
      <p:ext uri="{BB962C8B-B14F-4D97-AF65-F5344CB8AC3E}">
        <p14:creationId xmlns:p14="http://schemas.microsoft.com/office/powerpoint/2010/main" val="1701319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A20519C-FE74-4F8C-B27A-0EF5AD80D24A}" type="datetime1">
              <a:rPr lang="en-GB" smtClean="0"/>
              <a:t>15/10/2018</a:t>
            </a:fld>
            <a:endParaRPr lang="en-GB"/>
          </a:p>
        </p:txBody>
      </p:sp>
      <p:sp>
        <p:nvSpPr>
          <p:cNvPr id="5" name="Footer Placeholder 4"/>
          <p:cNvSpPr>
            <a:spLocks noGrp="1"/>
          </p:cNvSpPr>
          <p:nvPr>
            <p:ph type="ftr" sz="quarter" idx="11"/>
          </p:nvPr>
        </p:nvSpPr>
        <p:spPr/>
        <p:txBody>
          <a:bodyPr/>
          <a:lstStyle/>
          <a:p>
            <a:r>
              <a:rPr lang="en-GB" smtClean="0"/>
              <a:t>www.caph.org.uk</a:t>
            </a:r>
            <a:endParaRPr lang="en-GB"/>
          </a:p>
        </p:txBody>
      </p:sp>
      <p:sp>
        <p:nvSpPr>
          <p:cNvPr id="6" name="Slide Number Placeholder 5"/>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231097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85AC36-E6B0-4E30-BCCB-DFDF7D08F25F}" type="datetime1">
              <a:rPr lang="en-GB" smtClean="0"/>
              <a:t>15/10/2018</a:t>
            </a:fld>
            <a:endParaRPr lang="en-GB"/>
          </a:p>
        </p:txBody>
      </p:sp>
      <p:sp>
        <p:nvSpPr>
          <p:cNvPr id="5" name="Footer Placeholder 4"/>
          <p:cNvSpPr>
            <a:spLocks noGrp="1"/>
          </p:cNvSpPr>
          <p:nvPr>
            <p:ph type="ftr" sz="quarter" idx="11"/>
          </p:nvPr>
        </p:nvSpPr>
        <p:spPr/>
        <p:txBody>
          <a:bodyPr/>
          <a:lstStyle/>
          <a:p>
            <a:r>
              <a:rPr lang="en-GB" smtClean="0"/>
              <a:t>www.caph.org.uk</a:t>
            </a:r>
            <a:endParaRPr lang="en-GB"/>
          </a:p>
        </p:txBody>
      </p:sp>
      <p:sp>
        <p:nvSpPr>
          <p:cNvPr id="6" name="Slide Number Placeholder 5"/>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253838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0995535-2A0A-492F-AA65-60AE2E4A3F4A}" type="datetime1">
              <a:rPr lang="en-GB" smtClean="0"/>
              <a:t>15/10/2018</a:t>
            </a:fld>
            <a:endParaRPr lang="en-GB"/>
          </a:p>
        </p:txBody>
      </p:sp>
      <p:sp>
        <p:nvSpPr>
          <p:cNvPr id="5" name="Footer Placeholder 4"/>
          <p:cNvSpPr>
            <a:spLocks noGrp="1"/>
          </p:cNvSpPr>
          <p:nvPr>
            <p:ph type="ftr" sz="quarter" idx="11"/>
          </p:nvPr>
        </p:nvSpPr>
        <p:spPr/>
        <p:txBody>
          <a:bodyPr/>
          <a:lstStyle/>
          <a:p>
            <a:r>
              <a:rPr lang="en-GB" smtClean="0"/>
              <a:t>www.caph.org.uk</a:t>
            </a:r>
            <a:endParaRPr lang="en-GB"/>
          </a:p>
        </p:txBody>
      </p:sp>
      <p:sp>
        <p:nvSpPr>
          <p:cNvPr id="6" name="Slide Number Placeholder 5"/>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347349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0C7FA98-B688-4191-BEF4-7AD192A33523}" type="datetime1">
              <a:rPr lang="en-GB" smtClean="0"/>
              <a:t>15/10/2018</a:t>
            </a:fld>
            <a:endParaRPr lang="en-GB"/>
          </a:p>
        </p:txBody>
      </p:sp>
      <p:sp>
        <p:nvSpPr>
          <p:cNvPr id="5" name="Footer Placeholder 4"/>
          <p:cNvSpPr>
            <a:spLocks noGrp="1"/>
          </p:cNvSpPr>
          <p:nvPr>
            <p:ph type="ftr" sz="quarter" idx="11"/>
          </p:nvPr>
        </p:nvSpPr>
        <p:spPr/>
        <p:txBody>
          <a:bodyPr/>
          <a:lstStyle/>
          <a:p>
            <a:r>
              <a:rPr lang="en-GB" smtClean="0"/>
              <a:t>www.caph.org.uk</a:t>
            </a:r>
            <a:endParaRPr lang="en-GB"/>
          </a:p>
        </p:txBody>
      </p:sp>
      <p:sp>
        <p:nvSpPr>
          <p:cNvPr id="6" name="Slide Number Placeholder 5"/>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3790754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BE3D79-6A5A-44FC-AB75-0399CF40D73A}" type="datetime1">
              <a:rPr lang="en-GB" smtClean="0"/>
              <a:t>15/10/2018</a:t>
            </a:fld>
            <a:endParaRPr lang="en-GB"/>
          </a:p>
        </p:txBody>
      </p:sp>
      <p:sp>
        <p:nvSpPr>
          <p:cNvPr id="5" name="Footer Placeholder 4"/>
          <p:cNvSpPr>
            <a:spLocks noGrp="1"/>
          </p:cNvSpPr>
          <p:nvPr>
            <p:ph type="ftr" sz="quarter" idx="11"/>
          </p:nvPr>
        </p:nvSpPr>
        <p:spPr/>
        <p:txBody>
          <a:bodyPr/>
          <a:lstStyle/>
          <a:p>
            <a:r>
              <a:rPr lang="en-GB" smtClean="0"/>
              <a:t>www.caph.org.uk</a:t>
            </a:r>
            <a:endParaRPr lang="en-GB"/>
          </a:p>
        </p:txBody>
      </p:sp>
      <p:sp>
        <p:nvSpPr>
          <p:cNvPr id="6" name="Slide Number Placeholder 5"/>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25962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82D6F87-78E1-47E2-8CAF-74E26524D08D}" type="datetime1">
              <a:rPr lang="en-GB" smtClean="0"/>
              <a:t>15/10/2018</a:t>
            </a:fld>
            <a:endParaRPr lang="en-GB"/>
          </a:p>
        </p:txBody>
      </p:sp>
      <p:sp>
        <p:nvSpPr>
          <p:cNvPr id="6" name="Footer Placeholder 5"/>
          <p:cNvSpPr>
            <a:spLocks noGrp="1"/>
          </p:cNvSpPr>
          <p:nvPr>
            <p:ph type="ftr" sz="quarter" idx="11"/>
          </p:nvPr>
        </p:nvSpPr>
        <p:spPr/>
        <p:txBody>
          <a:bodyPr/>
          <a:lstStyle/>
          <a:p>
            <a:r>
              <a:rPr lang="en-GB" smtClean="0"/>
              <a:t>www.caph.org.uk</a:t>
            </a:r>
            <a:endParaRPr lang="en-GB"/>
          </a:p>
        </p:txBody>
      </p:sp>
      <p:sp>
        <p:nvSpPr>
          <p:cNvPr id="7" name="Slide Number Placeholder 6"/>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304872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21B16A-266C-47E4-B243-B274A5A0C844}" type="datetime1">
              <a:rPr lang="en-GB" smtClean="0"/>
              <a:t>15/10/2018</a:t>
            </a:fld>
            <a:endParaRPr lang="en-GB"/>
          </a:p>
        </p:txBody>
      </p:sp>
      <p:sp>
        <p:nvSpPr>
          <p:cNvPr id="8" name="Footer Placeholder 7"/>
          <p:cNvSpPr>
            <a:spLocks noGrp="1"/>
          </p:cNvSpPr>
          <p:nvPr>
            <p:ph type="ftr" sz="quarter" idx="11"/>
          </p:nvPr>
        </p:nvSpPr>
        <p:spPr/>
        <p:txBody>
          <a:bodyPr/>
          <a:lstStyle/>
          <a:p>
            <a:r>
              <a:rPr lang="en-GB" smtClean="0"/>
              <a:t>www.caph.org.uk</a:t>
            </a:r>
            <a:endParaRPr lang="en-GB"/>
          </a:p>
        </p:txBody>
      </p:sp>
      <p:sp>
        <p:nvSpPr>
          <p:cNvPr id="9" name="Slide Number Placeholder 8"/>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171275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9830E9F-B7F0-4603-B983-B9DA026B6B25}" type="datetime1">
              <a:rPr lang="en-GB" smtClean="0"/>
              <a:t>15/10/2018</a:t>
            </a:fld>
            <a:endParaRPr lang="en-GB"/>
          </a:p>
        </p:txBody>
      </p:sp>
      <p:sp>
        <p:nvSpPr>
          <p:cNvPr id="4" name="Footer Placeholder 3"/>
          <p:cNvSpPr>
            <a:spLocks noGrp="1"/>
          </p:cNvSpPr>
          <p:nvPr>
            <p:ph type="ftr" sz="quarter" idx="11"/>
          </p:nvPr>
        </p:nvSpPr>
        <p:spPr/>
        <p:txBody>
          <a:bodyPr/>
          <a:lstStyle/>
          <a:p>
            <a:r>
              <a:rPr lang="en-GB" smtClean="0"/>
              <a:t>www.caph.org.uk</a:t>
            </a:r>
            <a:endParaRPr lang="en-GB"/>
          </a:p>
        </p:txBody>
      </p:sp>
      <p:sp>
        <p:nvSpPr>
          <p:cNvPr id="5" name="Slide Number Placeholder 4"/>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57812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85D37A-07D2-48BE-8ABA-A022D2C191E9}" type="datetime1">
              <a:rPr lang="en-GB" smtClean="0"/>
              <a:t>15/10/2018</a:t>
            </a:fld>
            <a:endParaRPr lang="en-GB"/>
          </a:p>
        </p:txBody>
      </p:sp>
      <p:sp>
        <p:nvSpPr>
          <p:cNvPr id="3" name="Footer Placeholder 2"/>
          <p:cNvSpPr>
            <a:spLocks noGrp="1"/>
          </p:cNvSpPr>
          <p:nvPr>
            <p:ph type="ftr" sz="quarter" idx="11"/>
          </p:nvPr>
        </p:nvSpPr>
        <p:spPr/>
        <p:txBody>
          <a:bodyPr/>
          <a:lstStyle/>
          <a:p>
            <a:r>
              <a:rPr lang="en-GB" smtClean="0"/>
              <a:t>www.caph.org.uk</a:t>
            </a:r>
            <a:endParaRPr lang="en-GB"/>
          </a:p>
        </p:txBody>
      </p:sp>
      <p:sp>
        <p:nvSpPr>
          <p:cNvPr id="4" name="Slide Number Placeholder 3"/>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755898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F05537-9E06-41F5-A374-984F784F926B}" type="datetime1">
              <a:rPr lang="en-GB" smtClean="0"/>
              <a:t>15/10/2018</a:t>
            </a:fld>
            <a:endParaRPr lang="en-GB"/>
          </a:p>
        </p:txBody>
      </p:sp>
      <p:sp>
        <p:nvSpPr>
          <p:cNvPr id="6" name="Footer Placeholder 5"/>
          <p:cNvSpPr>
            <a:spLocks noGrp="1"/>
          </p:cNvSpPr>
          <p:nvPr>
            <p:ph type="ftr" sz="quarter" idx="11"/>
          </p:nvPr>
        </p:nvSpPr>
        <p:spPr/>
        <p:txBody>
          <a:bodyPr/>
          <a:lstStyle/>
          <a:p>
            <a:r>
              <a:rPr lang="en-GB" smtClean="0"/>
              <a:t>www.caph.org.uk</a:t>
            </a:r>
            <a:endParaRPr lang="en-GB"/>
          </a:p>
        </p:txBody>
      </p:sp>
      <p:sp>
        <p:nvSpPr>
          <p:cNvPr id="7" name="Slide Number Placeholder 6"/>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125451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C6CF0D-58CF-47A6-909C-25914EF106A5}" type="datetime1">
              <a:rPr lang="en-GB" smtClean="0"/>
              <a:t>15/10/2018</a:t>
            </a:fld>
            <a:endParaRPr lang="en-GB"/>
          </a:p>
        </p:txBody>
      </p:sp>
      <p:sp>
        <p:nvSpPr>
          <p:cNvPr id="6" name="Footer Placeholder 5"/>
          <p:cNvSpPr>
            <a:spLocks noGrp="1"/>
          </p:cNvSpPr>
          <p:nvPr>
            <p:ph type="ftr" sz="quarter" idx="11"/>
          </p:nvPr>
        </p:nvSpPr>
        <p:spPr/>
        <p:txBody>
          <a:bodyPr/>
          <a:lstStyle/>
          <a:p>
            <a:r>
              <a:rPr lang="en-GB" smtClean="0"/>
              <a:t>www.caph.org.uk</a:t>
            </a:r>
            <a:endParaRPr lang="en-GB"/>
          </a:p>
        </p:txBody>
      </p:sp>
      <p:sp>
        <p:nvSpPr>
          <p:cNvPr id="7" name="Slide Number Placeholder 6"/>
          <p:cNvSpPr>
            <a:spLocks noGrp="1"/>
          </p:cNvSpPr>
          <p:nvPr>
            <p:ph type="sldNum" sz="quarter" idx="12"/>
          </p:nvPr>
        </p:nvSpPr>
        <p:spPr/>
        <p:txBody>
          <a:bodyPr/>
          <a:lstStyle/>
          <a:p>
            <a:fld id="{EA426B3D-FE22-4EF0-B269-62CF7A5D52F2}" type="slidenum">
              <a:rPr lang="en-GB" smtClean="0"/>
              <a:t>‹#›</a:t>
            </a:fld>
            <a:endParaRPr lang="en-GB"/>
          </a:p>
        </p:txBody>
      </p:sp>
    </p:spTree>
    <p:extLst>
      <p:ext uri="{BB962C8B-B14F-4D97-AF65-F5344CB8AC3E}">
        <p14:creationId xmlns:p14="http://schemas.microsoft.com/office/powerpoint/2010/main" val="149949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F95DA-BB41-4C45-89A4-CD1AB1F5C710}" type="datetime1">
              <a:rPr lang="en-GB" smtClean="0"/>
              <a:t>15/10/2018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www.caph.org.uk</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26B3D-FE22-4EF0-B269-62CF7A5D52F2}" type="slidenum">
              <a:rPr lang="en-GB" smtClean="0"/>
              <a:t>‹#›</a:t>
            </a:fld>
            <a:endParaRPr lang="en-GB"/>
          </a:p>
        </p:txBody>
      </p:sp>
    </p:spTree>
    <p:extLst>
      <p:ext uri="{BB962C8B-B14F-4D97-AF65-F5344CB8AC3E}">
        <p14:creationId xmlns:p14="http://schemas.microsoft.com/office/powerpoint/2010/main" val="1794369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aph.org.uk/"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mailto:michelle@caph.org.uk"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mailto:michelle@caph.org.uk" TargetMode="External"/><Relationship Id="rId4" Type="http://schemas.openxmlformats.org/officeDocument/2006/relationships/hyperlink" Target="http://www.caph.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hyperlink" Target="mailto:michelle@caph.org.uk" TargetMode="External"/><Relationship Id="rId4" Type="http://schemas.openxmlformats.org/officeDocument/2006/relationships/hyperlink" Target="http://www.caph.org.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hyperlink" Target="mailto:michelle@caph.org.uk" TargetMode="External"/><Relationship Id="rId4" Type="http://schemas.openxmlformats.org/officeDocument/2006/relationships/hyperlink" Target="http://www.caph.org.uk/"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choolfinancialsuccess.com/product/school-budget-mastery-the-basics-and-beyond/"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mailto:michelle@caph.org.uk" TargetMode="External"/><Relationship Id="rId5" Type="http://schemas.openxmlformats.org/officeDocument/2006/relationships/hyperlink" Target="http://www.caph.org.uk/"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www.caph.org.uk/" TargetMode="External"/><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hyperlink" Target="mailto:michelle@caph.org.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hyperlink" Target="mailto:michelle@caph.org.uk" TargetMode="External"/><Relationship Id="rId4" Type="http://schemas.openxmlformats.org/officeDocument/2006/relationships/hyperlink" Target="http://www.caph.org.uk/"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caph.org.uk/"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hyperlink" Target="mailto:michelle@caph.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1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71987"/>
            <a:ext cx="9144000" cy="2387600"/>
          </a:xfrm>
        </p:spPr>
        <p:txBody>
          <a:bodyPr/>
          <a:lstStyle/>
          <a:p>
            <a:r>
              <a:rPr lang="en-GB" b="1" dirty="0" smtClean="0"/>
              <a:t>CAPH Conferences &amp; Training</a:t>
            </a:r>
            <a:br>
              <a:rPr lang="en-GB" b="1" dirty="0" smtClean="0"/>
            </a:br>
            <a:r>
              <a:rPr lang="en-GB" b="1" dirty="0" smtClean="0"/>
              <a:t>2018/19</a:t>
            </a:r>
            <a:endParaRPr lang="en-GB" b="1" dirty="0"/>
          </a:p>
        </p:txBody>
      </p:sp>
      <p:sp>
        <p:nvSpPr>
          <p:cNvPr id="3" name="Subtitle 2"/>
          <p:cNvSpPr>
            <a:spLocks noGrp="1"/>
          </p:cNvSpPr>
          <p:nvPr>
            <p:ph type="subTitle" idx="1"/>
          </p:nvPr>
        </p:nvSpPr>
        <p:spPr>
          <a:xfrm>
            <a:off x="1524000" y="3165310"/>
            <a:ext cx="9144000" cy="1655762"/>
          </a:xfrm>
        </p:spPr>
        <p:txBody>
          <a:bodyPr>
            <a:normAutofit/>
          </a:bodyPr>
          <a:lstStyle/>
          <a:p>
            <a:r>
              <a:rPr lang="en-GB" dirty="0" smtClean="0"/>
              <a:t>The following events have been confirmed, further details are available on our website – </a:t>
            </a:r>
            <a:r>
              <a:rPr lang="en-GB" dirty="0" smtClean="0">
                <a:hlinkClick r:id="rId3"/>
              </a:rPr>
              <a:t>www.caph.org.uk</a:t>
            </a:r>
            <a:r>
              <a:rPr lang="en-GB" dirty="0" smtClean="0"/>
              <a:t>.</a:t>
            </a:r>
          </a:p>
          <a:p>
            <a:r>
              <a:rPr lang="en-GB" dirty="0" smtClean="0"/>
              <a:t>Contact Michelle Renowden, </a:t>
            </a:r>
            <a:r>
              <a:rPr lang="en-GB" dirty="0" smtClean="0">
                <a:hlinkClick r:id="rId4"/>
              </a:rPr>
              <a:t>michelle@caph.org.uk</a:t>
            </a:r>
            <a:r>
              <a:rPr lang="en-GB" dirty="0" smtClean="0"/>
              <a:t>, or ring the office on 01726 212892 </a:t>
            </a:r>
            <a:r>
              <a:rPr lang="en-GB" dirty="0" smtClean="0"/>
              <a:t>to book places.</a:t>
            </a:r>
            <a:endParaRPr lang="en-GB" dirty="0"/>
          </a:p>
        </p:txBody>
      </p:sp>
      <p:pic>
        <p:nvPicPr>
          <p:cNvPr id="4" name="Picture 3"/>
          <p:cNvPicPr>
            <a:picLocks noChangeAspect="1"/>
          </p:cNvPicPr>
          <p:nvPr/>
        </p:nvPicPr>
        <p:blipFill>
          <a:blip r:embed="rId5"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186314" y="4429919"/>
            <a:ext cx="1984248" cy="2243686"/>
          </a:xfrm>
          <a:prstGeom prst="rect">
            <a:avLst/>
          </a:prstGeom>
        </p:spPr>
      </p:pic>
      <p:pic>
        <p:nvPicPr>
          <p:cNvPr id="5" name="Picture 4"/>
          <p:cNvPicPr>
            <a:picLocks noChangeAspect="1"/>
          </p:cNvPicPr>
          <p:nvPr/>
        </p:nvPicPr>
        <p:blipFill>
          <a:blip r:embed="rId6"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10083655" y="4429919"/>
            <a:ext cx="1922031" cy="2242008"/>
          </a:xfrm>
          <a:prstGeom prst="rect">
            <a:avLst/>
          </a:prstGeom>
        </p:spPr>
      </p:pic>
    </p:spTree>
    <p:extLst>
      <p:ext uri="{BB962C8B-B14F-4D97-AF65-F5344CB8AC3E}">
        <p14:creationId xmlns:p14="http://schemas.microsoft.com/office/powerpoint/2010/main" val="1096406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extLst>
              <a:ext uri="{BEBA8EAE-BF5A-486C-A8C5-ECC9F3942E4B}">
                <a14:imgProps xmlns:a14="http://schemas.microsoft.com/office/drawing/2010/main">
                  <a14:imgLayer r:embed="rId3">
                    <a14:imgEffect>
                      <a14:saturation sat="102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280954" y="6479311"/>
            <a:ext cx="5379720" cy="318770"/>
          </a:xfrm>
        </p:spPr>
        <p:txBody>
          <a:bodyPr/>
          <a:lstStyle/>
          <a:p>
            <a:r>
              <a:rPr lang="en-GB" sz="1600" dirty="0" smtClean="0">
                <a:hlinkClick r:id="rId4"/>
              </a:rPr>
              <a:t>www.caph.org.uk</a:t>
            </a:r>
            <a:r>
              <a:rPr lang="en-GB" sz="1600" dirty="0" smtClean="0"/>
              <a:t> | </a:t>
            </a:r>
            <a:r>
              <a:rPr lang="en-GB" sz="1600" dirty="0" smtClean="0">
                <a:hlinkClick r:id="rId5"/>
              </a:rPr>
              <a:t>michelle@caph.or</a:t>
            </a:r>
            <a:r>
              <a:rPr lang="en-GB" sz="1600" dirty="0" smtClean="0">
                <a:hlinkClick r:id="rId5"/>
              </a:rPr>
              <a:t>g.uk</a:t>
            </a:r>
            <a:r>
              <a:rPr lang="en-GB" sz="1600" dirty="0" smtClean="0"/>
              <a:t> | </a:t>
            </a:r>
            <a:r>
              <a:rPr lang="en-GB" sz="1600" dirty="0">
                <a:solidFill>
                  <a:schemeClr val="tx1"/>
                </a:solidFill>
              </a:rPr>
              <a:t>01726 212892 </a:t>
            </a:r>
            <a:endParaRPr lang="en-GB" sz="1600" dirty="0"/>
          </a:p>
        </p:txBody>
      </p:sp>
      <p:sp>
        <p:nvSpPr>
          <p:cNvPr id="3" name="TextBox 2"/>
          <p:cNvSpPr txBox="1"/>
          <p:nvPr/>
        </p:nvSpPr>
        <p:spPr>
          <a:xfrm>
            <a:off x="585651" y="514253"/>
            <a:ext cx="4757058" cy="1631216"/>
          </a:xfrm>
          <a:prstGeom prst="rect">
            <a:avLst/>
          </a:prstGeom>
          <a:noFill/>
        </p:spPr>
        <p:txBody>
          <a:bodyPr wrap="square" rtlCol="0">
            <a:spAutoFit/>
          </a:bodyPr>
          <a:lstStyle/>
          <a:p>
            <a:r>
              <a:rPr lang="en-GB" sz="28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Safeguarding Seminar</a:t>
            </a:r>
          </a:p>
          <a:p>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Friday </a:t>
            </a:r>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9</a:t>
            </a:r>
            <a:r>
              <a:rPr lang="en-GB" b="1" baseline="30000"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th</a:t>
            </a:r>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 </a:t>
            </a:r>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November </a:t>
            </a:r>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2018</a:t>
            </a:r>
          </a:p>
          <a:p>
            <a:endParaRPr lang="en-GB" b="1" dirty="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r>
              <a:rPr lang="fr-FR" dirty="0">
                <a:latin typeface="Ebrima" panose="02000000000000000000" pitchFamily="2" charset="0"/>
                <a:ea typeface="Ebrima" panose="02000000000000000000" pitchFamily="2" charset="0"/>
                <a:cs typeface="Ebrima" panose="02000000000000000000" pitchFamily="2" charset="0"/>
              </a:rPr>
              <a:t>B22, </a:t>
            </a:r>
            <a:r>
              <a:rPr lang="fr-FR" dirty="0" err="1">
                <a:latin typeface="Ebrima" panose="02000000000000000000" pitchFamily="2" charset="0"/>
                <a:ea typeface="Ebrima" panose="02000000000000000000" pitchFamily="2" charset="0"/>
                <a:cs typeface="Ebrima" panose="02000000000000000000" pitchFamily="2" charset="0"/>
              </a:rPr>
              <a:t>Beacon</a:t>
            </a:r>
            <a:r>
              <a:rPr lang="fr-FR" dirty="0">
                <a:latin typeface="Ebrima" panose="02000000000000000000" pitchFamily="2" charset="0"/>
                <a:ea typeface="Ebrima" panose="02000000000000000000" pitchFamily="2" charset="0"/>
                <a:cs typeface="Ebrima" panose="02000000000000000000" pitchFamily="2" charset="0"/>
              </a:rPr>
              <a:t> Place, Victoria, Roche, PL26 8LG</a:t>
            </a:r>
            <a:endPar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endParaRPr lang="en-GB" dirty="0">
              <a:latin typeface="Ebrima" panose="02000000000000000000" pitchFamily="2" charset="0"/>
              <a:ea typeface="Ebrima" panose="02000000000000000000" pitchFamily="2" charset="0"/>
              <a:cs typeface="Ebrima" panose="02000000000000000000" pitchFamily="2" charset="0"/>
            </a:endParaRPr>
          </a:p>
        </p:txBody>
      </p:sp>
      <p:sp>
        <p:nvSpPr>
          <p:cNvPr id="4" name="Rectangle 3"/>
          <p:cNvSpPr/>
          <p:nvPr/>
        </p:nvSpPr>
        <p:spPr>
          <a:xfrm>
            <a:off x="265611" y="2395629"/>
            <a:ext cx="5377543" cy="3488316"/>
          </a:xfrm>
          <a:prstGeom prst="rect">
            <a:avLst/>
          </a:prstGeom>
          <a:noFill/>
          <a:ln w="28575"/>
        </p:spPr>
        <p:style>
          <a:lnRef idx="2">
            <a:schemeClr val="accent4"/>
          </a:lnRef>
          <a:fillRef idx="1">
            <a:schemeClr val="lt1"/>
          </a:fillRef>
          <a:effectRef idx="0">
            <a:schemeClr val="accent4"/>
          </a:effectRef>
          <a:fontRef idx="minor">
            <a:schemeClr val="dk1"/>
          </a:fontRef>
        </p:style>
        <p:txBody>
          <a:bodyPr wrap="square">
            <a:spAutoFit/>
          </a:bodyPr>
          <a:lstStyle/>
          <a:p>
            <a:r>
              <a:rPr lang="en-GB" sz="20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Allegations </a:t>
            </a:r>
            <a:r>
              <a:rPr lang="en-GB" sz="2000" b="1" dirty="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against Staff; how to handle them and how to reduce the risk of them</a:t>
            </a:r>
            <a:endParaRPr lang="en-GB" sz="2000" dirty="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dirty="0" smtClean="0">
                <a:solidFill>
                  <a:schemeClr val="tx1"/>
                </a:solidFill>
                <a:latin typeface="Ebrima" panose="02000000000000000000" pitchFamily="2" charset="0"/>
                <a:ea typeface="Ebrima" panose="02000000000000000000" pitchFamily="2" charset="0"/>
                <a:cs typeface="Ebrima" panose="02000000000000000000" pitchFamily="2" charset="0"/>
              </a:rPr>
              <a:t>What </a:t>
            </a:r>
            <a:r>
              <a:rPr lang="en-GB" dirty="0">
                <a:solidFill>
                  <a:schemeClr val="tx1"/>
                </a:solidFill>
                <a:latin typeface="Ebrima" panose="02000000000000000000" pitchFamily="2" charset="0"/>
                <a:ea typeface="Ebrima" panose="02000000000000000000" pitchFamily="2" charset="0"/>
                <a:cs typeface="Ebrima" panose="02000000000000000000" pitchFamily="2" charset="0"/>
              </a:rPr>
              <a:t>school and college staff should know and do to manage allegations against staff;</a:t>
            </a:r>
          </a:p>
          <a:p>
            <a:pPr>
              <a:buFont typeface="Arial" panose="020B0604020202020204" pitchFamily="34" charset="0"/>
              <a:buChar char="•"/>
            </a:pPr>
            <a:r>
              <a:rPr lang="en-GB" dirty="0">
                <a:solidFill>
                  <a:schemeClr val="tx1"/>
                </a:solidFill>
                <a:latin typeface="Ebrima" panose="02000000000000000000" pitchFamily="2" charset="0"/>
                <a:ea typeface="Ebrima" panose="02000000000000000000" pitchFamily="2" charset="0"/>
                <a:cs typeface="Ebrima" panose="02000000000000000000" pitchFamily="2" charset="0"/>
              </a:rPr>
              <a:t>How to involve the LADO;</a:t>
            </a:r>
          </a:p>
          <a:p>
            <a:pPr>
              <a:buFont typeface="Arial" panose="020B0604020202020204" pitchFamily="34" charset="0"/>
              <a:buChar char="•"/>
            </a:pPr>
            <a:r>
              <a:rPr lang="en-GB" dirty="0">
                <a:solidFill>
                  <a:schemeClr val="tx1"/>
                </a:solidFill>
                <a:latin typeface="Ebrima" panose="02000000000000000000" pitchFamily="2" charset="0"/>
                <a:ea typeface="Ebrima" panose="02000000000000000000" pitchFamily="2" charset="0"/>
                <a:cs typeface="Ebrima" panose="02000000000000000000" pitchFamily="2" charset="0"/>
              </a:rPr>
              <a:t>How to build a safer organisation and apply expected behaviours; </a:t>
            </a:r>
          </a:p>
          <a:p>
            <a:pPr>
              <a:buFont typeface="Arial" panose="020B0604020202020204" pitchFamily="34" charset="0"/>
              <a:buChar char="•"/>
            </a:pPr>
            <a:r>
              <a:rPr lang="en-GB" dirty="0">
                <a:solidFill>
                  <a:schemeClr val="tx1"/>
                </a:solidFill>
                <a:latin typeface="Ebrima" panose="02000000000000000000" pitchFamily="2" charset="0"/>
                <a:ea typeface="Ebrima" panose="02000000000000000000" pitchFamily="2" charset="0"/>
                <a:cs typeface="Ebrima" panose="02000000000000000000" pitchFamily="2" charset="0"/>
              </a:rPr>
              <a:t>How to record and learn from any safeguarding incidents.</a:t>
            </a:r>
          </a:p>
          <a:p>
            <a:endParaRPr lang="en-GB" dirty="0" smtClean="0">
              <a:solidFill>
                <a:srgbClr val="333333"/>
              </a:solidFill>
              <a:latin typeface="Ebrima" panose="02000000000000000000" pitchFamily="2" charset="0"/>
              <a:ea typeface="Ebrima" panose="02000000000000000000" pitchFamily="2" charset="0"/>
              <a:cs typeface="Ebrima" panose="02000000000000000000" pitchFamily="2" charset="0"/>
            </a:endParaRPr>
          </a:p>
          <a:p>
            <a:r>
              <a:rPr lang="en-GB" dirty="0" smtClean="0">
                <a:solidFill>
                  <a:schemeClr val="tx1"/>
                </a:solidFill>
                <a:latin typeface="Ebrima" panose="02000000000000000000" pitchFamily="2" charset="0"/>
                <a:ea typeface="Ebrima" panose="02000000000000000000" pitchFamily="2" charset="0"/>
                <a:cs typeface="Ebrima" panose="02000000000000000000" pitchFamily="2" charset="0"/>
              </a:rPr>
              <a:t>Facilitators</a:t>
            </a:r>
            <a:r>
              <a:rPr lang="en-GB" dirty="0">
                <a:solidFill>
                  <a:schemeClr val="tx1"/>
                </a:solidFill>
                <a:latin typeface="Ebrima" panose="02000000000000000000" pitchFamily="2" charset="0"/>
                <a:ea typeface="Ebrima" panose="02000000000000000000" pitchFamily="2" charset="0"/>
                <a:cs typeface="Ebrima" panose="02000000000000000000" pitchFamily="2" charset="0"/>
              </a:rPr>
              <a:t>: Justine Hosking and Annabel </a:t>
            </a:r>
            <a:r>
              <a:rPr lang="en-GB" dirty="0" smtClean="0">
                <a:solidFill>
                  <a:schemeClr val="tx1"/>
                </a:solidFill>
                <a:latin typeface="Ebrima" panose="02000000000000000000" pitchFamily="2" charset="0"/>
                <a:ea typeface="Ebrima" panose="02000000000000000000" pitchFamily="2" charset="0"/>
                <a:cs typeface="Ebrima" panose="02000000000000000000" pitchFamily="2" charset="0"/>
              </a:rPr>
              <a:t>Timmins, LADO Service for CIOS.  </a:t>
            </a:r>
            <a:endParaRPr lang="en-GB" b="0" i="0" dirty="0">
              <a:solidFill>
                <a:schemeClr val="tx1"/>
              </a:solidFill>
              <a:effectLst/>
              <a:latin typeface="Ebrima" panose="02000000000000000000" pitchFamily="2" charset="0"/>
              <a:ea typeface="Ebrima" panose="02000000000000000000" pitchFamily="2" charset="0"/>
              <a:cs typeface="Ebrima" panose="02000000000000000000" pitchFamily="2" charset="0"/>
            </a:endParaRPr>
          </a:p>
        </p:txBody>
      </p:sp>
      <p:sp>
        <p:nvSpPr>
          <p:cNvPr id="5" name="Rectangle 4"/>
          <p:cNvSpPr/>
          <p:nvPr/>
        </p:nvSpPr>
        <p:spPr>
          <a:xfrm>
            <a:off x="6588035" y="2395629"/>
            <a:ext cx="5246914" cy="3488316"/>
          </a:xfrm>
          <a:prstGeom prst="rect">
            <a:avLst/>
          </a:prstGeom>
          <a:noFill/>
          <a:ln w="28575"/>
        </p:spPr>
        <p:style>
          <a:lnRef idx="2">
            <a:schemeClr val="accent4"/>
          </a:lnRef>
          <a:fillRef idx="1">
            <a:schemeClr val="lt1"/>
          </a:fillRef>
          <a:effectRef idx="0">
            <a:schemeClr val="accent4"/>
          </a:effectRef>
          <a:fontRef idx="minor">
            <a:schemeClr val="dk1"/>
          </a:fontRef>
        </p:style>
        <p:txBody>
          <a:bodyPr wrap="square">
            <a:spAutoFit/>
          </a:bodyPr>
          <a:lstStyle/>
          <a:p>
            <a:r>
              <a:rPr lang="en-GB" sz="20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Beginning </a:t>
            </a:r>
            <a:r>
              <a:rPr lang="en-GB" sz="2000" b="1" dirty="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With The End in </a:t>
            </a:r>
            <a:r>
              <a:rPr lang="en-GB" sz="20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Mind</a:t>
            </a:r>
            <a:endParaRPr lang="en-GB" sz="2000"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r>
              <a:rPr lang="en-GB" dirty="0" smtClean="0">
                <a:solidFill>
                  <a:schemeClr val="tx1"/>
                </a:solidFill>
                <a:latin typeface="Ebrima" panose="02000000000000000000" pitchFamily="2" charset="0"/>
                <a:ea typeface="Ebrima" panose="02000000000000000000" pitchFamily="2" charset="0"/>
                <a:cs typeface="Ebrima" panose="02000000000000000000" pitchFamily="2" charset="0"/>
              </a:rPr>
              <a:t>A </a:t>
            </a:r>
            <a:r>
              <a:rPr lang="en-GB" dirty="0">
                <a:solidFill>
                  <a:schemeClr val="tx1"/>
                </a:solidFill>
                <a:latin typeface="Ebrima" panose="02000000000000000000" pitchFamily="2" charset="0"/>
                <a:ea typeface="Ebrima" panose="02000000000000000000" pitchFamily="2" charset="0"/>
                <a:cs typeface="Ebrima" panose="02000000000000000000" pitchFamily="2" charset="0"/>
              </a:rPr>
              <a:t>presentation on the importance of record-keeping within a safeguarding context and what practitioners need to be thinking about if they are asked to give evidence in legal proceedings.</a:t>
            </a:r>
          </a:p>
          <a:p>
            <a:endParaRPr lang="en-GB" dirty="0" smtClean="0">
              <a:solidFill>
                <a:schemeClr val="tx1"/>
              </a:solidFill>
              <a:latin typeface="Ebrima" panose="02000000000000000000" pitchFamily="2" charset="0"/>
              <a:ea typeface="Ebrima" panose="02000000000000000000" pitchFamily="2" charset="0"/>
              <a:cs typeface="Ebrima" panose="02000000000000000000" pitchFamily="2" charset="0"/>
            </a:endParaRPr>
          </a:p>
          <a:p>
            <a:r>
              <a:rPr lang="en-GB" dirty="0" smtClean="0">
                <a:solidFill>
                  <a:schemeClr val="tx1"/>
                </a:solidFill>
                <a:latin typeface="Ebrima" panose="02000000000000000000" pitchFamily="2" charset="0"/>
                <a:ea typeface="Ebrima" panose="02000000000000000000" pitchFamily="2" charset="0"/>
                <a:cs typeface="Ebrima" panose="02000000000000000000" pitchFamily="2" charset="0"/>
              </a:rPr>
              <a:t>The </a:t>
            </a:r>
            <a:r>
              <a:rPr lang="en-GB" dirty="0">
                <a:solidFill>
                  <a:schemeClr val="tx1"/>
                </a:solidFill>
                <a:latin typeface="Ebrima" panose="02000000000000000000" pitchFamily="2" charset="0"/>
                <a:ea typeface="Ebrima" panose="02000000000000000000" pitchFamily="2" charset="0"/>
                <a:cs typeface="Ebrima" panose="02000000000000000000" pitchFamily="2" charset="0"/>
              </a:rPr>
              <a:t>session will be delivered by Mike Glanville who is the Director of Safeguarding Services with One Team Logic Ltd</a:t>
            </a:r>
            <a:r>
              <a:rPr lang="en-GB" dirty="0" smtClean="0">
                <a:solidFill>
                  <a:schemeClr val="tx1"/>
                </a:solidFill>
                <a:latin typeface="Ebrima" panose="02000000000000000000" pitchFamily="2" charset="0"/>
                <a:ea typeface="Ebrima" panose="02000000000000000000" pitchFamily="2" charset="0"/>
                <a:cs typeface="Ebrima" panose="02000000000000000000" pitchFamily="2" charset="0"/>
              </a:rPr>
              <a:t>.</a:t>
            </a:r>
          </a:p>
          <a:p>
            <a:endParaRPr lang="en-GB" dirty="0">
              <a:solidFill>
                <a:srgbClr val="333333"/>
              </a:solidFill>
              <a:latin typeface="Ebrima" panose="02000000000000000000" pitchFamily="2" charset="0"/>
              <a:ea typeface="Ebrima" panose="02000000000000000000" pitchFamily="2" charset="0"/>
              <a:cs typeface="Ebrima" panose="02000000000000000000" pitchFamily="2" charset="0"/>
            </a:endParaRPr>
          </a:p>
          <a:p>
            <a:endParaRPr lang="en-GB" dirty="0">
              <a:solidFill>
                <a:srgbClr val="333333"/>
              </a:solidFill>
              <a:latin typeface="Ebrima" panose="02000000000000000000" pitchFamily="2" charset="0"/>
              <a:ea typeface="Ebrima" panose="02000000000000000000" pitchFamily="2" charset="0"/>
              <a:cs typeface="Ebrima" panose="02000000000000000000" pitchFamily="2" charset="0"/>
            </a:endParaRPr>
          </a:p>
          <a:p>
            <a:endParaRPr lang="en-GB" dirty="0" smtClean="0">
              <a:solidFill>
                <a:srgbClr val="333333"/>
              </a:solidFill>
              <a:latin typeface="bpreplay"/>
            </a:endParaRPr>
          </a:p>
        </p:txBody>
      </p:sp>
      <p:sp>
        <p:nvSpPr>
          <p:cNvPr id="6" name="Rectangle 5"/>
          <p:cNvSpPr/>
          <p:nvPr/>
        </p:nvSpPr>
        <p:spPr>
          <a:xfrm>
            <a:off x="5738949" y="599934"/>
            <a:ext cx="6096000" cy="1200329"/>
          </a:xfrm>
          <a:prstGeom prst="rect">
            <a:avLst/>
          </a:prstGeom>
        </p:spPr>
        <p:txBody>
          <a:bodyPr>
            <a:spAutoFit/>
          </a:bodyPr>
          <a:lstStyle/>
          <a:p>
            <a:r>
              <a:rPr lang="en-GB" b="1" dirty="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Free for CAPH schools.</a:t>
            </a:r>
          </a:p>
          <a:p>
            <a:endParaRPr lang="en-GB" dirty="0">
              <a:latin typeface="Ebrima" panose="02000000000000000000" pitchFamily="2" charset="0"/>
              <a:ea typeface="Ebrima" panose="02000000000000000000" pitchFamily="2" charset="0"/>
              <a:cs typeface="Ebrima" panose="02000000000000000000" pitchFamily="2" charset="0"/>
            </a:endParaRPr>
          </a:p>
          <a:p>
            <a:r>
              <a:rPr lang="en-GB" dirty="0">
                <a:latin typeface="Ebrima" panose="02000000000000000000" pitchFamily="2" charset="0"/>
                <a:ea typeface="Ebrima" panose="02000000000000000000" pitchFamily="2" charset="0"/>
                <a:cs typeface="Ebrima" panose="02000000000000000000" pitchFamily="2" charset="0"/>
              </a:rPr>
              <a:t>Choice of morning or afternoon sessions </a:t>
            </a:r>
            <a:r>
              <a:rPr lang="en-GB" dirty="0" smtClean="0">
                <a:latin typeface="Ebrima" panose="02000000000000000000" pitchFamily="2" charset="0"/>
                <a:ea typeface="Ebrima" panose="02000000000000000000" pitchFamily="2" charset="0"/>
                <a:cs typeface="Ebrima" panose="02000000000000000000" pitchFamily="2" charset="0"/>
              </a:rPr>
              <a:t> </a:t>
            </a:r>
          </a:p>
          <a:p>
            <a:r>
              <a:rPr lang="en-GB" dirty="0" smtClean="0">
                <a:latin typeface="Ebrima" panose="02000000000000000000" pitchFamily="2" charset="0"/>
                <a:ea typeface="Ebrima" panose="02000000000000000000" pitchFamily="2" charset="0"/>
                <a:cs typeface="Ebrima" panose="02000000000000000000" pitchFamily="2" charset="0"/>
              </a:rPr>
              <a:t>9.00am </a:t>
            </a:r>
            <a:r>
              <a:rPr lang="en-GB" dirty="0">
                <a:latin typeface="Ebrima" panose="02000000000000000000" pitchFamily="2" charset="0"/>
                <a:ea typeface="Ebrima" panose="02000000000000000000" pitchFamily="2" charset="0"/>
                <a:cs typeface="Ebrima" panose="02000000000000000000" pitchFamily="2" charset="0"/>
              </a:rPr>
              <a:t>– 12.00pm and 1.00pm – 4.00pm</a:t>
            </a:r>
            <a:r>
              <a:rPr lang="en-GB" dirty="0"/>
              <a:t>.   </a:t>
            </a:r>
          </a:p>
        </p:txBody>
      </p:sp>
    </p:spTree>
    <p:extLst>
      <p:ext uri="{BB962C8B-B14F-4D97-AF65-F5344CB8AC3E}">
        <p14:creationId xmlns:p14="http://schemas.microsoft.com/office/powerpoint/2010/main" val="3644086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585651" y="514253"/>
            <a:ext cx="4757058" cy="1631216"/>
          </a:xfrm>
          <a:prstGeom prst="rect">
            <a:avLst/>
          </a:prstGeom>
          <a:noFill/>
        </p:spPr>
        <p:txBody>
          <a:bodyPr wrap="square" rtlCol="0">
            <a:spAutoFit/>
          </a:bodyPr>
          <a:lstStyle/>
          <a:p>
            <a:r>
              <a:rPr lang="en-GB" sz="28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Making Sense of your Data</a:t>
            </a:r>
            <a:endParaRPr lang="en-GB" sz="28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Wednesday 21</a:t>
            </a:r>
            <a:r>
              <a:rPr lang="en-GB" b="1" baseline="30000"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st</a:t>
            </a:r>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 November </a:t>
            </a:r>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2018</a:t>
            </a:r>
          </a:p>
          <a:p>
            <a:endParaRPr lang="en-GB" b="1" dirty="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r>
              <a:rPr lang="fr-FR" dirty="0" smtClean="0">
                <a:latin typeface="Ebrima" panose="02000000000000000000" pitchFamily="2" charset="0"/>
                <a:ea typeface="Ebrima" panose="02000000000000000000" pitchFamily="2" charset="0"/>
                <a:cs typeface="Ebrima" panose="02000000000000000000" pitchFamily="2" charset="0"/>
              </a:rPr>
              <a:t>B21, </a:t>
            </a:r>
            <a:r>
              <a:rPr lang="fr-FR" dirty="0" err="1">
                <a:latin typeface="Ebrima" panose="02000000000000000000" pitchFamily="2" charset="0"/>
                <a:ea typeface="Ebrima" panose="02000000000000000000" pitchFamily="2" charset="0"/>
                <a:cs typeface="Ebrima" panose="02000000000000000000" pitchFamily="2" charset="0"/>
              </a:rPr>
              <a:t>Beacon</a:t>
            </a:r>
            <a:r>
              <a:rPr lang="fr-FR" dirty="0">
                <a:latin typeface="Ebrima" panose="02000000000000000000" pitchFamily="2" charset="0"/>
                <a:ea typeface="Ebrima" panose="02000000000000000000" pitchFamily="2" charset="0"/>
                <a:cs typeface="Ebrima" panose="02000000000000000000" pitchFamily="2" charset="0"/>
              </a:rPr>
              <a:t> Place, Victoria, Roche, PL26 8LG</a:t>
            </a:r>
            <a:endPar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endParaRPr lang="en-GB" dirty="0">
              <a:latin typeface="Ebrima" panose="02000000000000000000" pitchFamily="2" charset="0"/>
              <a:ea typeface="Ebrima" panose="02000000000000000000" pitchFamily="2" charset="0"/>
              <a:cs typeface="Ebrima" panose="02000000000000000000" pitchFamily="2" charset="0"/>
            </a:endParaRPr>
          </a:p>
        </p:txBody>
      </p:sp>
      <p:sp>
        <p:nvSpPr>
          <p:cNvPr id="4" name="Rectangle 3"/>
          <p:cNvSpPr/>
          <p:nvPr/>
        </p:nvSpPr>
        <p:spPr>
          <a:xfrm>
            <a:off x="6095999" y="820578"/>
            <a:ext cx="6096000" cy="1200329"/>
          </a:xfrm>
          <a:prstGeom prst="rect">
            <a:avLst/>
          </a:prstGeom>
        </p:spPr>
        <p:txBody>
          <a:bodyPr>
            <a:spAutoFit/>
          </a:bodyPr>
          <a:lstStyle/>
          <a:p>
            <a:r>
              <a:rPr lang="en-GB" b="1" dirty="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Free for CAPH schools.</a:t>
            </a:r>
          </a:p>
          <a:p>
            <a:endParaRPr lang="en-GB" dirty="0">
              <a:latin typeface="Ebrima" panose="02000000000000000000" pitchFamily="2" charset="0"/>
              <a:ea typeface="Ebrima" panose="02000000000000000000" pitchFamily="2" charset="0"/>
              <a:cs typeface="Ebrima" panose="02000000000000000000" pitchFamily="2" charset="0"/>
            </a:endParaRPr>
          </a:p>
          <a:p>
            <a:r>
              <a:rPr lang="en-GB" dirty="0">
                <a:latin typeface="Ebrima" panose="02000000000000000000" pitchFamily="2" charset="0"/>
                <a:ea typeface="Ebrima" panose="02000000000000000000" pitchFamily="2" charset="0"/>
                <a:cs typeface="Ebrima" panose="02000000000000000000" pitchFamily="2" charset="0"/>
              </a:rPr>
              <a:t>Choice of morning or afternoon </a:t>
            </a:r>
            <a:r>
              <a:rPr lang="en-GB" dirty="0" smtClean="0">
                <a:latin typeface="Ebrima" panose="02000000000000000000" pitchFamily="2" charset="0"/>
                <a:ea typeface="Ebrima" panose="02000000000000000000" pitchFamily="2" charset="0"/>
                <a:cs typeface="Ebrima" panose="02000000000000000000" pitchFamily="2" charset="0"/>
              </a:rPr>
              <a:t>sessions</a:t>
            </a:r>
          </a:p>
          <a:p>
            <a:r>
              <a:rPr lang="en-GB" dirty="0" smtClean="0">
                <a:latin typeface="Ebrima" panose="02000000000000000000" pitchFamily="2" charset="0"/>
                <a:ea typeface="Ebrima" panose="02000000000000000000" pitchFamily="2" charset="0"/>
                <a:cs typeface="Ebrima" panose="02000000000000000000" pitchFamily="2" charset="0"/>
              </a:rPr>
              <a:t> – starting 9.30am or 1.30pm</a:t>
            </a:r>
            <a:endParaRPr lang="en-GB" dirty="0"/>
          </a:p>
        </p:txBody>
      </p:sp>
      <p:sp>
        <p:nvSpPr>
          <p:cNvPr id="5" name="Rectangle 4"/>
          <p:cNvSpPr/>
          <p:nvPr/>
        </p:nvSpPr>
        <p:spPr>
          <a:xfrm>
            <a:off x="2121289" y="2386032"/>
            <a:ext cx="7066085" cy="4031873"/>
          </a:xfrm>
          <a:prstGeom prst="rect">
            <a:avLst/>
          </a:prstGeom>
        </p:spPr>
        <p:txBody>
          <a:bodyPr wrap="square">
            <a:spAutoFit/>
          </a:bodyPr>
          <a:lstStyle/>
          <a:p>
            <a:r>
              <a:rPr lang="en-GB" dirty="0">
                <a:latin typeface="Ebrima" panose="02000000000000000000" pitchFamily="2" charset="0"/>
                <a:ea typeface="Ebrima" panose="02000000000000000000" pitchFamily="2" charset="0"/>
                <a:cs typeface="Ebrima" panose="02000000000000000000" pitchFamily="2" charset="0"/>
              </a:rPr>
              <a:t>Following successful sessions in 2016 and 2017, Gail </a:t>
            </a:r>
            <a:r>
              <a:rPr lang="en-GB" dirty="0" err="1">
                <a:latin typeface="Ebrima" panose="02000000000000000000" pitchFamily="2" charset="0"/>
                <a:ea typeface="Ebrima" panose="02000000000000000000" pitchFamily="2" charset="0"/>
                <a:cs typeface="Ebrima" panose="02000000000000000000" pitchFamily="2" charset="0"/>
              </a:rPr>
              <a:t>Menage</a:t>
            </a:r>
            <a:r>
              <a:rPr lang="en-GB" dirty="0">
                <a:latin typeface="Ebrima" panose="02000000000000000000" pitchFamily="2" charset="0"/>
                <a:ea typeface="Ebrima" panose="02000000000000000000" pitchFamily="2" charset="0"/>
                <a:cs typeface="Ebrima" panose="02000000000000000000" pitchFamily="2" charset="0"/>
              </a:rPr>
              <a:t> and the </a:t>
            </a:r>
            <a:r>
              <a:rPr lang="en-GB" dirty="0" err="1">
                <a:latin typeface="Ebrima" panose="02000000000000000000" pitchFamily="2" charset="0"/>
                <a:ea typeface="Ebrima" panose="02000000000000000000" pitchFamily="2" charset="0"/>
                <a:cs typeface="Ebrima" panose="02000000000000000000" pitchFamily="2" charset="0"/>
              </a:rPr>
              <a:t>Corestats</a:t>
            </a:r>
            <a:r>
              <a:rPr lang="en-GB" dirty="0">
                <a:latin typeface="Ebrima" panose="02000000000000000000" pitchFamily="2" charset="0"/>
                <a:ea typeface="Ebrima" panose="02000000000000000000" pitchFamily="2" charset="0"/>
                <a:cs typeface="Ebrima" panose="02000000000000000000" pitchFamily="2" charset="0"/>
              </a:rPr>
              <a:t> team will again provide us with an update on key data and assessment developments across the primary phase. This 2018 session will look at:</a:t>
            </a:r>
          </a:p>
          <a:p>
            <a:r>
              <a:rPr lang="en-GB" dirty="0">
                <a:solidFill>
                  <a:srgbClr val="333333"/>
                </a:solidFill>
                <a:latin typeface="Ebrima" panose="02000000000000000000" pitchFamily="2" charset="0"/>
                <a:ea typeface="Ebrima" panose="02000000000000000000" pitchFamily="2" charset="0"/>
                <a:cs typeface="Ebrima" panose="02000000000000000000" pitchFamily="2" charset="0"/>
              </a:rPr>
              <a:t> </a:t>
            </a:r>
          </a:p>
          <a:p>
            <a:pPr>
              <a:buFont typeface="Arial" panose="020B0604020202020204" pitchFamily="34" charset="0"/>
              <a:buChar char="•"/>
            </a:pPr>
            <a:r>
              <a:rPr lang="en-GB" b="1" dirty="0">
                <a:solidFill>
                  <a:srgbClr val="333333"/>
                </a:solidFill>
                <a:latin typeface="Ebrima" panose="02000000000000000000" pitchFamily="2" charset="0"/>
                <a:ea typeface="Ebrima" panose="02000000000000000000" pitchFamily="2" charset="0"/>
                <a:cs typeface="Ebrima" panose="02000000000000000000" pitchFamily="2" charset="0"/>
              </a:rPr>
              <a:t>Quick overview of 2018 data;</a:t>
            </a:r>
            <a:endParaRPr lang="en-GB" dirty="0">
              <a:solidFill>
                <a:srgbClr val="333333"/>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rgbClr val="333333"/>
                </a:solidFill>
                <a:latin typeface="Ebrima" panose="02000000000000000000" pitchFamily="2" charset="0"/>
                <a:ea typeface="Ebrima" panose="02000000000000000000" pitchFamily="2" charset="0"/>
                <a:cs typeface="Ebrima" panose="02000000000000000000" pitchFamily="2" charset="0"/>
              </a:rPr>
              <a:t>Changes to accountability (including the new progress cap and future changes);</a:t>
            </a:r>
            <a:endParaRPr lang="en-GB" dirty="0">
              <a:solidFill>
                <a:srgbClr val="333333"/>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err="1">
                <a:solidFill>
                  <a:srgbClr val="333333"/>
                </a:solidFill>
                <a:latin typeface="Ebrima" panose="02000000000000000000" pitchFamily="2" charset="0"/>
                <a:ea typeface="Ebrima" panose="02000000000000000000" pitchFamily="2" charset="0"/>
                <a:cs typeface="Ebrima" panose="02000000000000000000" pitchFamily="2" charset="0"/>
              </a:rPr>
              <a:t>Corestats</a:t>
            </a:r>
            <a:r>
              <a:rPr lang="en-GB" b="1" dirty="0">
                <a:solidFill>
                  <a:srgbClr val="333333"/>
                </a:solidFill>
                <a:latin typeface="Ebrima" panose="02000000000000000000" pitchFamily="2" charset="0"/>
                <a:ea typeface="Ebrima" panose="02000000000000000000" pitchFamily="2" charset="0"/>
                <a:cs typeface="Ebrima" panose="02000000000000000000" pitchFamily="2" charset="0"/>
              </a:rPr>
              <a:t> overview and using some of the new and updated analysis;</a:t>
            </a:r>
            <a:endParaRPr lang="en-GB" dirty="0">
              <a:solidFill>
                <a:srgbClr val="333333"/>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rgbClr val="333333"/>
                </a:solidFill>
                <a:latin typeface="Ebrima" panose="02000000000000000000" pitchFamily="2" charset="0"/>
                <a:ea typeface="Ebrima" panose="02000000000000000000" pitchFamily="2" charset="0"/>
                <a:cs typeface="Ebrima" panose="02000000000000000000" pitchFamily="2" charset="0"/>
              </a:rPr>
              <a:t>EY to KS2 progress</a:t>
            </a:r>
            <a:r>
              <a:rPr lang="en-GB" b="1" dirty="0" smtClean="0">
                <a:solidFill>
                  <a:srgbClr val="333333"/>
                </a:solidFill>
                <a:latin typeface="Ebrima" panose="02000000000000000000" pitchFamily="2" charset="0"/>
                <a:ea typeface="Ebrima" panose="02000000000000000000" pitchFamily="2" charset="0"/>
                <a:cs typeface="Ebrima" panose="02000000000000000000" pitchFamily="2" charset="0"/>
              </a:rPr>
              <a:t>.</a:t>
            </a:r>
          </a:p>
          <a:p>
            <a:pPr>
              <a:buFont typeface="Arial" panose="020B0604020202020204" pitchFamily="34" charset="0"/>
              <a:buChar char="•"/>
            </a:pPr>
            <a:endParaRPr lang="en-GB" dirty="0">
              <a:solidFill>
                <a:srgbClr val="333333"/>
              </a:solidFill>
              <a:latin typeface="Ebrima" panose="02000000000000000000" pitchFamily="2" charset="0"/>
              <a:ea typeface="Ebrima" panose="02000000000000000000" pitchFamily="2" charset="0"/>
              <a:cs typeface="Ebrima" panose="02000000000000000000" pitchFamily="2" charset="0"/>
            </a:endParaRPr>
          </a:p>
          <a:p>
            <a:r>
              <a:rPr lang="en-GB" dirty="0">
                <a:latin typeface="Ebrima" panose="02000000000000000000" pitchFamily="2" charset="0"/>
                <a:ea typeface="Ebrima" panose="02000000000000000000" pitchFamily="2" charset="0"/>
                <a:cs typeface="Ebrima" panose="02000000000000000000" pitchFamily="2" charset="0"/>
              </a:rPr>
              <a:t>All attendees are invited to send a question in advance -</a:t>
            </a:r>
            <a:r>
              <a:rPr lang="en-GB" dirty="0">
                <a:solidFill>
                  <a:srgbClr val="333333"/>
                </a:solidFill>
                <a:latin typeface="Ebrima" panose="02000000000000000000" pitchFamily="2" charset="0"/>
                <a:ea typeface="Ebrima" panose="02000000000000000000" pitchFamily="2" charset="0"/>
                <a:cs typeface="Ebrima" panose="02000000000000000000" pitchFamily="2" charset="0"/>
              </a:rPr>
              <a:t> </a:t>
            </a:r>
            <a:r>
              <a:rPr lang="en-GB" sz="2000" b="1" dirty="0">
                <a:solidFill>
                  <a:srgbClr val="FF6600"/>
                </a:solidFill>
                <a:latin typeface="Ebrima" panose="02000000000000000000" pitchFamily="2" charset="0"/>
                <a:ea typeface="Ebrima" panose="02000000000000000000" pitchFamily="2" charset="0"/>
                <a:cs typeface="Ebrima" panose="02000000000000000000" pitchFamily="2" charset="0"/>
              </a:rPr>
              <a:t>What is the one thing you want to know about data?</a:t>
            </a:r>
            <a:endParaRPr lang="en-GB" sz="2000" b="1" i="0" dirty="0">
              <a:solidFill>
                <a:srgbClr val="333333"/>
              </a:solidFill>
              <a:effectLst/>
              <a:latin typeface="Ebrima" panose="02000000000000000000" pitchFamily="2" charset="0"/>
              <a:ea typeface="Ebrima" panose="02000000000000000000" pitchFamily="2" charset="0"/>
              <a:cs typeface="Ebrima" panose="02000000000000000000"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3968" y="6225867"/>
            <a:ext cx="2557976" cy="495608"/>
          </a:xfrm>
          <a:prstGeom prst="rect">
            <a:avLst/>
          </a:prstGeom>
        </p:spPr>
      </p:pic>
      <p:sp>
        <p:nvSpPr>
          <p:cNvPr id="7" name="Footer Placeholder 1"/>
          <p:cNvSpPr>
            <a:spLocks noGrp="1"/>
          </p:cNvSpPr>
          <p:nvPr>
            <p:ph type="ftr" sz="quarter" idx="11"/>
          </p:nvPr>
        </p:nvSpPr>
        <p:spPr>
          <a:xfrm>
            <a:off x="3280954" y="6479311"/>
            <a:ext cx="5379720" cy="318770"/>
          </a:xfrm>
        </p:spPr>
        <p:txBody>
          <a:bodyPr/>
          <a:lstStyle/>
          <a:p>
            <a:r>
              <a:rPr lang="en-GB" sz="1600" dirty="0" smtClean="0">
                <a:hlinkClick r:id="rId4"/>
              </a:rPr>
              <a:t>www.caph.org.uk</a:t>
            </a:r>
            <a:r>
              <a:rPr lang="en-GB" sz="1600" dirty="0" smtClean="0"/>
              <a:t> | </a:t>
            </a:r>
            <a:r>
              <a:rPr lang="en-GB" sz="1600" dirty="0" smtClean="0">
                <a:hlinkClick r:id="rId5"/>
              </a:rPr>
              <a:t>michelle@caph.or</a:t>
            </a:r>
            <a:r>
              <a:rPr lang="en-GB" sz="1600" dirty="0" smtClean="0">
                <a:hlinkClick r:id="rId5"/>
              </a:rPr>
              <a:t>g.uk</a:t>
            </a:r>
            <a:r>
              <a:rPr lang="en-GB" sz="1600" dirty="0" smtClean="0"/>
              <a:t> | </a:t>
            </a:r>
            <a:r>
              <a:rPr lang="en-GB" sz="1600" dirty="0">
                <a:solidFill>
                  <a:schemeClr val="tx1"/>
                </a:solidFill>
              </a:rPr>
              <a:t>01726 212892 </a:t>
            </a:r>
            <a:endParaRPr lang="en-GB" sz="1600" dirty="0"/>
          </a:p>
        </p:txBody>
      </p:sp>
    </p:spTree>
    <p:extLst>
      <p:ext uri="{BB962C8B-B14F-4D97-AF65-F5344CB8AC3E}">
        <p14:creationId xmlns:p14="http://schemas.microsoft.com/office/powerpoint/2010/main" val="2232518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3000" r="-13000"/>
          </a:stretch>
        </a:blipFill>
        <a:effectLst/>
      </p:bgPr>
    </p:bg>
    <p:spTree>
      <p:nvGrpSpPr>
        <p:cNvPr id="1" name=""/>
        <p:cNvGrpSpPr/>
        <p:nvPr/>
      </p:nvGrpSpPr>
      <p:grpSpPr>
        <a:xfrm>
          <a:off x="0" y="0"/>
          <a:ext cx="0" cy="0"/>
          <a:chOff x="0" y="0"/>
          <a:chExt cx="0" cy="0"/>
        </a:xfrm>
      </p:grpSpPr>
      <p:sp>
        <p:nvSpPr>
          <p:cNvPr id="3" name="TextBox 2"/>
          <p:cNvSpPr txBox="1"/>
          <p:nvPr/>
        </p:nvSpPr>
        <p:spPr>
          <a:xfrm>
            <a:off x="585650" y="514253"/>
            <a:ext cx="6180909" cy="2893100"/>
          </a:xfrm>
          <a:prstGeom prst="rect">
            <a:avLst/>
          </a:prstGeom>
          <a:noFill/>
        </p:spPr>
        <p:txBody>
          <a:bodyPr wrap="square" rtlCol="0">
            <a:spAutoFit/>
          </a:bodyPr>
          <a:lstStyle/>
          <a:p>
            <a:r>
              <a:rPr lang="en-GB" sz="28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Canaries in the Coalmine: </a:t>
            </a:r>
          </a:p>
          <a:p>
            <a:r>
              <a:rPr lang="en-GB" sz="28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Autism, Mental Health &amp; Exclusions</a:t>
            </a:r>
            <a:endParaRPr lang="en-GB" sz="28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Wednesday 23</a:t>
            </a:r>
            <a:r>
              <a:rPr lang="en-GB" b="1" baseline="30000"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rd</a:t>
            </a:r>
            <a:r>
              <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 January 2019</a:t>
            </a:r>
            <a:endPar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endParaRPr lang="en-GB" b="1" dirty="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r>
              <a:rPr lang="fr-FR" dirty="0" smtClean="0">
                <a:latin typeface="Ebrima" panose="02000000000000000000" pitchFamily="2" charset="0"/>
                <a:ea typeface="Ebrima" panose="02000000000000000000" pitchFamily="2" charset="0"/>
                <a:cs typeface="Ebrima" panose="02000000000000000000" pitchFamily="2" charset="0"/>
              </a:rPr>
              <a:t>A12, </a:t>
            </a:r>
            <a:r>
              <a:rPr lang="fr-FR" dirty="0" err="1" smtClean="0">
                <a:latin typeface="Ebrima" panose="02000000000000000000" pitchFamily="2" charset="0"/>
                <a:ea typeface="Ebrima" panose="02000000000000000000" pitchFamily="2" charset="0"/>
                <a:cs typeface="Ebrima" panose="02000000000000000000" pitchFamily="2" charset="0"/>
              </a:rPr>
              <a:t>Advent</a:t>
            </a:r>
            <a:r>
              <a:rPr lang="fr-FR" dirty="0" smtClean="0">
                <a:latin typeface="Ebrima" panose="02000000000000000000" pitchFamily="2" charset="0"/>
                <a:ea typeface="Ebrima" panose="02000000000000000000" pitchFamily="2" charset="0"/>
                <a:cs typeface="Ebrima" panose="02000000000000000000" pitchFamily="2" charset="0"/>
              </a:rPr>
              <a:t> House, </a:t>
            </a:r>
            <a:r>
              <a:rPr lang="fr-FR" dirty="0">
                <a:latin typeface="Ebrima" panose="02000000000000000000" pitchFamily="2" charset="0"/>
                <a:ea typeface="Ebrima" panose="02000000000000000000" pitchFamily="2" charset="0"/>
                <a:cs typeface="Ebrima" panose="02000000000000000000" pitchFamily="2" charset="0"/>
              </a:rPr>
              <a:t>Victoria, Roche, PL26 </a:t>
            </a:r>
            <a:r>
              <a:rPr lang="fr-FR" dirty="0" smtClean="0">
                <a:latin typeface="Ebrima" panose="02000000000000000000" pitchFamily="2" charset="0"/>
                <a:ea typeface="Ebrima" panose="02000000000000000000" pitchFamily="2" charset="0"/>
                <a:cs typeface="Ebrima" panose="02000000000000000000" pitchFamily="2" charset="0"/>
              </a:rPr>
              <a:t>8LG</a:t>
            </a:r>
          </a:p>
          <a:p>
            <a:r>
              <a:rPr lang="en-GB" dirty="0"/>
              <a:t>Session 1: 9.30am – 12.00pm</a:t>
            </a:r>
          </a:p>
          <a:p>
            <a:r>
              <a:rPr lang="en-GB" dirty="0"/>
              <a:t>Session 2: 1.00pm – 3.30pm.</a:t>
            </a:r>
          </a:p>
          <a:p>
            <a:endParaRPr lang="en-GB"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endParaRPr>
          </a:p>
          <a:p>
            <a:endParaRPr lang="en-GB" dirty="0">
              <a:latin typeface="Ebrima" panose="02000000000000000000" pitchFamily="2" charset="0"/>
              <a:ea typeface="Ebrima" panose="02000000000000000000" pitchFamily="2" charset="0"/>
              <a:cs typeface="Ebrima" panose="02000000000000000000" pitchFamily="2" charset="0"/>
            </a:endParaRPr>
          </a:p>
        </p:txBody>
      </p:sp>
      <p:sp>
        <p:nvSpPr>
          <p:cNvPr id="4" name="Rectangle 3"/>
          <p:cNvSpPr/>
          <p:nvPr/>
        </p:nvSpPr>
        <p:spPr>
          <a:xfrm>
            <a:off x="1430801" y="3953589"/>
            <a:ext cx="8983394" cy="2585323"/>
          </a:xfrm>
          <a:prstGeom prst="rect">
            <a:avLst/>
          </a:prstGeom>
        </p:spPr>
        <p:txBody>
          <a:bodyPr wrap="square">
            <a:spAutoFit/>
          </a:bodyPr>
          <a:lstStyle/>
          <a:p>
            <a:r>
              <a:rPr lang="en-GB" dirty="0">
                <a:latin typeface="Ebrima" panose="02000000000000000000" pitchFamily="2" charset="0"/>
                <a:ea typeface="Ebrima" panose="02000000000000000000" pitchFamily="2" charset="0"/>
                <a:cs typeface="Ebrima" panose="02000000000000000000" pitchFamily="2" charset="0"/>
              </a:rPr>
              <a:t>Autistic pupils and those with SEND are more likely to be excluded from school, and more likely to experience mental illness.  Why is this the case? What is it about an autistic child that makes them more vulnerable, and what can we do as schools and as individual educators to learn skills that will stem the tide, and in doing so, benefit the wellbeing of ALL children in our schools</a:t>
            </a:r>
            <a:r>
              <a:rPr lang="en-GB" dirty="0" smtClean="0">
                <a:latin typeface="Ebrima" panose="02000000000000000000" pitchFamily="2" charset="0"/>
                <a:ea typeface="Ebrima" panose="02000000000000000000" pitchFamily="2" charset="0"/>
                <a:cs typeface="Ebrima" panose="02000000000000000000" pitchFamily="2" charset="0"/>
              </a:rPr>
              <a:t>?</a:t>
            </a:r>
          </a:p>
          <a:p>
            <a:endParaRPr lang="en-GB" dirty="0">
              <a:latin typeface="Ebrima" panose="02000000000000000000" pitchFamily="2" charset="0"/>
              <a:ea typeface="Ebrima" panose="02000000000000000000" pitchFamily="2" charset="0"/>
              <a:cs typeface="Ebrima" panose="02000000000000000000" pitchFamily="2" charset="0"/>
            </a:endParaRPr>
          </a:p>
          <a:p>
            <a:r>
              <a:rPr lang="en-GB" dirty="0" smtClean="0">
                <a:latin typeface="Ebrima" panose="02000000000000000000" pitchFamily="2" charset="0"/>
                <a:ea typeface="Ebrima" panose="02000000000000000000" pitchFamily="2" charset="0"/>
                <a:cs typeface="Ebrima" panose="02000000000000000000" pitchFamily="2" charset="0"/>
              </a:rPr>
              <a:t>The trainer will be Sarah-Jane Critchley, </a:t>
            </a:r>
            <a:r>
              <a:rPr lang="en-GB" dirty="0"/>
              <a:t> </a:t>
            </a:r>
            <a:r>
              <a:rPr lang="en-GB" dirty="0">
                <a:latin typeface="Ebrima" panose="02000000000000000000" pitchFamily="2" charset="0"/>
                <a:ea typeface="Ebrima" panose="02000000000000000000" pitchFamily="2" charset="0"/>
                <a:cs typeface="Ebrima" panose="02000000000000000000" pitchFamily="2" charset="0"/>
              </a:rPr>
              <a:t>internationally recognised author of 'A Different Joy: the parents' guide to living better with autism, dyslexia, ADHD and more...', and ‘The Different Joy Planner’</a:t>
            </a:r>
            <a:endParaRPr lang="en-GB" dirty="0">
              <a:latin typeface="Ebrima" panose="02000000000000000000" pitchFamily="2" charset="0"/>
              <a:ea typeface="Ebrima" panose="02000000000000000000" pitchFamily="2" charset="0"/>
              <a:cs typeface="Ebrima" panose="02000000000000000000" pitchFamily="2" charset="0"/>
            </a:endParaRPr>
          </a:p>
        </p:txBody>
      </p:sp>
      <p:sp>
        <p:nvSpPr>
          <p:cNvPr id="5" name="Rectangle 4"/>
          <p:cNvSpPr/>
          <p:nvPr/>
        </p:nvSpPr>
        <p:spPr>
          <a:xfrm>
            <a:off x="1430801" y="2945688"/>
            <a:ext cx="8533228" cy="923330"/>
          </a:xfrm>
          <a:prstGeom prst="rect">
            <a:avLst/>
          </a:prstGeom>
        </p:spPr>
        <p:txBody>
          <a:bodyPr wrap="square">
            <a:spAutoFit/>
          </a:bodyPr>
          <a:lstStyle/>
          <a:p>
            <a:r>
              <a:rPr lang="en-GB" b="1" dirty="0" smtClean="0">
                <a:latin typeface="Ebrima" panose="02000000000000000000" pitchFamily="2" charset="0"/>
                <a:ea typeface="Ebrima" panose="02000000000000000000" pitchFamily="2" charset="0"/>
                <a:cs typeface="Ebrima" panose="02000000000000000000" pitchFamily="2" charset="0"/>
              </a:rPr>
              <a:t>Session </a:t>
            </a:r>
            <a:r>
              <a:rPr lang="en-GB" b="1" dirty="0">
                <a:latin typeface="Ebrima" panose="02000000000000000000" pitchFamily="2" charset="0"/>
                <a:ea typeface="Ebrima" panose="02000000000000000000" pitchFamily="2" charset="0"/>
                <a:cs typeface="Ebrima" panose="02000000000000000000" pitchFamily="2" charset="0"/>
              </a:rPr>
              <a:t>1: Focus on Leadership Issues (for school leaders</a:t>
            </a:r>
            <a:r>
              <a:rPr lang="en-GB" b="1" dirty="0" smtClean="0">
                <a:latin typeface="Ebrima" panose="02000000000000000000" pitchFamily="2" charset="0"/>
                <a:ea typeface="Ebrima" panose="02000000000000000000" pitchFamily="2" charset="0"/>
                <a:cs typeface="Ebrima" panose="02000000000000000000" pitchFamily="2" charset="0"/>
              </a:rPr>
              <a:t>) </a:t>
            </a:r>
          </a:p>
          <a:p>
            <a:r>
              <a:rPr lang="en-GB" b="1" dirty="0" smtClean="0">
                <a:latin typeface="Ebrima" panose="02000000000000000000" pitchFamily="2" charset="0"/>
                <a:ea typeface="Ebrima" panose="02000000000000000000" pitchFamily="2" charset="0"/>
                <a:cs typeface="Ebrima" panose="02000000000000000000" pitchFamily="2" charset="0"/>
              </a:rPr>
              <a:t>Session </a:t>
            </a:r>
            <a:r>
              <a:rPr lang="en-GB" b="1" dirty="0">
                <a:latin typeface="Ebrima" panose="02000000000000000000" pitchFamily="2" charset="0"/>
                <a:ea typeface="Ebrima" panose="02000000000000000000" pitchFamily="2" charset="0"/>
                <a:cs typeface="Ebrima" panose="02000000000000000000" pitchFamily="2" charset="0"/>
              </a:rPr>
              <a:t>2: Focus on Practical tips and techniques for the classroom (for people working directly with pupils</a:t>
            </a:r>
            <a:r>
              <a:rPr lang="en-GB" b="1" dirty="0" smtClean="0">
                <a:latin typeface="Ebrima" panose="02000000000000000000" pitchFamily="2" charset="0"/>
                <a:ea typeface="Ebrima" panose="02000000000000000000" pitchFamily="2" charset="0"/>
                <a:cs typeface="Ebrima" panose="02000000000000000000" pitchFamily="2" charset="0"/>
              </a:rPr>
              <a:t>)</a:t>
            </a:r>
            <a:endParaRPr lang="en-GB" i="0" dirty="0">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p:cNvSpPr/>
          <p:nvPr/>
        </p:nvSpPr>
        <p:spPr>
          <a:xfrm>
            <a:off x="6096000" y="1568022"/>
            <a:ext cx="6096000" cy="646331"/>
          </a:xfrm>
          <a:prstGeom prst="rect">
            <a:avLst/>
          </a:prstGeom>
        </p:spPr>
        <p:txBody>
          <a:bodyPr>
            <a:spAutoFit/>
          </a:bodyPr>
          <a:lstStyle/>
          <a:p>
            <a:r>
              <a:rPr lang="en-GB" dirty="0">
                <a:latin typeface="Ebrima" panose="02000000000000000000" pitchFamily="2" charset="0"/>
                <a:ea typeface="Ebrima" panose="02000000000000000000" pitchFamily="2" charset="0"/>
                <a:cs typeface="Ebrima" panose="02000000000000000000" pitchFamily="2" charset="0"/>
              </a:rPr>
              <a:t>£65+VAT per session, or £115+VAT for two sessions, </a:t>
            </a:r>
            <a:endParaRPr lang="en-GB" dirty="0" smtClean="0">
              <a:latin typeface="Ebrima" panose="02000000000000000000" pitchFamily="2" charset="0"/>
              <a:ea typeface="Ebrima" panose="02000000000000000000" pitchFamily="2" charset="0"/>
              <a:cs typeface="Ebrima" panose="02000000000000000000" pitchFamily="2" charset="0"/>
            </a:endParaRPr>
          </a:p>
          <a:p>
            <a:r>
              <a:rPr lang="en-GB" dirty="0" smtClean="0">
                <a:latin typeface="Ebrima" panose="02000000000000000000" pitchFamily="2" charset="0"/>
                <a:ea typeface="Ebrima" panose="02000000000000000000" pitchFamily="2" charset="0"/>
                <a:cs typeface="Ebrima" panose="02000000000000000000" pitchFamily="2" charset="0"/>
              </a:rPr>
              <a:t>for </a:t>
            </a:r>
            <a:r>
              <a:rPr lang="en-GB" dirty="0">
                <a:latin typeface="Ebrima" panose="02000000000000000000" pitchFamily="2" charset="0"/>
                <a:ea typeface="Ebrima" panose="02000000000000000000" pitchFamily="2" charset="0"/>
                <a:cs typeface="Ebrima" panose="02000000000000000000" pitchFamily="2" charset="0"/>
              </a:rPr>
              <a:t>CAPH members.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4212" y="5637132"/>
            <a:ext cx="2193974" cy="993062"/>
          </a:xfrm>
          <a:prstGeom prst="rect">
            <a:avLst/>
          </a:prstGeom>
        </p:spPr>
      </p:pic>
      <p:sp>
        <p:nvSpPr>
          <p:cNvPr id="9" name="Footer Placeholder 1"/>
          <p:cNvSpPr>
            <a:spLocks noGrp="1"/>
          </p:cNvSpPr>
          <p:nvPr>
            <p:ph type="ftr" sz="quarter" idx="11"/>
          </p:nvPr>
        </p:nvSpPr>
        <p:spPr>
          <a:xfrm>
            <a:off x="3280954" y="6479311"/>
            <a:ext cx="5379720" cy="318770"/>
          </a:xfrm>
        </p:spPr>
        <p:txBody>
          <a:bodyPr/>
          <a:lstStyle/>
          <a:p>
            <a:r>
              <a:rPr lang="en-GB" sz="1600" dirty="0" smtClean="0">
                <a:hlinkClick r:id="rId4"/>
              </a:rPr>
              <a:t>www.caph.org.uk</a:t>
            </a:r>
            <a:r>
              <a:rPr lang="en-GB" sz="1600" dirty="0" smtClean="0"/>
              <a:t> | </a:t>
            </a:r>
            <a:r>
              <a:rPr lang="en-GB" sz="1600" dirty="0" smtClean="0">
                <a:hlinkClick r:id="rId5"/>
              </a:rPr>
              <a:t>michelle@caph.or</a:t>
            </a:r>
            <a:r>
              <a:rPr lang="en-GB" sz="1600" dirty="0" smtClean="0">
                <a:hlinkClick r:id="rId5"/>
              </a:rPr>
              <a:t>g.uk</a:t>
            </a:r>
            <a:r>
              <a:rPr lang="en-GB" sz="1600" dirty="0" smtClean="0"/>
              <a:t> | </a:t>
            </a:r>
            <a:r>
              <a:rPr lang="en-GB" sz="1600" dirty="0">
                <a:solidFill>
                  <a:schemeClr val="tx1"/>
                </a:solidFill>
              </a:rPr>
              <a:t>01726 212892 </a:t>
            </a:r>
            <a:endParaRPr lang="en-GB" sz="1600" dirty="0"/>
          </a:p>
        </p:txBody>
      </p:sp>
    </p:spTree>
    <p:extLst>
      <p:ext uri="{BB962C8B-B14F-4D97-AF65-F5344CB8AC3E}">
        <p14:creationId xmlns:p14="http://schemas.microsoft.com/office/powerpoint/2010/main" val="2154782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867507" y="620212"/>
            <a:ext cx="6081934" cy="1908215"/>
          </a:xfrm>
          <a:prstGeom prst="rect">
            <a:avLst/>
          </a:prstGeom>
        </p:spPr>
        <p:txBody>
          <a:bodyPr wrap="square">
            <a:spAutoFit/>
          </a:bodyPr>
          <a:lstStyle/>
          <a:p>
            <a:r>
              <a:rPr lang="en-GB" sz="2800" b="1" dirty="0" smtClean="0">
                <a:solidFill>
                  <a:schemeClr val="accent6"/>
                </a:solidFill>
                <a:latin typeface="Ebrima" panose="02000000000000000000" pitchFamily="2" charset="0"/>
                <a:ea typeface="Ebrima" panose="02000000000000000000" pitchFamily="2" charset="0"/>
                <a:cs typeface="Ebrima" panose="02000000000000000000" pitchFamily="2" charset="0"/>
              </a:rPr>
              <a:t>Mastering School Finance</a:t>
            </a:r>
          </a:p>
          <a:p>
            <a:r>
              <a:rPr lang="en-GB" sz="2000" b="1" dirty="0" smtClean="0">
                <a:solidFill>
                  <a:schemeClr val="accent6"/>
                </a:solidFill>
                <a:latin typeface="Ebrima" panose="02000000000000000000" pitchFamily="2" charset="0"/>
                <a:ea typeface="Ebrima" panose="02000000000000000000" pitchFamily="2" charset="0"/>
                <a:cs typeface="Ebrima" panose="02000000000000000000" pitchFamily="2" charset="0"/>
              </a:rPr>
              <a:t>Monday 11</a:t>
            </a:r>
            <a:r>
              <a:rPr lang="en-GB" sz="2000" b="1" baseline="30000" dirty="0" smtClean="0">
                <a:solidFill>
                  <a:schemeClr val="accent6"/>
                </a:solidFill>
                <a:latin typeface="Ebrima" panose="02000000000000000000" pitchFamily="2" charset="0"/>
                <a:ea typeface="Ebrima" panose="02000000000000000000" pitchFamily="2" charset="0"/>
                <a:cs typeface="Ebrima" panose="02000000000000000000" pitchFamily="2" charset="0"/>
              </a:rPr>
              <a:t>th</a:t>
            </a:r>
            <a:r>
              <a:rPr lang="en-GB" sz="2000" b="1" dirty="0" smtClean="0">
                <a:solidFill>
                  <a:schemeClr val="accent6"/>
                </a:solidFill>
                <a:latin typeface="Ebrima" panose="02000000000000000000" pitchFamily="2" charset="0"/>
                <a:ea typeface="Ebrima" panose="02000000000000000000" pitchFamily="2" charset="0"/>
                <a:cs typeface="Ebrima" panose="02000000000000000000" pitchFamily="2" charset="0"/>
              </a:rPr>
              <a:t> February 2019</a:t>
            </a:r>
          </a:p>
          <a:p>
            <a:endParaRPr lang="en-GB" sz="1600" b="1" dirty="0" smtClean="0">
              <a:solidFill>
                <a:schemeClr val="accent6"/>
              </a:solidFill>
              <a:latin typeface="Ebrima" panose="02000000000000000000" pitchFamily="2" charset="0"/>
              <a:ea typeface="Ebrima" panose="02000000000000000000" pitchFamily="2" charset="0"/>
              <a:cs typeface="Ebrima" panose="02000000000000000000" pitchFamily="2" charset="0"/>
            </a:endParaRPr>
          </a:p>
          <a:p>
            <a:r>
              <a:rPr lang="fr-FR" dirty="0">
                <a:latin typeface="Ebrima" panose="02000000000000000000" pitchFamily="2" charset="0"/>
                <a:ea typeface="Ebrima" panose="02000000000000000000" pitchFamily="2" charset="0"/>
                <a:cs typeface="Ebrima" panose="02000000000000000000" pitchFamily="2" charset="0"/>
              </a:rPr>
              <a:t>B22, </a:t>
            </a:r>
            <a:r>
              <a:rPr lang="fr-FR" dirty="0" err="1">
                <a:latin typeface="Ebrima" panose="02000000000000000000" pitchFamily="2" charset="0"/>
                <a:ea typeface="Ebrima" panose="02000000000000000000" pitchFamily="2" charset="0"/>
                <a:cs typeface="Ebrima" panose="02000000000000000000" pitchFamily="2" charset="0"/>
              </a:rPr>
              <a:t>Beacon</a:t>
            </a:r>
            <a:r>
              <a:rPr lang="fr-FR" dirty="0">
                <a:latin typeface="Ebrima" panose="02000000000000000000" pitchFamily="2" charset="0"/>
                <a:ea typeface="Ebrima" panose="02000000000000000000" pitchFamily="2" charset="0"/>
                <a:cs typeface="Ebrima" panose="02000000000000000000" pitchFamily="2" charset="0"/>
              </a:rPr>
              <a:t> Place, Victoria, Roche, PL26 </a:t>
            </a:r>
            <a:r>
              <a:rPr lang="fr-FR" dirty="0" smtClean="0">
                <a:latin typeface="Ebrima" panose="02000000000000000000" pitchFamily="2" charset="0"/>
                <a:ea typeface="Ebrima" panose="02000000000000000000" pitchFamily="2" charset="0"/>
                <a:cs typeface="Ebrima" panose="02000000000000000000" pitchFamily="2" charset="0"/>
              </a:rPr>
              <a:t>8LG</a:t>
            </a:r>
          </a:p>
          <a:p>
            <a:endParaRPr lang="fr-FR" b="1" dirty="0">
              <a:solidFill>
                <a:schemeClr val="tx2"/>
              </a:solidFill>
              <a:latin typeface="Ebrima" panose="02000000000000000000" pitchFamily="2" charset="0"/>
              <a:ea typeface="Ebrima" panose="02000000000000000000" pitchFamily="2" charset="0"/>
              <a:cs typeface="Ebrima" panose="02000000000000000000" pitchFamily="2" charset="0"/>
            </a:endParaRPr>
          </a:p>
          <a:p>
            <a:r>
              <a:rPr lang="fr-FR" b="1" dirty="0" err="1" smtClean="0">
                <a:solidFill>
                  <a:schemeClr val="tx2"/>
                </a:solidFill>
                <a:latin typeface="Ebrima" panose="02000000000000000000" pitchFamily="2" charset="0"/>
                <a:ea typeface="Ebrima" panose="02000000000000000000" pitchFamily="2" charset="0"/>
                <a:cs typeface="Ebrima" panose="02000000000000000000" pitchFamily="2" charset="0"/>
              </a:rPr>
              <a:t>Delivered</a:t>
            </a:r>
            <a:r>
              <a:rPr lang="fr-FR" b="1" dirty="0" smtClean="0">
                <a:solidFill>
                  <a:schemeClr val="tx2"/>
                </a:solidFill>
                <a:latin typeface="Ebrima" panose="02000000000000000000" pitchFamily="2" charset="0"/>
                <a:ea typeface="Ebrima" panose="02000000000000000000" pitchFamily="2" charset="0"/>
                <a:cs typeface="Ebrima" panose="02000000000000000000" pitchFamily="2" charset="0"/>
              </a:rPr>
              <a:t> by School Financial Success</a:t>
            </a:r>
            <a:endParaRPr lang="en-GB" b="1" dirty="0">
              <a:solidFill>
                <a:schemeClr val="tx2"/>
              </a:solidFill>
              <a:latin typeface="Ebrima" panose="02000000000000000000" pitchFamily="2" charset="0"/>
              <a:ea typeface="Ebrima" panose="02000000000000000000" pitchFamily="2" charset="0"/>
              <a:cs typeface="Ebrima" panose="02000000000000000000" pitchFamily="2" charset="0"/>
            </a:endParaRPr>
          </a:p>
        </p:txBody>
      </p:sp>
      <p:sp>
        <p:nvSpPr>
          <p:cNvPr id="4" name="Rectangle 3"/>
          <p:cNvSpPr/>
          <p:nvPr/>
        </p:nvSpPr>
        <p:spPr>
          <a:xfrm>
            <a:off x="403274" y="2522364"/>
            <a:ext cx="6096000" cy="3139321"/>
          </a:xfrm>
          <a:prstGeom prst="rect">
            <a:avLst/>
          </a:prstGeom>
        </p:spPr>
        <p:txBody>
          <a:bodyPr>
            <a:spAutoFit/>
          </a:bodyPr>
          <a:lstStyle/>
          <a:p>
            <a:r>
              <a:rPr lang="en-GB" b="1" dirty="0">
                <a:solidFill>
                  <a:srgbClr val="008000"/>
                </a:solidFill>
                <a:latin typeface="Ebrima" panose="02000000000000000000" pitchFamily="2" charset="0"/>
                <a:ea typeface="Ebrima" panose="02000000000000000000" pitchFamily="2" charset="0"/>
                <a:cs typeface="Ebrima" panose="02000000000000000000" pitchFamily="2" charset="0"/>
              </a:rPr>
              <a:t>Session 1: Mastering School Budget </a:t>
            </a:r>
            <a:r>
              <a:rPr lang="en-GB" b="1" dirty="0" smtClean="0">
                <a:solidFill>
                  <a:srgbClr val="008000"/>
                </a:solidFill>
                <a:latin typeface="Ebrima" panose="02000000000000000000" pitchFamily="2" charset="0"/>
                <a:ea typeface="Ebrima" panose="02000000000000000000" pitchFamily="2" charset="0"/>
                <a:cs typeface="Ebrima" panose="02000000000000000000" pitchFamily="2" charset="0"/>
              </a:rPr>
              <a:t>Management</a:t>
            </a:r>
          </a:p>
          <a:p>
            <a:r>
              <a:rPr lang="en-GB" b="1" dirty="0"/>
              <a:t>9.30am - 12.00pm</a:t>
            </a:r>
            <a:endParaRPr lang="en-GB" dirty="0">
              <a:solidFill>
                <a:srgbClr val="333333"/>
              </a:solidFill>
              <a:latin typeface="Ebrima" panose="02000000000000000000" pitchFamily="2" charset="0"/>
              <a:ea typeface="Ebrima" panose="02000000000000000000" pitchFamily="2" charset="0"/>
              <a:cs typeface="Ebrima" panose="02000000000000000000" pitchFamily="2" charset="0"/>
            </a:endParaRPr>
          </a:p>
          <a:p>
            <a:r>
              <a:rPr lang="en-GB" dirty="0" smtClean="0">
                <a:solidFill>
                  <a:srgbClr val="333333"/>
                </a:solidFill>
                <a:latin typeface="Ebrima" panose="02000000000000000000" pitchFamily="2" charset="0"/>
                <a:ea typeface="Ebrima" panose="02000000000000000000" pitchFamily="2" charset="0"/>
                <a:cs typeface="Ebrima" panose="02000000000000000000" pitchFamily="2" charset="0"/>
              </a:rPr>
              <a:t> </a:t>
            </a:r>
          </a:p>
          <a:p>
            <a:pPr>
              <a:buFont typeface="Arial" panose="020B0604020202020204" pitchFamily="34" charset="0"/>
              <a:buChar char="•"/>
            </a:pP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Financial leadership;</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Legal </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requirements;</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Delegated and devolved </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funding;</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Approaches to budget </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preparation;</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Budget planning </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cycle;</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Available revenue funding and sources of </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income;</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Intelligent financial </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planning;</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Forecasting teacher pay </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budgets.</a:t>
            </a:r>
            <a:endParaRPr lang="en-GB" b="0" i="0" dirty="0">
              <a:solidFill>
                <a:schemeClr val="tx2">
                  <a:lumMod val="75000"/>
                </a:schemeClr>
              </a:solidFill>
              <a:effectLst/>
              <a:latin typeface="Ebrima" panose="02000000000000000000" pitchFamily="2" charset="0"/>
              <a:ea typeface="Ebrima" panose="02000000000000000000" pitchFamily="2" charset="0"/>
              <a:cs typeface="Ebrima" panose="02000000000000000000" pitchFamily="2" charset="0"/>
            </a:endParaRPr>
          </a:p>
        </p:txBody>
      </p:sp>
      <p:sp>
        <p:nvSpPr>
          <p:cNvPr id="5" name="Rectangle 4"/>
          <p:cNvSpPr/>
          <p:nvPr/>
        </p:nvSpPr>
        <p:spPr>
          <a:xfrm>
            <a:off x="5960013" y="2522364"/>
            <a:ext cx="6096000" cy="3139321"/>
          </a:xfrm>
          <a:prstGeom prst="rect">
            <a:avLst/>
          </a:prstGeom>
        </p:spPr>
        <p:txBody>
          <a:bodyPr>
            <a:spAutoFit/>
          </a:bodyPr>
          <a:lstStyle/>
          <a:p>
            <a:r>
              <a:rPr lang="en-GB" b="1" dirty="0">
                <a:solidFill>
                  <a:srgbClr val="008000"/>
                </a:solidFill>
                <a:latin typeface="Ebrima" panose="02000000000000000000" pitchFamily="2" charset="0"/>
                <a:ea typeface="Ebrima" panose="02000000000000000000" pitchFamily="2" charset="0"/>
                <a:cs typeface="Ebrima" panose="02000000000000000000" pitchFamily="2" charset="0"/>
              </a:rPr>
              <a:t>Session 2: National Funding Formula &amp; Preventing </a:t>
            </a:r>
            <a:r>
              <a:rPr lang="en-GB" b="1" dirty="0" smtClean="0">
                <a:solidFill>
                  <a:srgbClr val="008000"/>
                </a:solidFill>
                <a:latin typeface="Ebrima" panose="02000000000000000000" pitchFamily="2" charset="0"/>
                <a:ea typeface="Ebrima" panose="02000000000000000000" pitchFamily="2" charset="0"/>
                <a:cs typeface="Ebrima" panose="02000000000000000000" pitchFamily="2" charset="0"/>
              </a:rPr>
              <a:t>Deficits</a:t>
            </a:r>
          </a:p>
          <a:p>
            <a:r>
              <a:rPr lang="en-GB" b="1" dirty="0"/>
              <a:t>1.00pm - 3.30pm</a:t>
            </a:r>
            <a:endParaRPr lang="en-GB" dirty="0">
              <a:solidFill>
                <a:srgbClr val="333333"/>
              </a:solidFill>
              <a:latin typeface="Ebrima" panose="02000000000000000000" pitchFamily="2" charset="0"/>
              <a:ea typeface="Ebrima" panose="02000000000000000000" pitchFamily="2" charset="0"/>
              <a:cs typeface="Ebrima" panose="02000000000000000000" pitchFamily="2" charset="0"/>
            </a:endParaRPr>
          </a:p>
          <a:p>
            <a:r>
              <a:rPr lang="en-GB" dirty="0">
                <a:solidFill>
                  <a:srgbClr val="333333"/>
                </a:solidFill>
                <a:latin typeface="Ebrima" panose="02000000000000000000" pitchFamily="2" charset="0"/>
                <a:ea typeface="Ebrima" panose="02000000000000000000" pitchFamily="2" charset="0"/>
                <a:cs typeface="Ebrima" panose="02000000000000000000" pitchFamily="2" charset="0"/>
              </a:rPr>
              <a:t> </a:t>
            </a: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What is the NFF</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Overview of the individual </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NFFs;</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What does it mean for Cornwall schools</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Managing the impact to prevent </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deficits;</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Forecasting Future Funding (the missing piece of the jigsaw</a:t>
            </a:r>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a:t>
            </a:r>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pPr>
              <a:buFont typeface="Arial" panose="020B0604020202020204" pitchFamily="34" charset="0"/>
              <a:buChar char="•"/>
            </a:pPr>
            <a:r>
              <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Fundamental budget review.</a:t>
            </a:r>
            <a:endParaRPr lang="en-GB" b="0" i="0" dirty="0">
              <a:solidFill>
                <a:schemeClr val="tx2">
                  <a:lumMod val="75000"/>
                </a:schemeClr>
              </a:solidFill>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p:cNvSpPr/>
          <p:nvPr/>
        </p:nvSpPr>
        <p:spPr>
          <a:xfrm>
            <a:off x="5960013" y="790037"/>
            <a:ext cx="6096000" cy="923330"/>
          </a:xfrm>
          <a:prstGeom prst="rect">
            <a:avLst/>
          </a:prstGeom>
        </p:spPr>
        <p:txBody>
          <a:bodyPr>
            <a:spAutoFit/>
          </a:bodyPr>
          <a:lstStyle/>
          <a:p>
            <a:r>
              <a:rPr lang="en-GB" dirty="0">
                <a:latin typeface="Ebrima" panose="02000000000000000000" pitchFamily="2" charset="0"/>
                <a:ea typeface="Ebrima" panose="02000000000000000000" pitchFamily="2" charset="0"/>
                <a:cs typeface="Ebrima" panose="02000000000000000000" pitchFamily="2" charset="0"/>
              </a:rPr>
              <a:t>£65+VAT per session, or £115+VAT for two sessions, for CAPH members. This includes a free paperback copy of </a:t>
            </a:r>
            <a:r>
              <a:rPr lang="en-GB" dirty="0">
                <a:solidFill>
                  <a:srgbClr val="333333"/>
                </a:solidFill>
                <a:latin typeface="Ebrima" panose="02000000000000000000" pitchFamily="2" charset="0"/>
                <a:ea typeface="Ebrima" panose="02000000000000000000" pitchFamily="2" charset="0"/>
                <a:cs typeface="Ebrima" panose="02000000000000000000" pitchFamily="2" charset="0"/>
              </a:rPr>
              <a:t>‘</a:t>
            </a:r>
            <a:r>
              <a:rPr lang="en-GB" u="sng" dirty="0">
                <a:solidFill>
                  <a:srgbClr val="0000FF"/>
                </a:solidFill>
                <a:latin typeface="Ebrima" panose="02000000000000000000" pitchFamily="2" charset="0"/>
                <a:ea typeface="Ebrima" panose="02000000000000000000" pitchFamily="2" charset="0"/>
                <a:cs typeface="Ebrima" panose="02000000000000000000" pitchFamily="2" charset="0"/>
                <a:hlinkClick r:id="rId3"/>
              </a:rPr>
              <a:t>School Budget Mastery</a:t>
            </a:r>
            <a:r>
              <a:rPr lang="en-GB" dirty="0">
                <a:solidFill>
                  <a:srgbClr val="333333"/>
                </a:solidFill>
                <a:latin typeface="Ebrima" panose="02000000000000000000" pitchFamily="2" charset="0"/>
                <a:ea typeface="Ebrima" panose="02000000000000000000" pitchFamily="2" charset="0"/>
                <a:cs typeface="Ebrima" panose="02000000000000000000" pitchFamily="2" charset="0"/>
              </a:rPr>
              <a:t>’.</a:t>
            </a:r>
            <a:endParaRPr lang="en-GB" dirty="0">
              <a:latin typeface="Ebrima" panose="02000000000000000000" pitchFamily="2" charset="0"/>
              <a:ea typeface="Ebrima" panose="02000000000000000000" pitchFamily="2" charset="0"/>
              <a:cs typeface="Ebrima" panose="02000000000000000000" pitchFamily="2" charset="0"/>
            </a:endParaRP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8279004" y="5716378"/>
            <a:ext cx="3522785" cy="762933"/>
          </a:xfrm>
          <a:prstGeom prst="rect">
            <a:avLst/>
          </a:prstGeom>
        </p:spPr>
      </p:pic>
      <p:sp>
        <p:nvSpPr>
          <p:cNvPr id="8" name="Footer Placeholder 1"/>
          <p:cNvSpPr>
            <a:spLocks noGrp="1"/>
          </p:cNvSpPr>
          <p:nvPr>
            <p:ph type="ftr" sz="quarter" idx="11"/>
          </p:nvPr>
        </p:nvSpPr>
        <p:spPr>
          <a:xfrm>
            <a:off x="3280954" y="6479311"/>
            <a:ext cx="5379720" cy="318770"/>
          </a:xfrm>
        </p:spPr>
        <p:txBody>
          <a:bodyPr/>
          <a:lstStyle/>
          <a:p>
            <a:r>
              <a:rPr lang="en-GB" sz="1600" dirty="0" smtClean="0">
                <a:hlinkClick r:id="rId5"/>
              </a:rPr>
              <a:t>www.caph.org.uk</a:t>
            </a:r>
            <a:r>
              <a:rPr lang="en-GB" sz="1600" dirty="0" smtClean="0"/>
              <a:t> | </a:t>
            </a:r>
            <a:r>
              <a:rPr lang="en-GB" sz="1600" dirty="0" smtClean="0">
                <a:hlinkClick r:id="rId6"/>
              </a:rPr>
              <a:t>michelle@caph.or</a:t>
            </a:r>
            <a:r>
              <a:rPr lang="en-GB" sz="1600" dirty="0" smtClean="0">
                <a:hlinkClick r:id="rId6"/>
              </a:rPr>
              <a:t>g.uk</a:t>
            </a:r>
            <a:r>
              <a:rPr lang="en-GB" sz="1600" dirty="0" smtClean="0"/>
              <a:t> | </a:t>
            </a:r>
            <a:r>
              <a:rPr lang="en-GB" sz="1600" dirty="0">
                <a:solidFill>
                  <a:schemeClr val="tx1"/>
                </a:solidFill>
              </a:rPr>
              <a:t>01726 212892 </a:t>
            </a:r>
            <a:endParaRPr lang="en-GB" sz="1600" dirty="0"/>
          </a:p>
        </p:txBody>
      </p:sp>
    </p:spTree>
    <p:extLst>
      <p:ext uri="{BB962C8B-B14F-4D97-AF65-F5344CB8AC3E}">
        <p14:creationId xmlns:p14="http://schemas.microsoft.com/office/powerpoint/2010/main" val="2596375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431408" y="388519"/>
            <a:ext cx="7052603" cy="1969770"/>
          </a:xfrm>
          <a:prstGeom prst="rect">
            <a:avLst/>
          </a:prstGeom>
        </p:spPr>
        <p:txBody>
          <a:bodyPr wrap="square">
            <a:spAutoFit/>
          </a:bodyPr>
          <a:lstStyle/>
          <a:p>
            <a:r>
              <a:rPr lang="en-GB" sz="4000" b="1" dirty="0" smtClean="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rPr>
              <a:t>CAPH Conference </a:t>
            </a:r>
            <a:endParaRPr lang="en-GB" sz="4000" b="1" dirty="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endParaRPr>
          </a:p>
          <a:p>
            <a:r>
              <a:rPr lang="en-GB" sz="2800" b="1" dirty="0" smtClean="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rPr>
              <a:t>Friday 22</a:t>
            </a:r>
            <a:r>
              <a:rPr lang="en-GB" sz="2800" b="1" baseline="30000" dirty="0" smtClean="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rPr>
              <a:t>nd</a:t>
            </a:r>
            <a:r>
              <a:rPr lang="en-GB" sz="2800" b="1" dirty="0" smtClean="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rPr>
              <a:t> March 2019</a:t>
            </a:r>
          </a:p>
          <a:p>
            <a:endParaRPr lang="en-GB"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a:p>
            <a:r>
              <a:rPr lang="en-GB" b="1" dirty="0" smtClean="0">
                <a:solidFill>
                  <a:schemeClr val="tx2">
                    <a:lumMod val="75000"/>
                  </a:schemeClr>
                </a:solidFill>
                <a:latin typeface="Ebrima" panose="02000000000000000000" pitchFamily="2" charset="0"/>
                <a:ea typeface="Ebrima" panose="02000000000000000000" pitchFamily="2" charset="0"/>
                <a:cs typeface="Ebrima" panose="02000000000000000000" pitchFamily="2" charset="0"/>
              </a:rPr>
              <a:t>The Atlantic Hotel, Newquay</a:t>
            </a:r>
          </a:p>
          <a:p>
            <a:endParaRPr lang="en-GB" b="1" dirty="0">
              <a:solidFill>
                <a:schemeClr val="tx2">
                  <a:lumMod val="7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4" name="Rectangle 3"/>
          <p:cNvSpPr/>
          <p:nvPr/>
        </p:nvSpPr>
        <p:spPr>
          <a:xfrm>
            <a:off x="7004705" y="4189881"/>
            <a:ext cx="4673489" cy="1077218"/>
          </a:xfrm>
          <a:prstGeom prst="rect">
            <a:avLst/>
          </a:prstGeom>
        </p:spPr>
        <p:txBody>
          <a:bodyPr wrap="square">
            <a:spAutoFit/>
          </a:bodyPr>
          <a:lstStyle/>
          <a:p>
            <a:r>
              <a:rPr lang="en-GB" sz="3200" b="1" dirty="0" smtClean="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rPr>
              <a:t>2 free places for all CAPH schools</a:t>
            </a:r>
            <a:endParaRPr lang="en-GB" b="1" dirty="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5" name="Footer Placeholder 1"/>
          <p:cNvSpPr>
            <a:spLocks noGrp="1"/>
          </p:cNvSpPr>
          <p:nvPr>
            <p:ph type="ftr" sz="quarter" idx="11"/>
          </p:nvPr>
        </p:nvSpPr>
        <p:spPr>
          <a:xfrm>
            <a:off x="3280954" y="6479311"/>
            <a:ext cx="5379720" cy="318770"/>
          </a:xfrm>
        </p:spPr>
        <p:txBody>
          <a:bodyPr/>
          <a:lstStyle/>
          <a:p>
            <a:r>
              <a:rPr lang="en-GB" sz="1600" dirty="0" smtClean="0">
                <a:hlinkClick r:id="rId3"/>
              </a:rPr>
              <a:t>www.caph.org.uk</a:t>
            </a:r>
            <a:r>
              <a:rPr lang="en-GB" sz="1600" dirty="0" smtClean="0"/>
              <a:t> | </a:t>
            </a:r>
            <a:r>
              <a:rPr lang="en-GB" sz="1600" dirty="0" smtClean="0">
                <a:hlinkClick r:id="rId4"/>
              </a:rPr>
              <a:t>michelle@caph.or</a:t>
            </a:r>
            <a:r>
              <a:rPr lang="en-GB" sz="1600" dirty="0" smtClean="0">
                <a:hlinkClick r:id="rId4"/>
              </a:rPr>
              <a:t>g.uk</a:t>
            </a:r>
            <a:r>
              <a:rPr lang="en-GB" sz="1600" dirty="0" smtClean="0"/>
              <a:t> | </a:t>
            </a:r>
            <a:r>
              <a:rPr lang="en-GB" sz="1600" dirty="0">
                <a:solidFill>
                  <a:schemeClr val="tx1"/>
                </a:solidFill>
              </a:rPr>
              <a:t>01726 212892 </a:t>
            </a:r>
            <a:endParaRPr lang="en-GB" sz="1600" dirty="0"/>
          </a:p>
        </p:txBody>
      </p:sp>
      <p:sp>
        <p:nvSpPr>
          <p:cNvPr id="6" name="Rectangle 5"/>
          <p:cNvSpPr/>
          <p:nvPr/>
        </p:nvSpPr>
        <p:spPr>
          <a:xfrm>
            <a:off x="5907424" y="1399531"/>
            <a:ext cx="6045089" cy="584775"/>
          </a:xfrm>
          <a:prstGeom prst="rect">
            <a:avLst/>
          </a:prstGeom>
        </p:spPr>
        <p:txBody>
          <a:bodyPr wrap="square">
            <a:spAutoFit/>
          </a:bodyPr>
          <a:lstStyle/>
          <a:p>
            <a:r>
              <a:rPr lang="en-GB" sz="3200" b="1" dirty="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rPr>
              <a:t>Keynote speaker -  Andy Buck</a:t>
            </a:r>
            <a:endParaRPr lang="en-GB" sz="3200" b="1" dirty="0">
              <a:solidFill>
                <a:schemeClr val="accent1">
                  <a:lumMod val="75000"/>
                </a:schemeClr>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690790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431409" y="303649"/>
            <a:ext cx="8192086" cy="1877437"/>
          </a:xfrm>
          <a:prstGeom prst="rect">
            <a:avLst/>
          </a:prstGeom>
        </p:spPr>
        <p:txBody>
          <a:bodyPr wrap="square">
            <a:spAutoFit/>
          </a:bodyPr>
          <a:lstStyle/>
          <a:p>
            <a:r>
              <a:rPr lang="en-GB" sz="4000" b="1" dirty="0" smtClean="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Uncovering the wellbeing within</a:t>
            </a:r>
            <a:endParaRPr lang="en-GB" sz="4000" b="1"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endParaRPr>
          </a:p>
          <a:p>
            <a:r>
              <a:rPr lang="en-GB" sz="2800" b="1" dirty="0" smtClean="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27</a:t>
            </a:r>
            <a:r>
              <a:rPr lang="en-GB" sz="2800" b="1" baseline="30000" dirty="0" smtClean="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th</a:t>
            </a:r>
            <a:r>
              <a:rPr lang="en-GB" sz="2800" b="1" dirty="0" smtClean="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 March &amp; 22</a:t>
            </a:r>
            <a:r>
              <a:rPr lang="en-GB" sz="2800" b="1" baseline="30000" dirty="0" smtClean="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nd</a:t>
            </a:r>
            <a:r>
              <a:rPr lang="en-GB" sz="2800" b="1" dirty="0" smtClean="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rPr>
              <a:t> May 2019</a:t>
            </a:r>
            <a:endParaRPr lang="en-GB" sz="2800" b="1" dirty="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endParaRPr>
          </a:p>
          <a:p>
            <a:endParaRPr lang="en-GB" sz="2400" b="1" dirty="0" smtClean="0">
              <a:solidFill>
                <a:schemeClr val="accent5">
                  <a:lumMod val="75000"/>
                </a:schemeClr>
              </a:solidFill>
              <a:latin typeface="Ebrima" panose="02000000000000000000" pitchFamily="2" charset="0"/>
              <a:ea typeface="Ebrima" panose="02000000000000000000" pitchFamily="2" charset="0"/>
              <a:cs typeface="Ebrima" panose="02000000000000000000" pitchFamily="2" charset="0"/>
            </a:endParaRPr>
          </a:p>
          <a:p>
            <a:r>
              <a:rPr lang="en-GB" sz="2000" dirty="0" err="1" smtClean="0">
                <a:latin typeface="Ebrima" panose="02000000000000000000" pitchFamily="2" charset="0"/>
                <a:ea typeface="Ebrima" panose="02000000000000000000" pitchFamily="2" charset="0"/>
                <a:cs typeface="Ebrima" panose="02000000000000000000" pitchFamily="2" charset="0"/>
              </a:rPr>
              <a:t>Bedruthan</a:t>
            </a:r>
            <a:r>
              <a:rPr lang="en-GB" sz="2000" dirty="0" smtClean="0">
                <a:latin typeface="Ebrima" panose="02000000000000000000" pitchFamily="2" charset="0"/>
                <a:ea typeface="Ebrima" panose="02000000000000000000" pitchFamily="2" charset="0"/>
                <a:cs typeface="Ebrima" panose="02000000000000000000" pitchFamily="2" charset="0"/>
              </a:rPr>
              <a:t> Hotel, </a:t>
            </a:r>
            <a:r>
              <a:rPr lang="en-GB" sz="2000" dirty="0" err="1" smtClean="0">
                <a:latin typeface="Ebrima" panose="02000000000000000000" pitchFamily="2" charset="0"/>
                <a:ea typeface="Ebrima" panose="02000000000000000000" pitchFamily="2" charset="0"/>
                <a:cs typeface="Ebrima" panose="02000000000000000000" pitchFamily="2" charset="0"/>
              </a:rPr>
              <a:t>Mawgan</a:t>
            </a:r>
            <a:r>
              <a:rPr lang="en-GB" sz="2000" dirty="0" smtClean="0">
                <a:latin typeface="Ebrima" panose="02000000000000000000" pitchFamily="2" charset="0"/>
                <a:ea typeface="Ebrima" panose="02000000000000000000" pitchFamily="2" charset="0"/>
                <a:cs typeface="Ebrima" panose="02000000000000000000" pitchFamily="2" charset="0"/>
              </a:rPr>
              <a:t> </a:t>
            </a:r>
            <a:r>
              <a:rPr lang="en-GB" sz="2000" dirty="0" err="1" smtClean="0">
                <a:latin typeface="Ebrima" panose="02000000000000000000" pitchFamily="2" charset="0"/>
                <a:ea typeface="Ebrima" panose="02000000000000000000" pitchFamily="2" charset="0"/>
                <a:cs typeface="Ebrima" panose="02000000000000000000" pitchFamily="2" charset="0"/>
              </a:rPr>
              <a:t>Porth</a:t>
            </a:r>
            <a:endParaRPr lang="en-GB" sz="1400" dirty="0">
              <a:latin typeface="Ebrima" panose="02000000000000000000" pitchFamily="2" charset="0"/>
              <a:ea typeface="Ebrima" panose="02000000000000000000" pitchFamily="2" charset="0"/>
              <a:cs typeface="Ebrima" panose="02000000000000000000" pitchFamily="2" charset="0"/>
            </a:endParaRPr>
          </a:p>
        </p:txBody>
      </p:sp>
      <p:sp>
        <p:nvSpPr>
          <p:cNvPr id="4" name="Rectangle 3"/>
          <p:cNvSpPr/>
          <p:nvPr/>
        </p:nvSpPr>
        <p:spPr>
          <a:xfrm>
            <a:off x="5427784" y="1498729"/>
            <a:ext cx="6391422" cy="2585323"/>
          </a:xfrm>
          <a:prstGeom prst="rect">
            <a:avLst/>
          </a:prstGeom>
        </p:spPr>
        <p:txBody>
          <a:bodyPr wrap="square">
            <a:spAutoFit/>
          </a:bodyPr>
          <a:lstStyle/>
          <a:p>
            <a:r>
              <a:rPr lang="en-GB" dirty="0">
                <a:latin typeface="Ebrima" panose="02000000000000000000" pitchFamily="2" charset="0"/>
                <a:ea typeface="Ebrima" panose="02000000000000000000" pitchFamily="2" charset="0"/>
                <a:cs typeface="Ebrima" panose="02000000000000000000" pitchFamily="2" charset="0"/>
              </a:rPr>
              <a:t>Could the leadership team in your school benefit from some time to develop wellbeing? Perhaps the responsibilities and demands placed upon you as leaders is a challenge to balance? Could you find value in taking time to reflect and see the bigger picture? Maybe you have a keen interest in developing wellbeing within your school? Join us on a programme to uncover the wellbeing within you, to tune into your own leadership style and to learn ways to enhance the wellbeing of your entire school community.</a:t>
            </a:r>
          </a:p>
        </p:txBody>
      </p:sp>
      <p:sp>
        <p:nvSpPr>
          <p:cNvPr id="5" name="Rectangle 4"/>
          <p:cNvSpPr/>
          <p:nvPr/>
        </p:nvSpPr>
        <p:spPr>
          <a:xfrm>
            <a:off x="5427784" y="4540468"/>
            <a:ext cx="6096000" cy="1477328"/>
          </a:xfrm>
          <a:prstGeom prst="rect">
            <a:avLst/>
          </a:prstGeom>
        </p:spPr>
        <p:txBody>
          <a:bodyPr>
            <a:spAutoFit/>
          </a:bodyPr>
          <a:lstStyle/>
          <a:p>
            <a:r>
              <a:rPr lang="en-GB" dirty="0">
                <a:latin typeface="Ebrima" panose="02000000000000000000" pitchFamily="2" charset="0"/>
                <a:ea typeface="Ebrima" panose="02000000000000000000" pitchFamily="2" charset="0"/>
                <a:cs typeface="Ebrima" panose="02000000000000000000" pitchFamily="2" charset="0"/>
              </a:rPr>
              <a:t>Vicky Otter, a Wellbeing Coach at Innate Connection, will be leading and facilitating the workshops. Vicky is passionate about wellbeing, helping people to find their own inner voice and to trust their own intuition to guide them through life.</a:t>
            </a:r>
          </a:p>
        </p:txBody>
      </p:sp>
      <p:sp>
        <p:nvSpPr>
          <p:cNvPr id="6" name="Rectangle 5"/>
          <p:cNvSpPr/>
          <p:nvPr/>
        </p:nvSpPr>
        <p:spPr>
          <a:xfrm>
            <a:off x="431409" y="2334974"/>
            <a:ext cx="3999914" cy="369332"/>
          </a:xfrm>
          <a:prstGeom prst="rect">
            <a:avLst/>
          </a:prstGeom>
        </p:spPr>
        <p:txBody>
          <a:bodyPr wrap="square">
            <a:spAutoFit/>
          </a:bodyPr>
          <a:lstStyle/>
          <a:p>
            <a:r>
              <a:rPr lang="en-GB" dirty="0" smtClean="0">
                <a:latin typeface="Ebrima" panose="02000000000000000000" pitchFamily="2" charset="0"/>
                <a:ea typeface="Ebrima" panose="02000000000000000000" pitchFamily="2" charset="0"/>
                <a:cs typeface="Ebrima" panose="02000000000000000000" pitchFamily="2" charset="0"/>
              </a:rPr>
              <a:t>£200+VAT, </a:t>
            </a:r>
            <a:r>
              <a:rPr lang="en-GB" dirty="0">
                <a:latin typeface="Ebrima" panose="02000000000000000000" pitchFamily="2" charset="0"/>
                <a:ea typeface="Ebrima" panose="02000000000000000000" pitchFamily="2" charset="0"/>
                <a:cs typeface="Ebrima" panose="02000000000000000000" pitchFamily="2" charset="0"/>
              </a:rPr>
              <a:t>for CAPH members. </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06" y="3188315"/>
            <a:ext cx="4625382" cy="2704306"/>
          </a:xfrm>
          <a:prstGeom prst="rect">
            <a:avLst/>
          </a:prstGeom>
        </p:spPr>
      </p:pic>
      <p:sp>
        <p:nvSpPr>
          <p:cNvPr id="8" name="Footer Placeholder 1"/>
          <p:cNvSpPr>
            <a:spLocks noGrp="1"/>
          </p:cNvSpPr>
          <p:nvPr>
            <p:ph type="ftr" sz="quarter" idx="11"/>
          </p:nvPr>
        </p:nvSpPr>
        <p:spPr>
          <a:xfrm>
            <a:off x="3280954" y="6479311"/>
            <a:ext cx="5379720" cy="318770"/>
          </a:xfrm>
        </p:spPr>
        <p:txBody>
          <a:bodyPr/>
          <a:lstStyle/>
          <a:p>
            <a:r>
              <a:rPr lang="en-GB" sz="1600" dirty="0" smtClean="0">
                <a:hlinkClick r:id="rId4"/>
              </a:rPr>
              <a:t>www.caph.org.uk</a:t>
            </a:r>
            <a:r>
              <a:rPr lang="en-GB" sz="1600" dirty="0" smtClean="0"/>
              <a:t> | </a:t>
            </a:r>
            <a:r>
              <a:rPr lang="en-GB" sz="1600" dirty="0" smtClean="0">
                <a:hlinkClick r:id="rId5"/>
              </a:rPr>
              <a:t>michelle@caph.or</a:t>
            </a:r>
            <a:r>
              <a:rPr lang="en-GB" sz="1600" dirty="0" smtClean="0">
                <a:hlinkClick r:id="rId5"/>
              </a:rPr>
              <a:t>g.uk</a:t>
            </a:r>
            <a:r>
              <a:rPr lang="en-GB" sz="1600" dirty="0" smtClean="0"/>
              <a:t> | </a:t>
            </a:r>
            <a:r>
              <a:rPr lang="en-GB" sz="1600" dirty="0">
                <a:solidFill>
                  <a:schemeClr val="tx1"/>
                </a:solidFill>
              </a:rPr>
              <a:t>01726 212892 </a:t>
            </a:r>
            <a:endParaRPr lang="en-GB" sz="1600" dirty="0"/>
          </a:p>
        </p:txBody>
      </p:sp>
    </p:spTree>
    <p:extLst>
      <p:ext uri="{BB962C8B-B14F-4D97-AF65-F5344CB8AC3E}">
        <p14:creationId xmlns:p14="http://schemas.microsoft.com/office/powerpoint/2010/main" val="44862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745588" y="900332"/>
            <a:ext cx="8637563" cy="769441"/>
          </a:xfrm>
          <a:prstGeom prst="rect">
            <a:avLst/>
          </a:prstGeom>
          <a:noFill/>
        </p:spPr>
        <p:txBody>
          <a:bodyPr wrap="square" rtlCol="0">
            <a:spAutoFit/>
          </a:bodyPr>
          <a:lstStyle/>
          <a:p>
            <a:r>
              <a:rPr lang="en-GB" sz="4400" b="1" dirty="0" smtClean="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Save the date…</a:t>
            </a:r>
          </a:p>
        </p:txBody>
      </p:sp>
      <p:sp>
        <p:nvSpPr>
          <p:cNvPr id="4" name="TextBox 3"/>
          <p:cNvSpPr txBox="1"/>
          <p:nvPr/>
        </p:nvSpPr>
        <p:spPr>
          <a:xfrm>
            <a:off x="858129" y="1772529"/>
            <a:ext cx="10241280" cy="4308872"/>
          </a:xfrm>
          <a:prstGeom prst="rect">
            <a:avLst/>
          </a:prstGeom>
          <a:noFill/>
        </p:spPr>
        <p:txBody>
          <a:bodyPr wrap="square" rtlCol="0">
            <a:spAutoFit/>
          </a:bodyPr>
          <a:lstStyle/>
          <a:p>
            <a:endParaRPr lang="en-GB" dirty="0"/>
          </a:p>
          <a:p>
            <a:r>
              <a:rPr lang="en-GB" sz="2400" b="1" dirty="0" smtClean="0">
                <a:solidFill>
                  <a:schemeClr val="tx2"/>
                </a:solidFill>
                <a:latin typeface="Ebrima" panose="02000000000000000000" pitchFamily="2" charset="0"/>
                <a:ea typeface="Ebrima" panose="02000000000000000000" pitchFamily="2" charset="0"/>
                <a:cs typeface="Ebrima" panose="02000000000000000000" pitchFamily="2" charset="0"/>
              </a:rPr>
              <a:t>Thursday 9th May 2019 – CAPSA Conference, The Atlantic Hotel, Newquay</a:t>
            </a:r>
          </a:p>
          <a:p>
            <a:endParaRPr lang="en-GB" dirty="0"/>
          </a:p>
          <a:p>
            <a:r>
              <a:rPr lang="en-GB" dirty="0" smtClean="0"/>
              <a:t>Cornwall Association of Primary School Administrators invites all office-based support staff to join them for a day of inspiration, reflection and fun!  Free places for CAPH schools. </a:t>
            </a:r>
          </a:p>
          <a:p>
            <a:endParaRPr lang="en-GB" baseline="30000" dirty="0"/>
          </a:p>
          <a:p>
            <a:endParaRPr lang="en-GB" sz="2400" b="1" baseline="30000" dirty="0" smtClean="0">
              <a:solidFill>
                <a:schemeClr val="accent6">
                  <a:lumMod val="75000"/>
                </a:schemeClr>
              </a:solidFill>
            </a:endParaRPr>
          </a:p>
          <a:p>
            <a:r>
              <a:rPr lang="en-GB" sz="2400" b="1" dirty="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Friday </a:t>
            </a:r>
            <a:r>
              <a:rPr lang="en-GB" sz="2400" b="1" dirty="0" smtClean="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14</a:t>
            </a:r>
            <a:r>
              <a:rPr lang="en-GB" sz="2400" b="1" baseline="30000" dirty="0" smtClean="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th</a:t>
            </a:r>
            <a:r>
              <a:rPr lang="en-GB" sz="2400" b="1" dirty="0" smtClean="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 </a:t>
            </a:r>
            <a:r>
              <a:rPr lang="en-GB" sz="2400" b="1" dirty="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June 2019 – CAPH Conference, The Atlantic Hotel, </a:t>
            </a:r>
            <a:r>
              <a:rPr lang="en-GB" sz="2400" b="1" dirty="0" smtClean="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Newquay</a:t>
            </a:r>
          </a:p>
          <a:p>
            <a:endParaRPr lang="en-GB" sz="2400" b="1" dirty="0">
              <a:solidFill>
                <a:schemeClr val="accent2">
                  <a:lumMod val="75000"/>
                </a:schemeClr>
              </a:solidFill>
            </a:endParaRPr>
          </a:p>
          <a:p>
            <a:r>
              <a:rPr lang="en-GB" dirty="0" smtClean="0">
                <a:latin typeface="Ebrima" panose="02000000000000000000" pitchFamily="2" charset="0"/>
                <a:ea typeface="Ebrima" panose="02000000000000000000" pitchFamily="2" charset="0"/>
                <a:cs typeface="Ebrima" panose="02000000000000000000" pitchFamily="2" charset="0"/>
              </a:rPr>
              <a:t>We are organising something a bit different for the Summer conference this year, watch out for further announcements... </a:t>
            </a:r>
            <a:endParaRPr lang="en-GB" dirty="0">
              <a:latin typeface="Ebrima" panose="02000000000000000000" pitchFamily="2" charset="0"/>
              <a:ea typeface="Ebrima" panose="02000000000000000000" pitchFamily="2" charset="0"/>
              <a:cs typeface="Ebrima" panose="02000000000000000000" pitchFamily="2" charset="0"/>
            </a:endParaRPr>
          </a:p>
          <a:p>
            <a:r>
              <a:rPr lang="en-GB" dirty="0" smtClean="0"/>
              <a:t> </a:t>
            </a:r>
          </a:p>
        </p:txBody>
      </p:sp>
      <p:sp>
        <p:nvSpPr>
          <p:cNvPr id="5" name="Footer Placeholder 1"/>
          <p:cNvSpPr>
            <a:spLocks noGrp="1"/>
          </p:cNvSpPr>
          <p:nvPr>
            <p:ph type="ftr" sz="quarter" idx="11"/>
          </p:nvPr>
        </p:nvSpPr>
        <p:spPr>
          <a:xfrm>
            <a:off x="3280954" y="6479311"/>
            <a:ext cx="5379720" cy="318770"/>
          </a:xfrm>
        </p:spPr>
        <p:txBody>
          <a:bodyPr/>
          <a:lstStyle/>
          <a:p>
            <a:r>
              <a:rPr lang="en-GB" sz="1600" dirty="0" smtClean="0">
                <a:hlinkClick r:id="rId3"/>
              </a:rPr>
              <a:t>www.caph.org.uk</a:t>
            </a:r>
            <a:r>
              <a:rPr lang="en-GB" sz="1600" dirty="0" smtClean="0"/>
              <a:t> | </a:t>
            </a:r>
            <a:r>
              <a:rPr lang="en-GB" sz="1600" dirty="0" smtClean="0">
                <a:hlinkClick r:id="rId4"/>
              </a:rPr>
              <a:t>michelle@caph.or</a:t>
            </a:r>
            <a:r>
              <a:rPr lang="en-GB" sz="1600" dirty="0" smtClean="0">
                <a:hlinkClick r:id="rId4"/>
              </a:rPr>
              <a:t>g.uk</a:t>
            </a:r>
            <a:r>
              <a:rPr lang="en-GB" sz="1600" dirty="0" smtClean="0"/>
              <a:t> | </a:t>
            </a:r>
            <a:r>
              <a:rPr lang="en-GB" sz="1600" dirty="0">
                <a:solidFill>
                  <a:schemeClr val="tx1"/>
                </a:solidFill>
              </a:rPr>
              <a:t>01726 212892 </a:t>
            </a:r>
            <a:endParaRPr lang="en-GB" sz="1600" dirty="0"/>
          </a:p>
        </p:txBody>
      </p:sp>
    </p:spTree>
    <p:extLst>
      <p:ext uri="{BB962C8B-B14F-4D97-AF65-F5344CB8AC3E}">
        <p14:creationId xmlns:p14="http://schemas.microsoft.com/office/powerpoint/2010/main" val="4038786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780</Words>
  <Application>Microsoft Office PowerPoint</Application>
  <PresentationFormat>Widescreen</PresentationFormat>
  <Paragraphs>111</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bpreplay</vt:lpstr>
      <vt:lpstr>Calibri</vt:lpstr>
      <vt:lpstr>Calibri Light</vt:lpstr>
      <vt:lpstr>Ebrima</vt:lpstr>
      <vt:lpstr>Office Theme</vt:lpstr>
      <vt:lpstr>CAPH Conferences &amp; Training 2018/19</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CAPH</dc:creator>
  <cp:lastModifiedBy>Information CAPH</cp:lastModifiedBy>
  <cp:revision>47</cp:revision>
  <cp:lastPrinted>2018-10-15T10:55:29Z</cp:lastPrinted>
  <dcterms:created xsi:type="dcterms:W3CDTF">2017-07-19T19:02:32Z</dcterms:created>
  <dcterms:modified xsi:type="dcterms:W3CDTF">2018-10-15T11:10:13Z</dcterms:modified>
</cp:coreProperties>
</file>